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62" r:id="rId2"/>
    <p:sldId id="257" r:id="rId3"/>
    <p:sldId id="281" r:id="rId4"/>
    <p:sldId id="279" r:id="rId5"/>
    <p:sldId id="280" r:id="rId6"/>
    <p:sldId id="290" r:id="rId7"/>
    <p:sldId id="291" r:id="rId8"/>
    <p:sldId id="271" r:id="rId9"/>
    <p:sldId id="272" r:id="rId10"/>
    <p:sldId id="289" r:id="rId11"/>
    <p:sldId id="288" r:id="rId12"/>
    <p:sldId id="292" r:id="rId13"/>
    <p:sldId id="286" r:id="rId14"/>
    <p:sldId id="305" r:id="rId15"/>
    <p:sldId id="287" r:id="rId16"/>
    <p:sldId id="303" r:id="rId17"/>
    <p:sldId id="304" r:id="rId18"/>
    <p:sldId id="285" r:id="rId19"/>
    <p:sldId id="297" r:id="rId20"/>
    <p:sldId id="293" r:id="rId21"/>
    <p:sldId id="306" r:id="rId22"/>
    <p:sldId id="294" r:id="rId23"/>
    <p:sldId id="295" r:id="rId24"/>
    <p:sldId id="296" r:id="rId25"/>
    <p:sldId id="298" r:id="rId26"/>
    <p:sldId id="300" r:id="rId27"/>
    <p:sldId id="301" r:id="rId28"/>
    <p:sldId id="302" r:id="rId29"/>
    <p:sldId id="282" r:id="rId30"/>
    <p:sldId id="307" r:id="rId31"/>
    <p:sldId id="308" r:id="rId32"/>
    <p:sldId id="309" r:id="rId33"/>
    <p:sldId id="310" r:id="rId34"/>
    <p:sldId id="317" r:id="rId35"/>
    <p:sldId id="283" r:id="rId36"/>
    <p:sldId id="311" r:id="rId37"/>
    <p:sldId id="312" r:id="rId38"/>
    <p:sldId id="313" r:id="rId39"/>
    <p:sldId id="314" r:id="rId40"/>
    <p:sldId id="315" r:id="rId41"/>
    <p:sldId id="278" r:id="rId42"/>
    <p:sldId id="31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i Boocks" initials="LB" lastIdx="1" clrIdx="0">
    <p:extLst>
      <p:ext uri="{19B8F6BF-5375-455C-9EA6-DF929625EA0E}">
        <p15:presenceInfo xmlns:p15="http://schemas.microsoft.com/office/powerpoint/2012/main" userId="S-1-5-21-1003208666-3812404117-3519461760-1612" providerId="AD"/>
      </p:ext>
    </p:extLst>
  </p:cmAuthor>
  <p:cmAuthor id="2" name="Jaime Mahoney" initials="JM" lastIdx="3" clrIdx="1">
    <p:extLst>
      <p:ext uri="{19B8F6BF-5375-455C-9EA6-DF929625EA0E}">
        <p15:presenceInfo xmlns:p15="http://schemas.microsoft.com/office/powerpoint/2012/main" userId="S-1-5-21-1003208666-3812404117-3519461760-16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706" autoAdjust="0"/>
  </p:normalViewPr>
  <p:slideViewPr>
    <p:cSldViewPr snapToGrid="0">
      <p:cViewPr varScale="1">
        <p:scale>
          <a:sx n="106" d="100"/>
          <a:sy n="106" d="100"/>
        </p:scale>
        <p:origin x="126" y="192"/>
      </p:cViewPr>
      <p:guideLst>
        <p:guide pos="3840"/>
        <p:guide orient="horz" pos="2160"/>
      </p:guideLst>
    </p:cSldViewPr>
  </p:slideViewPr>
  <p:notesTextViewPr>
    <p:cViewPr>
      <p:scale>
        <a:sx n="1" d="1"/>
        <a:sy n="1" d="1"/>
      </p:scale>
      <p:origin x="0" y="0"/>
    </p:cViewPr>
  </p:notesTextViewPr>
  <p:notesViewPr>
    <p:cSldViewPr snapToGrid="0" showGuide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469E50-24C6-4156-8DAA-6DD0C1079C89}" type="doc">
      <dgm:prSet loTypeId="urn:microsoft.com/office/officeart/2005/8/layout/gear1" loCatId="relationship" qsTypeId="urn:microsoft.com/office/officeart/2005/8/quickstyle/simple1" qsCatId="simple" csTypeId="urn:microsoft.com/office/officeart/2005/8/colors/accent1_1" csCatId="accent1" phldr="1"/>
      <dgm:spPr/>
    </dgm:pt>
    <dgm:pt modelId="{D0115B0F-FDFB-494B-AC0A-E04A5EC234DA}">
      <dgm:prSet phldrT="[Text]"/>
      <dgm:spPr/>
      <dgm:t>
        <a:bodyPr/>
        <a:lstStyle/>
        <a:p>
          <a:r>
            <a:rPr lang="en-US" dirty="0"/>
            <a:t>Step 3</a:t>
          </a:r>
        </a:p>
        <a:p>
          <a:r>
            <a:rPr lang="en-US" dirty="0"/>
            <a:t>Stay Certified</a:t>
          </a:r>
        </a:p>
      </dgm:t>
      <dgm:extLst>
        <a:ext uri="{E40237B7-FDA0-4F09-8148-C483321AD2D9}">
          <dgm14:cNvPr xmlns:dgm14="http://schemas.microsoft.com/office/drawing/2010/diagram" id="0" name="" title="Step 3 title"/>
        </a:ext>
      </dgm:extLst>
    </dgm:pt>
    <dgm:pt modelId="{F3ECE90F-7A47-4472-9560-98DC857F992F}" type="parTrans" cxnId="{CD5AA65A-6000-4F48-85D3-EB084B6F41D0}">
      <dgm:prSet/>
      <dgm:spPr/>
      <dgm:t>
        <a:bodyPr/>
        <a:lstStyle/>
        <a:p>
          <a:endParaRPr lang="en-US"/>
        </a:p>
      </dgm:t>
    </dgm:pt>
    <dgm:pt modelId="{39A3B9F5-08CD-49EE-B590-A9FA60312E8F}" type="sibTrans" cxnId="{CD5AA65A-6000-4F48-85D3-EB084B6F41D0}">
      <dgm:prSet/>
      <dgm:spPr/>
      <dgm:t>
        <a:bodyPr/>
        <a:lstStyle/>
        <a:p>
          <a:endParaRPr lang="en-US"/>
        </a:p>
      </dgm:t>
      <dgm:extLst>
        <a:ext uri="{E40237B7-FDA0-4F09-8148-C483321AD2D9}">
          <dgm14:cNvPr xmlns:dgm14="http://schemas.microsoft.com/office/drawing/2010/diagram" id="0" name="" title="Arrow pointing in clockwise direction for step 3"/>
        </a:ext>
      </dgm:extLst>
    </dgm:pt>
    <dgm:pt modelId="{B294A45F-A097-47D5-8F55-FC668EB3C982}">
      <dgm:prSet phldrT="[Text]"/>
      <dgm:spPr/>
      <dgm:t>
        <a:bodyPr/>
        <a:lstStyle/>
        <a:p>
          <a:r>
            <a:rPr lang="en-US" dirty="0"/>
            <a:t>Step 2 Test</a:t>
          </a:r>
        </a:p>
      </dgm:t>
      <dgm:extLst>
        <a:ext uri="{E40237B7-FDA0-4F09-8148-C483321AD2D9}">
          <dgm14:cNvPr xmlns:dgm14="http://schemas.microsoft.com/office/drawing/2010/diagram" id="0" name="" title="Step 2 title"/>
        </a:ext>
      </dgm:extLst>
    </dgm:pt>
    <dgm:pt modelId="{ACBA6356-2F80-466D-9121-489D204B80B8}" type="parTrans" cxnId="{38A955D8-3C8B-463D-BA25-2C9E34FDDEBB}">
      <dgm:prSet/>
      <dgm:spPr/>
      <dgm:t>
        <a:bodyPr/>
        <a:lstStyle/>
        <a:p>
          <a:endParaRPr lang="en-US"/>
        </a:p>
      </dgm:t>
    </dgm:pt>
    <dgm:pt modelId="{881A9571-C437-40E4-90E1-61734033862D}" type="sibTrans" cxnId="{38A955D8-3C8B-463D-BA25-2C9E34FDDEBB}">
      <dgm:prSet/>
      <dgm:spPr/>
      <dgm:t>
        <a:bodyPr/>
        <a:lstStyle/>
        <a:p>
          <a:endParaRPr lang="en-US"/>
        </a:p>
      </dgm:t>
      <dgm:extLst>
        <a:ext uri="{E40237B7-FDA0-4F09-8148-C483321AD2D9}">
          <dgm14:cNvPr xmlns:dgm14="http://schemas.microsoft.com/office/drawing/2010/diagram" id="0" name="" title="Arrow pointing in counterclockwise direction for step 2"/>
        </a:ext>
      </dgm:extLst>
    </dgm:pt>
    <dgm:pt modelId="{A72F579A-815F-4730-AEB0-052A4E2EADB2}">
      <dgm:prSet phldrT="[Text]"/>
      <dgm:spPr/>
      <dgm:t>
        <a:bodyPr/>
        <a:lstStyle/>
        <a:p>
          <a:r>
            <a:rPr lang="en-US" dirty="0"/>
            <a:t>Step 1 Get Ready</a:t>
          </a:r>
        </a:p>
      </dgm:t>
      <dgm:extLst>
        <a:ext uri="{E40237B7-FDA0-4F09-8148-C483321AD2D9}">
          <dgm14:cNvPr xmlns:dgm14="http://schemas.microsoft.com/office/drawing/2010/diagram" id="0" name="" title="Step 1 title"/>
        </a:ext>
      </dgm:extLst>
    </dgm:pt>
    <dgm:pt modelId="{8EA6516C-EB3A-4FC0-BB44-265A3652D4BC}" type="parTrans" cxnId="{D2ECF758-131A-41EE-A789-9D6FDC186481}">
      <dgm:prSet/>
      <dgm:spPr/>
      <dgm:t>
        <a:bodyPr/>
        <a:lstStyle/>
        <a:p>
          <a:endParaRPr lang="en-US"/>
        </a:p>
      </dgm:t>
    </dgm:pt>
    <dgm:pt modelId="{6B184F14-5261-4D1F-8701-947EAF068BB3}" type="sibTrans" cxnId="{D2ECF758-131A-41EE-A789-9D6FDC186481}">
      <dgm:prSet/>
      <dgm:spPr/>
      <dgm:t>
        <a:bodyPr/>
        <a:lstStyle/>
        <a:p>
          <a:endParaRPr lang="en-US"/>
        </a:p>
      </dgm:t>
      <dgm:extLst>
        <a:ext uri="{E40237B7-FDA0-4F09-8148-C483321AD2D9}">
          <dgm14:cNvPr xmlns:dgm14="http://schemas.microsoft.com/office/drawing/2010/diagram" id="0" name="" title="Arrow pointing in clockwise direction for step 1"/>
        </a:ext>
      </dgm:extLst>
    </dgm:pt>
    <dgm:pt modelId="{DF72D2A9-E721-47DF-A758-78A445E0F3CE}" type="pres">
      <dgm:prSet presAssocID="{F1469E50-24C6-4156-8DAA-6DD0C1079C89}" presName="composite" presStyleCnt="0">
        <dgm:presLayoutVars>
          <dgm:chMax val="3"/>
          <dgm:animLvl val="lvl"/>
          <dgm:resizeHandles val="exact"/>
        </dgm:presLayoutVars>
      </dgm:prSet>
      <dgm:spPr/>
    </dgm:pt>
    <dgm:pt modelId="{519C9BB9-1ADD-4304-93EC-C9FE618B8492}" type="pres">
      <dgm:prSet presAssocID="{D0115B0F-FDFB-494B-AC0A-E04A5EC234DA}" presName="gear1" presStyleLbl="node1" presStyleIdx="0" presStyleCnt="3">
        <dgm:presLayoutVars>
          <dgm:chMax val="1"/>
          <dgm:bulletEnabled val="1"/>
        </dgm:presLayoutVars>
      </dgm:prSet>
      <dgm:spPr/>
    </dgm:pt>
    <dgm:pt modelId="{491B49C7-064E-438E-A5AF-D06F604607BC}" type="pres">
      <dgm:prSet presAssocID="{D0115B0F-FDFB-494B-AC0A-E04A5EC234DA}" presName="gear1srcNode" presStyleLbl="node1" presStyleIdx="0" presStyleCnt="3"/>
      <dgm:spPr/>
    </dgm:pt>
    <dgm:pt modelId="{A8AE7A62-856E-43C0-A01E-AB2F291FD15A}" type="pres">
      <dgm:prSet presAssocID="{D0115B0F-FDFB-494B-AC0A-E04A5EC234DA}" presName="gear1dstNode" presStyleLbl="node1" presStyleIdx="0" presStyleCnt="3"/>
      <dgm:spPr/>
    </dgm:pt>
    <dgm:pt modelId="{1CA3202A-9CD1-47F7-9D42-23E46A72BBFC}" type="pres">
      <dgm:prSet presAssocID="{B294A45F-A097-47D5-8F55-FC668EB3C982}" presName="gear2" presStyleLbl="node1" presStyleIdx="1" presStyleCnt="3">
        <dgm:presLayoutVars>
          <dgm:chMax val="1"/>
          <dgm:bulletEnabled val="1"/>
        </dgm:presLayoutVars>
      </dgm:prSet>
      <dgm:spPr/>
    </dgm:pt>
    <dgm:pt modelId="{142EE68D-5808-445A-B73B-CEFF75A2773F}" type="pres">
      <dgm:prSet presAssocID="{B294A45F-A097-47D5-8F55-FC668EB3C982}" presName="gear2srcNode" presStyleLbl="node1" presStyleIdx="1" presStyleCnt="3"/>
      <dgm:spPr/>
    </dgm:pt>
    <dgm:pt modelId="{706E9A05-70AC-494E-B29F-F414922DE00D}" type="pres">
      <dgm:prSet presAssocID="{B294A45F-A097-47D5-8F55-FC668EB3C982}" presName="gear2dstNode" presStyleLbl="node1" presStyleIdx="1" presStyleCnt="3"/>
      <dgm:spPr/>
    </dgm:pt>
    <dgm:pt modelId="{11E70583-C9D9-4A1B-9215-04DC48DCBD8D}" type="pres">
      <dgm:prSet presAssocID="{A72F579A-815F-4730-AEB0-052A4E2EADB2}" presName="gear3" presStyleLbl="node1" presStyleIdx="2" presStyleCnt="3"/>
      <dgm:spPr/>
    </dgm:pt>
    <dgm:pt modelId="{1DC90457-DB2A-4C95-A36F-0563F25B6D53}" type="pres">
      <dgm:prSet presAssocID="{A72F579A-815F-4730-AEB0-052A4E2EADB2}" presName="gear3tx" presStyleLbl="node1" presStyleIdx="2" presStyleCnt="3">
        <dgm:presLayoutVars>
          <dgm:chMax val="1"/>
          <dgm:bulletEnabled val="1"/>
        </dgm:presLayoutVars>
      </dgm:prSet>
      <dgm:spPr/>
    </dgm:pt>
    <dgm:pt modelId="{E9EE43DE-00F8-4019-BA85-9AFF0B3069A7}" type="pres">
      <dgm:prSet presAssocID="{A72F579A-815F-4730-AEB0-052A4E2EADB2}" presName="gear3srcNode" presStyleLbl="node1" presStyleIdx="2" presStyleCnt="3"/>
      <dgm:spPr/>
    </dgm:pt>
    <dgm:pt modelId="{F86AD8D8-4A96-48C0-A843-3A718641AD56}" type="pres">
      <dgm:prSet presAssocID="{A72F579A-815F-4730-AEB0-052A4E2EADB2}" presName="gear3dstNode" presStyleLbl="node1" presStyleIdx="2" presStyleCnt="3"/>
      <dgm:spPr/>
    </dgm:pt>
    <dgm:pt modelId="{1E72715E-7366-4E78-A512-24F37F5D23DC}" type="pres">
      <dgm:prSet presAssocID="{39A3B9F5-08CD-49EE-B590-A9FA60312E8F}" presName="connector1" presStyleLbl="sibTrans2D1" presStyleIdx="0" presStyleCnt="3"/>
      <dgm:spPr/>
    </dgm:pt>
    <dgm:pt modelId="{BE287C59-37F8-4A31-B5A2-F56A3CB15957}" type="pres">
      <dgm:prSet presAssocID="{881A9571-C437-40E4-90E1-61734033862D}" presName="connector2" presStyleLbl="sibTrans2D1" presStyleIdx="1" presStyleCnt="3"/>
      <dgm:spPr/>
    </dgm:pt>
    <dgm:pt modelId="{2A80456C-D6A1-43C9-80B2-09334D6E033A}" type="pres">
      <dgm:prSet presAssocID="{6B184F14-5261-4D1F-8701-947EAF068BB3}" presName="connector3" presStyleLbl="sibTrans2D1" presStyleIdx="2" presStyleCnt="3"/>
      <dgm:spPr/>
    </dgm:pt>
  </dgm:ptLst>
  <dgm:cxnLst>
    <dgm:cxn modelId="{C2825D01-7009-4C7A-9735-E3DA9B56907F}" type="presOf" srcId="{F1469E50-24C6-4156-8DAA-6DD0C1079C89}" destId="{DF72D2A9-E721-47DF-A758-78A445E0F3CE}" srcOrd="0" destOrd="0" presId="urn:microsoft.com/office/officeart/2005/8/layout/gear1"/>
    <dgm:cxn modelId="{05A23107-95A6-48BA-9C15-320B2C8DBD9C}" type="presOf" srcId="{D0115B0F-FDFB-494B-AC0A-E04A5EC234DA}" destId="{A8AE7A62-856E-43C0-A01E-AB2F291FD15A}" srcOrd="2" destOrd="0" presId="urn:microsoft.com/office/officeart/2005/8/layout/gear1"/>
    <dgm:cxn modelId="{E0F29509-14D9-447A-A12F-C58EB915A87F}" type="presOf" srcId="{D0115B0F-FDFB-494B-AC0A-E04A5EC234DA}" destId="{519C9BB9-1ADD-4304-93EC-C9FE618B8492}" srcOrd="0" destOrd="0" presId="urn:microsoft.com/office/officeart/2005/8/layout/gear1"/>
    <dgm:cxn modelId="{A67BBC1F-E27A-45A3-97D8-DB5273212B10}" type="presOf" srcId="{B294A45F-A097-47D5-8F55-FC668EB3C982}" destId="{1CA3202A-9CD1-47F7-9D42-23E46A72BBFC}" srcOrd="0" destOrd="0" presId="urn:microsoft.com/office/officeart/2005/8/layout/gear1"/>
    <dgm:cxn modelId="{F848FB20-E105-42B8-A2CB-C9B380751AC8}" type="presOf" srcId="{B294A45F-A097-47D5-8F55-FC668EB3C982}" destId="{142EE68D-5808-445A-B73B-CEFF75A2773F}" srcOrd="1" destOrd="0" presId="urn:microsoft.com/office/officeart/2005/8/layout/gear1"/>
    <dgm:cxn modelId="{723C8F22-4AB3-42CC-89EC-756A6438D4F8}" type="presOf" srcId="{B294A45F-A097-47D5-8F55-FC668EB3C982}" destId="{706E9A05-70AC-494E-B29F-F414922DE00D}" srcOrd="2" destOrd="0" presId="urn:microsoft.com/office/officeart/2005/8/layout/gear1"/>
    <dgm:cxn modelId="{D3CAA15F-809B-449B-B4C7-F52EC4A84ECE}" type="presOf" srcId="{D0115B0F-FDFB-494B-AC0A-E04A5EC234DA}" destId="{491B49C7-064E-438E-A5AF-D06F604607BC}" srcOrd="1" destOrd="0" presId="urn:microsoft.com/office/officeart/2005/8/layout/gear1"/>
    <dgm:cxn modelId="{EBF6C241-6C40-4A2E-84BC-B52B0944EC7E}" type="presOf" srcId="{A72F579A-815F-4730-AEB0-052A4E2EADB2}" destId="{1DC90457-DB2A-4C95-A36F-0563F25B6D53}" srcOrd="1" destOrd="0" presId="urn:microsoft.com/office/officeart/2005/8/layout/gear1"/>
    <dgm:cxn modelId="{5C012A6F-492C-4216-8D98-1C9CED36B44C}" type="presOf" srcId="{A72F579A-815F-4730-AEB0-052A4E2EADB2}" destId="{E9EE43DE-00F8-4019-BA85-9AFF0B3069A7}" srcOrd="2" destOrd="0" presId="urn:microsoft.com/office/officeart/2005/8/layout/gear1"/>
    <dgm:cxn modelId="{64245054-BF6B-45A8-B6B4-5E3294B19593}" type="presOf" srcId="{A72F579A-815F-4730-AEB0-052A4E2EADB2}" destId="{11E70583-C9D9-4A1B-9215-04DC48DCBD8D}" srcOrd="0" destOrd="0" presId="urn:microsoft.com/office/officeart/2005/8/layout/gear1"/>
    <dgm:cxn modelId="{D2ECF758-131A-41EE-A789-9D6FDC186481}" srcId="{F1469E50-24C6-4156-8DAA-6DD0C1079C89}" destId="{A72F579A-815F-4730-AEB0-052A4E2EADB2}" srcOrd="2" destOrd="0" parTransId="{8EA6516C-EB3A-4FC0-BB44-265A3652D4BC}" sibTransId="{6B184F14-5261-4D1F-8701-947EAF068BB3}"/>
    <dgm:cxn modelId="{B9B0E059-D79B-4376-8D5C-22FF356A77D3}" type="presOf" srcId="{881A9571-C437-40E4-90E1-61734033862D}" destId="{BE287C59-37F8-4A31-B5A2-F56A3CB15957}" srcOrd="0" destOrd="0" presId="urn:microsoft.com/office/officeart/2005/8/layout/gear1"/>
    <dgm:cxn modelId="{CD5AA65A-6000-4F48-85D3-EB084B6F41D0}" srcId="{F1469E50-24C6-4156-8DAA-6DD0C1079C89}" destId="{D0115B0F-FDFB-494B-AC0A-E04A5EC234DA}" srcOrd="0" destOrd="0" parTransId="{F3ECE90F-7A47-4472-9560-98DC857F992F}" sibTransId="{39A3B9F5-08CD-49EE-B590-A9FA60312E8F}"/>
    <dgm:cxn modelId="{78D93DA3-71DA-4B27-AF7D-4F6F06818383}" type="presOf" srcId="{6B184F14-5261-4D1F-8701-947EAF068BB3}" destId="{2A80456C-D6A1-43C9-80B2-09334D6E033A}" srcOrd="0" destOrd="0" presId="urn:microsoft.com/office/officeart/2005/8/layout/gear1"/>
    <dgm:cxn modelId="{38A955D8-3C8B-463D-BA25-2C9E34FDDEBB}" srcId="{F1469E50-24C6-4156-8DAA-6DD0C1079C89}" destId="{B294A45F-A097-47D5-8F55-FC668EB3C982}" srcOrd="1" destOrd="0" parTransId="{ACBA6356-2F80-466D-9121-489D204B80B8}" sibTransId="{881A9571-C437-40E4-90E1-61734033862D}"/>
    <dgm:cxn modelId="{5642BDE9-C21A-403B-9DBE-C06C15AD6197}" type="presOf" srcId="{A72F579A-815F-4730-AEB0-052A4E2EADB2}" destId="{F86AD8D8-4A96-48C0-A843-3A718641AD56}" srcOrd="3" destOrd="0" presId="urn:microsoft.com/office/officeart/2005/8/layout/gear1"/>
    <dgm:cxn modelId="{F00F5FF9-8EEF-4575-883E-9FECBCDECA1B}" type="presOf" srcId="{39A3B9F5-08CD-49EE-B590-A9FA60312E8F}" destId="{1E72715E-7366-4E78-A512-24F37F5D23DC}" srcOrd="0" destOrd="0" presId="urn:microsoft.com/office/officeart/2005/8/layout/gear1"/>
    <dgm:cxn modelId="{AD820DF2-DF49-4404-8EB2-21B39A3FB116}" type="presParOf" srcId="{DF72D2A9-E721-47DF-A758-78A445E0F3CE}" destId="{519C9BB9-1ADD-4304-93EC-C9FE618B8492}" srcOrd="0" destOrd="0" presId="urn:microsoft.com/office/officeart/2005/8/layout/gear1"/>
    <dgm:cxn modelId="{5FCC70D7-F25D-4F83-B73B-CC9743E22AA2}" type="presParOf" srcId="{DF72D2A9-E721-47DF-A758-78A445E0F3CE}" destId="{491B49C7-064E-438E-A5AF-D06F604607BC}" srcOrd="1" destOrd="0" presId="urn:microsoft.com/office/officeart/2005/8/layout/gear1"/>
    <dgm:cxn modelId="{99063BC2-9488-46FC-8DF6-8441C24C3965}" type="presParOf" srcId="{DF72D2A9-E721-47DF-A758-78A445E0F3CE}" destId="{A8AE7A62-856E-43C0-A01E-AB2F291FD15A}" srcOrd="2" destOrd="0" presId="urn:microsoft.com/office/officeart/2005/8/layout/gear1"/>
    <dgm:cxn modelId="{A0BC6D19-907A-47D7-A08F-5D179F64EECA}" type="presParOf" srcId="{DF72D2A9-E721-47DF-A758-78A445E0F3CE}" destId="{1CA3202A-9CD1-47F7-9D42-23E46A72BBFC}" srcOrd="3" destOrd="0" presId="urn:microsoft.com/office/officeart/2005/8/layout/gear1"/>
    <dgm:cxn modelId="{A3B8BF3C-AC9A-49CC-B2EF-B4679D8DF0C6}" type="presParOf" srcId="{DF72D2A9-E721-47DF-A758-78A445E0F3CE}" destId="{142EE68D-5808-445A-B73B-CEFF75A2773F}" srcOrd="4" destOrd="0" presId="urn:microsoft.com/office/officeart/2005/8/layout/gear1"/>
    <dgm:cxn modelId="{F5C1E3F4-99F8-4BD4-BD0B-C5FE69FE5223}" type="presParOf" srcId="{DF72D2A9-E721-47DF-A758-78A445E0F3CE}" destId="{706E9A05-70AC-494E-B29F-F414922DE00D}" srcOrd="5" destOrd="0" presId="urn:microsoft.com/office/officeart/2005/8/layout/gear1"/>
    <dgm:cxn modelId="{FCC3D189-BC5D-47B0-92BA-5A107E436E22}" type="presParOf" srcId="{DF72D2A9-E721-47DF-A758-78A445E0F3CE}" destId="{11E70583-C9D9-4A1B-9215-04DC48DCBD8D}" srcOrd="6" destOrd="0" presId="urn:microsoft.com/office/officeart/2005/8/layout/gear1"/>
    <dgm:cxn modelId="{DFFA59B1-FFDD-46BE-8FA1-73C7504494F7}" type="presParOf" srcId="{DF72D2A9-E721-47DF-A758-78A445E0F3CE}" destId="{1DC90457-DB2A-4C95-A36F-0563F25B6D53}" srcOrd="7" destOrd="0" presId="urn:microsoft.com/office/officeart/2005/8/layout/gear1"/>
    <dgm:cxn modelId="{FB52C3EF-7F00-44BF-9DC3-4F3DB8AE4938}" type="presParOf" srcId="{DF72D2A9-E721-47DF-A758-78A445E0F3CE}" destId="{E9EE43DE-00F8-4019-BA85-9AFF0B3069A7}" srcOrd="8" destOrd="0" presId="urn:microsoft.com/office/officeart/2005/8/layout/gear1"/>
    <dgm:cxn modelId="{A0EEF6B1-DF0D-4309-97B7-44A898FB6001}" type="presParOf" srcId="{DF72D2A9-E721-47DF-A758-78A445E0F3CE}" destId="{F86AD8D8-4A96-48C0-A843-3A718641AD56}" srcOrd="9" destOrd="0" presId="urn:microsoft.com/office/officeart/2005/8/layout/gear1"/>
    <dgm:cxn modelId="{2B9DD819-AFC3-413F-B930-1FC87889253A}" type="presParOf" srcId="{DF72D2A9-E721-47DF-A758-78A445E0F3CE}" destId="{1E72715E-7366-4E78-A512-24F37F5D23DC}" srcOrd="10" destOrd="0" presId="urn:microsoft.com/office/officeart/2005/8/layout/gear1"/>
    <dgm:cxn modelId="{E12A6285-B30D-4A0B-9086-69D1D9BB4F11}" type="presParOf" srcId="{DF72D2A9-E721-47DF-A758-78A445E0F3CE}" destId="{BE287C59-37F8-4A31-B5A2-F56A3CB15957}" srcOrd="11" destOrd="0" presId="urn:microsoft.com/office/officeart/2005/8/layout/gear1"/>
    <dgm:cxn modelId="{AE1DDF6A-5091-4106-9D09-6702BC865C7A}" type="presParOf" srcId="{DF72D2A9-E721-47DF-A758-78A445E0F3CE}" destId="{2A80456C-D6A1-43C9-80B2-09334D6E033A}"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6850A6-760D-4812-B6AE-B4FA32787CC9}" type="doc">
      <dgm:prSet loTypeId="urn:microsoft.com/office/officeart/2005/8/layout/process1" loCatId="process" qsTypeId="urn:microsoft.com/office/officeart/2005/8/quickstyle/simple1" qsCatId="simple" csTypeId="urn:microsoft.com/office/officeart/2005/8/colors/colorful4" csCatId="colorful" phldr="1"/>
      <dgm:spPr/>
    </dgm:pt>
    <dgm:pt modelId="{F2CCC8A4-467B-44CC-80EB-F949A790F263}">
      <dgm:prSet phldrT="[Text]"/>
      <dgm:spPr/>
      <dgm:t>
        <a:bodyPr/>
        <a:lstStyle/>
        <a:p>
          <a:r>
            <a:rPr lang="en-US" dirty="0"/>
            <a:t>Complete online application</a:t>
          </a:r>
        </a:p>
      </dgm:t>
    </dgm:pt>
    <dgm:pt modelId="{81598E79-8D65-41D6-B9DF-B914F7E30DDE}" type="parTrans" cxnId="{15D5FCCE-35AD-441E-9A5B-F063889F124B}">
      <dgm:prSet/>
      <dgm:spPr/>
      <dgm:t>
        <a:bodyPr/>
        <a:lstStyle/>
        <a:p>
          <a:endParaRPr lang="en-US"/>
        </a:p>
      </dgm:t>
    </dgm:pt>
    <dgm:pt modelId="{FA53D4EA-4E80-4213-851A-92E1408156A1}" type="sibTrans" cxnId="{15D5FCCE-35AD-441E-9A5B-F063889F124B}">
      <dgm:prSet/>
      <dgm:spPr/>
      <dgm:t>
        <a:bodyPr/>
        <a:lstStyle/>
        <a:p>
          <a:endParaRPr lang="en-US"/>
        </a:p>
      </dgm:t>
    </dgm:pt>
    <dgm:pt modelId="{E89A94CE-9842-43BF-90E7-3254C69D31E0}">
      <dgm:prSet phldrT="[Text]"/>
      <dgm:spPr/>
      <dgm:t>
        <a:bodyPr/>
        <a:lstStyle/>
        <a:p>
          <a:r>
            <a:rPr lang="en-US" dirty="0"/>
            <a:t>Receive scheduling notification</a:t>
          </a:r>
        </a:p>
      </dgm:t>
    </dgm:pt>
    <dgm:pt modelId="{E4865FFD-CE73-40EC-9B18-C51EC30852A2}" type="parTrans" cxnId="{2A6B777F-86DB-47FE-88F1-706A0096C173}">
      <dgm:prSet/>
      <dgm:spPr/>
      <dgm:t>
        <a:bodyPr/>
        <a:lstStyle/>
        <a:p>
          <a:endParaRPr lang="en-US"/>
        </a:p>
      </dgm:t>
    </dgm:pt>
    <dgm:pt modelId="{9240BC3C-FBB7-4A21-95B3-5B6BB7104F8D}" type="sibTrans" cxnId="{2A6B777F-86DB-47FE-88F1-706A0096C173}">
      <dgm:prSet/>
      <dgm:spPr/>
      <dgm:t>
        <a:bodyPr/>
        <a:lstStyle/>
        <a:p>
          <a:endParaRPr lang="en-US"/>
        </a:p>
      </dgm:t>
    </dgm:pt>
    <dgm:pt modelId="{DC08D23D-132D-4AD8-83A5-2B81EF8ACA1B}">
      <dgm:prSet phldrT="[Text]"/>
      <dgm:spPr/>
      <dgm:t>
        <a:bodyPr/>
        <a:lstStyle/>
        <a:p>
          <a:r>
            <a:rPr lang="en-US" dirty="0"/>
            <a:t>Schedule exam with Prometric</a:t>
          </a:r>
        </a:p>
      </dgm:t>
    </dgm:pt>
    <dgm:pt modelId="{EF8BECED-7113-4A53-9AF9-1BC962E56D32}" type="parTrans" cxnId="{7B9E8AA6-C5EF-433E-A928-BD8CB5C7DA86}">
      <dgm:prSet/>
      <dgm:spPr/>
      <dgm:t>
        <a:bodyPr/>
        <a:lstStyle/>
        <a:p>
          <a:endParaRPr lang="en-US"/>
        </a:p>
      </dgm:t>
    </dgm:pt>
    <dgm:pt modelId="{87EDDB92-DDA7-4E91-9F0B-D6F24FA06B07}" type="sibTrans" cxnId="{7B9E8AA6-C5EF-433E-A928-BD8CB5C7DA86}">
      <dgm:prSet/>
      <dgm:spPr/>
      <dgm:t>
        <a:bodyPr/>
        <a:lstStyle/>
        <a:p>
          <a:endParaRPr lang="en-US"/>
        </a:p>
      </dgm:t>
    </dgm:pt>
    <dgm:pt modelId="{5A76F18A-99F0-40C0-B25C-356D8E4D307E}" type="pres">
      <dgm:prSet presAssocID="{E66850A6-760D-4812-B6AE-B4FA32787CC9}" presName="Name0" presStyleCnt="0">
        <dgm:presLayoutVars>
          <dgm:dir/>
          <dgm:resizeHandles val="exact"/>
        </dgm:presLayoutVars>
      </dgm:prSet>
      <dgm:spPr/>
    </dgm:pt>
    <dgm:pt modelId="{02A892ED-FDFF-4671-BA46-B20777C80BDF}" type="pres">
      <dgm:prSet presAssocID="{F2CCC8A4-467B-44CC-80EB-F949A790F263}" presName="node" presStyleLbl="node1" presStyleIdx="0" presStyleCnt="3">
        <dgm:presLayoutVars>
          <dgm:bulletEnabled val="1"/>
        </dgm:presLayoutVars>
      </dgm:prSet>
      <dgm:spPr/>
    </dgm:pt>
    <dgm:pt modelId="{99BE5038-345E-4E4F-8AC0-C8CCEBC9B46D}" type="pres">
      <dgm:prSet presAssocID="{FA53D4EA-4E80-4213-851A-92E1408156A1}" presName="sibTrans" presStyleLbl="sibTrans2D1" presStyleIdx="0" presStyleCnt="2"/>
      <dgm:spPr/>
    </dgm:pt>
    <dgm:pt modelId="{5EEEEF3A-CD01-4049-844F-560D056C3DF1}" type="pres">
      <dgm:prSet presAssocID="{FA53D4EA-4E80-4213-851A-92E1408156A1}" presName="connectorText" presStyleLbl="sibTrans2D1" presStyleIdx="0" presStyleCnt="2"/>
      <dgm:spPr/>
    </dgm:pt>
    <dgm:pt modelId="{0C66640F-9FF6-4EC5-999B-95359C4F8BF4}" type="pres">
      <dgm:prSet presAssocID="{E89A94CE-9842-43BF-90E7-3254C69D31E0}" presName="node" presStyleLbl="node1" presStyleIdx="1" presStyleCnt="3">
        <dgm:presLayoutVars>
          <dgm:bulletEnabled val="1"/>
        </dgm:presLayoutVars>
      </dgm:prSet>
      <dgm:spPr/>
    </dgm:pt>
    <dgm:pt modelId="{582F371E-1B06-44DD-A4C8-56FD8498E196}" type="pres">
      <dgm:prSet presAssocID="{9240BC3C-FBB7-4A21-95B3-5B6BB7104F8D}" presName="sibTrans" presStyleLbl="sibTrans2D1" presStyleIdx="1" presStyleCnt="2"/>
      <dgm:spPr/>
    </dgm:pt>
    <dgm:pt modelId="{C2A8DB1A-8E5F-4A9C-9F80-736B050CDFE5}" type="pres">
      <dgm:prSet presAssocID="{9240BC3C-FBB7-4A21-95B3-5B6BB7104F8D}" presName="connectorText" presStyleLbl="sibTrans2D1" presStyleIdx="1" presStyleCnt="2"/>
      <dgm:spPr/>
    </dgm:pt>
    <dgm:pt modelId="{F26ADF00-76C3-43C6-A242-799DEA13076E}" type="pres">
      <dgm:prSet presAssocID="{DC08D23D-132D-4AD8-83A5-2B81EF8ACA1B}" presName="node" presStyleLbl="node1" presStyleIdx="2" presStyleCnt="3">
        <dgm:presLayoutVars>
          <dgm:bulletEnabled val="1"/>
        </dgm:presLayoutVars>
      </dgm:prSet>
      <dgm:spPr/>
    </dgm:pt>
  </dgm:ptLst>
  <dgm:cxnLst>
    <dgm:cxn modelId="{08438D29-AE4D-49E0-9794-000ED4588038}" type="presOf" srcId="{FA53D4EA-4E80-4213-851A-92E1408156A1}" destId="{99BE5038-345E-4E4F-8AC0-C8CCEBC9B46D}" srcOrd="0" destOrd="0" presId="urn:microsoft.com/office/officeart/2005/8/layout/process1"/>
    <dgm:cxn modelId="{AB58F23D-79DF-4258-9DA6-ECDF12C812EB}" type="presOf" srcId="{E89A94CE-9842-43BF-90E7-3254C69D31E0}" destId="{0C66640F-9FF6-4EC5-999B-95359C4F8BF4}" srcOrd="0" destOrd="0" presId="urn:microsoft.com/office/officeart/2005/8/layout/process1"/>
    <dgm:cxn modelId="{796FC167-E9E2-4BDD-8626-C0A80ABB367B}" type="presOf" srcId="{DC08D23D-132D-4AD8-83A5-2B81EF8ACA1B}" destId="{F26ADF00-76C3-43C6-A242-799DEA13076E}" srcOrd="0" destOrd="0" presId="urn:microsoft.com/office/officeart/2005/8/layout/process1"/>
    <dgm:cxn modelId="{92C86248-B353-4E92-9172-B08FD6205020}" type="presOf" srcId="{F2CCC8A4-467B-44CC-80EB-F949A790F263}" destId="{02A892ED-FDFF-4671-BA46-B20777C80BDF}" srcOrd="0" destOrd="0" presId="urn:microsoft.com/office/officeart/2005/8/layout/process1"/>
    <dgm:cxn modelId="{3ACEF26F-405E-4B73-839E-AF5DE5F83DA6}" type="presOf" srcId="{E66850A6-760D-4812-B6AE-B4FA32787CC9}" destId="{5A76F18A-99F0-40C0-B25C-356D8E4D307E}" srcOrd="0" destOrd="0" presId="urn:microsoft.com/office/officeart/2005/8/layout/process1"/>
    <dgm:cxn modelId="{5A209C73-436B-4D3B-BB31-BB8BED04C9D7}" type="presOf" srcId="{FA53D4EA-4E80-4213-851A-92E1408156A1}" destId="{5EEEEF3A-CD01-4049-844F-560D056C3DF1}" srcOrd="1" destOrd="0" presId="urn:microsoft.com/office/officeart/2005/8/layout/process1"/>
    <dgm:cxn modelId="{2A6B777F-86DB-47FE-88F1-706A0096C173}" srcId="{E66850A6-760D-4812-B6AE-B4FA32787CC9}" destId="{E89A94CE-9842-43BF-90E7-3254C69D31E0}" srcOrd="1" destOrd="0" parTransId="{E4865FFD-CE73-40EC-9B18-C51EC30852A2}" sibTransId="{9240BC3C-FBB7-4A21-95B3-5B6BB7104F8D}"/>
    <dgm:cxn modelId="{900BE68A-874C-4C5A-B249-B0CF5E17CA64}" type="presOf" srcId="{9240BC3C-FBB7-4A21-95B3-5B6BB7104F8D}" destId="{582F371E-1B06-44DD-A4C8-56FD8498E196}" srcOrd="0" destOrd="0" presId="urn:microsoft.com/office/officeart/2005/8/layout/process1"/>
    <dgm:cxn modelId="{7B9E8AA6-C5EF-433E-A928-BD8CB5C7DA86}" srcId="{E66850A6-760D-4812-B6AE-B4FA32787CC9}" destId="{DC08D23D-132D-4AD8-83A5-2B81EF8ACA1B}" srcOrd="2" destOrd="0" parTransId="{EF8BECED-7113-4A53-9AF9-1BC962E56D32}" sibTransId="{87EDDB92-DDA7-4E91-9F0B-D6F24FA06B07}"/>
    <dgm:cxn modelId="{15D5FCCE-35AD-441E-9A5B-F063889F124B}" srcId="{E66850A6-760D-4812-B6AE-B4FA32787CC9}" destId="{F2CCC8A4-467B-44CC-80EB-F949A790F263}" srcOrd="0" destOrd="0" parTransId="{81598E79-8D65-41D6-B9DF-B914F7E30DDE}" sibTransId="{FA53D4EA-4E80-4213-851A-92E1408156A1}"/>
    <dgm:cxn modelId="{7453C5D6-6F2F-4193-BD80-616407C58743}" type="presOf" srcId="{9240BC3C-FBB7-4A21-95B3-5B6BB7104F8D}" destId="{C2A8DB1A-8E5F-4A9C-9F80-736B050CDFE5}" srcOrd="1" destOrd="0" presId="urn:microsoft.com/office/officeart/2005/8/layout/process1"/>
    <dgm:cxn modelId="{2E23D549-5037-4786-8B5A-2E2F9FEF8235}" type="presParOf" srcId="{5A76F18A-99F0-40C0-B25C-356D8E4D307E}" destId="{02A892ED-FDFF-4671-BA46-B20777C80BDF}" srcOrd="0" destOrd="0" presId="urn:microsoft.com/office/officeart/2005/8/layout/process1"/>
    <dgm:cxn modelId="{200A874B-8314-4412-9BDD-4FB4851498BB}" type="presParOf" srcId="{5A76F18A-99F0-40C0-B25C-356D8E4D307E}" destId="{99BE5038-345E-4E4F-8AC0-C8CCEBC9B46D}" srcOrd="1" destOrd="0" presId="urn:microsoft.com/office/officeart/2005/8/layout/process1"/>
    <dgm:cxn modelId="{EB2B7BBE-4611-47BC-8DA0-68ADA8CDD1A4}" type="presParOf" srcId="{99BE5038-345E-4E4F-8AC0-C8CCEBC9B46D}" destId="{5EEEEF3A-CD01-4049-844F-560D056C3DF1}" srcOrd="0" destOrd="0" presId="urn:microsoft.com/office/officeart/2005/8/layout/process1"/>
    <dgm:cxn modelId="{7AA500E6-8A89-4BE4-88E1-D83B57BE5077}" type="presParOf" srcId="{5A76F18A-99F0-40C0-B25C-356D8E4D307E}" destId="{0C66640F-9FF6-4EC5-999B-95359C4F8BF4}" srcOrd="2" destOrd="0" presId="urn:microsoft.com/office/officeart/2005/8/layout/process1"/>
    <dgm:cxn modelId="{9E0193B1-9AA4-4663-8473-636F0AA9F387}" type="presParOf" srcId="{5A76F18A-99F0-40C0-B25C-356D8E4D307E}" destId="{582F371E-1B06-44DD-A4C8-56FD8498E196}" srcOrd="3" destOrd="0" presId="urn:microsoft.com/office/officeart/2005/8/layout/process1"/>
    <dgm:cxn modelId="{85A9A3A9-8A73-412F-84D7-DF0E3E1EC42D}" type="presParOf" srcId="{582F371E-1B06-44DD-A4C8-56FD8498E196}" destId="{C2A8DB1A-8E5F-4A9C-9F80-736B050CDFE5}" srcOrd="0" destOrd="0" presId="urn:microsoft.com/office/officeart/2005/8/layout/process1"/>
    <dgm:cxn modelId="{7E54D8D7-8BCD-479A-97CF-B41821846346}" type="presParOf" srcId="{5A76F18A-99F0-40C0-B25C-356D8E4D307E}" destId="{F26ADF00-76C3-43C6-A242-799DEA13076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C9BB9-1ADD-4304-93EC-C9FE618B8492}">
      <dsp:nvSpPr>
        <dsp:cNvPr id="0" name=""/>
        <dsp:cNvSpPr/>
      </dsp:nvSpPr>
      <dsp:spPr>
        <a:xfrm>
          <a:off x="2024776" y="2008108"/>
          <a:ext cx="2454354" cy="2454354"/>
        </a:xfrm>
        <a:prstGeom prst="gear9">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Step 3</a:t>
          </a:r>
        </a:p>
        <a:p>
          <a:pPr marL="0" lvl="0" indent="0" algn="ctr" defTabSz="977900">
            <a:lnSpc>
              <a:spcPct val="90000"/>
            </a:lnSpc>
            <a:spcBef>
              <a:spcPct val="0"/>
            </a:spcBef>
            <a:spcAft>
              <a:spcPct val="35000"/>
            </a:spcAft>
            <a:buNone/>
          </a:pPr>
          <a:r>
            <a:rPr lang="en-US" sz="2200" kern="1200" dirty="0"/>
            <a:t>Stay Certified</a:t>
          </a:r>
        </a:p>
      </dsp:txBody>
      <dsp:txXfrm>
        <a:off x="2518210" y="2583029"/>
        <a:ext cx="1467486" cy="1261588"/>
      </dsp:txXfrm>
    </dsp:sp>
    <dsp:sp modelId="{1CA3202A-9CD1-47F7-9D42-23E46A72BBFC}">
      <dsp:nvSpPr>
        <dsp:cNvPr id="0" name=""/>
        <dsp:cNvSpPr/>
      </dsp:nvSpPr>
      <dsp:spPr>
        <a:xfrm>
          <a:off x="596788" y="1427988"/>
          <a:ext cx="1784985" cy="1784985"/>
        </a:xfrm>
        <a:prstGeom prst="gear6">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Step 2 Test</a:t>
          </a:r>
        </a:p>
      </dsp:txBody>
      <dsp:txXfrm>
        <a:off x="1046163" y="1880079"/>
        <a:ext cx="886235" cy="880803"/>
      </dsp:txXfrm>
    </dsp:sp>
    <dsp:sp modelId="{11E70583-C9D9-4A1B-9215-04DC48DCBD8D}">
      <dsp:nvSpPr>
        <dsp:cNvPr id="0" name=""/>
        <dsp:cNvSpPr/>
      </dsp:nvSpPr>
      <dsp:spPr>
        <a:xfrm rot="20700000">
          <a:off x="1596562" y="196530"/>
          <a:ext cx="1748921" cy="1748921"/>
        </a:xfrm>
        <a:prstGeom prst="gear6">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Step 1 Get Ready</a:t>
          </a:r>
        </a:p>
      </dsp:txBody>
      <dsp:txXfrm rot="-20700000">
        <a:off x="1980152" y="580120"/>
        <a:ext cx="981741" cy="981741"/>
      </dsp:txXfrm>
    </dsp:sp>
    <dsp:sp modelId="{1E72715E-7366-4E78-A512-24F37F5D23DC}">
      <dsp:nvSpPr>
        <dsp:cNvPr id="0" name=""/>
        <dsp:cNvSpPr/>
      </dsp:nvSpPr>
      <dsp:spPr>
        <a:xfrm>
          <a:off x="1839004" y="1636070"/>
          <a:ext cx="3141573" cy="3141573"/>
        </a:xfrm>
        <a:prstGeom prst="circularArrow">
          <a:avLst>
            <a:gd name="adj1" fmla="val 4688"/>
            <a:gd name="adj2" fmla="val 299029"/>
            <a:gd name="adj3" fmla="val 2522244"/>
            <a:gd name="adj4" fmla="val 15848245"/>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287C59-37F8-4A31-B5A2-F56A3CB15957}">
      <dsp:nvSpPr>
        <dsp:cNvPr id="0" name=""/>
        <dsp:cNvSpPr/>
      </dsp:nvSpPr>
      <dsp:spPr>
        <a:xfrm>
          <a:off x="280671" y="1031887"/>
          <a:ext cx="2282549" cy="228254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80456C-D6A1-43C9-80B2-09334D6E033A}">
      <dsp:nvSpPr>
        <dsp:cNvPr id="0" name=""/>
        <dsp:cNvSpPr/>
      </dsp:nvSpPr>
      <dsp:spPr>
        <a:xfrm>
          <a:off x="1192019" y="-187699"/>
          <a:ext cx="2461048" cy="246104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892ED-FDFF-4671-BA46-B20777C80BDF}">
      <dsp:nvSpPr>
        <dsp:cNvPr id="0" name=""/>
        <dsp:cNvSpPr/>
      </dsp:nvSpPr>
      <dsp:spPr>
        <a:xfrm>
          <a:off x="8036" y="1508224"/>
          <a:ext cx="2402085" cy="144125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Complete online application</a:t>
          </a:r>
        </a:p>
      </dsp:txBody>
      <dsp:txXfrm>
        <a:off x="50249" y="1550437"/>
        <a:ext cx="2317659" cy="1356825"/>
      </dsp:txXfrm>
    </dsp:sp>
    <dsp:sp modelId="{99BE5038-345E-4E4F-8AC0-C8CCEBC9B46D}">
      <dsp:nvSpPr>
        <dsp:cNvPr id="0" name=""/>
        <dsp:cNvSpPr/>
      </dsp:nvSpPr>
      <dsp:spPr>
        <a:xfrm>
          <a:off x="2650331" y="1930991"/>
          <a:ext cx="509242" cy="59571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650331" y="2050134"/>
        <a:ext cx="356469" cy="357431"/>
      </dsp:txXfrm>
    </dsp:sp>
    <dsp:sp modelId="{0C66640F-9FF6-4EC5-999B-95359C4F8BF4}">
      <dsp:nvSpPr>
        <dsp:cNvPr id="0" name=""/>
        <dsp:cNvSpPr/>
      </dsp:nvSpPr>
      <dsp:spPr>
        <a:xfrm>
          <a:off x="3370957" y="1508224"/>
          <a:ext cx="2402085" cy="1441251"/>
        </a:xfrm>
        <a:prstGeom prst="roundRect">
          <a:avLst>
            <a:gd name="adj" fmla="val 10000"/>
          </a:avLst>
        </a:prstGeom>
        <a:solidFill>
          <a:schemeClr val="accent4">
            <a:hueOff val="822717"/>
            <a:satOff val="3566"/>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Receive scheduling notification</a:t>
          </a:r>
        </a:p>
      </dsp:txBody>
      <dsp:txXfrm>
        <a:off x="3413170" y="1550437"/>
        <a:ext cx="2317659" cy="1356825"/>
      </dsp:txXfrm>
    </dsp:sp>
    <dsp:sp modelId="{582F371E-1B06-44DD-A4C8-56FD8498E196}">
      <dsp:nvSpPr>
        <dsp:cNvPr id="0" name=""/>
        <dsp:cNvSpPr/>
      </dsp:nvSpPr>
      <dsp:spPr>
        <a:xfrm>
          <a:off x="6013251" y="1930991"/>
          <a:ext cx="509242" cy="595717"/>
        </a:xfrm>
        <a:prstGeom prst="rightArrow">
          <a:avLst>
            <a:gd name="adj1" fmla="val 60000"/>
            <a:gd name="adj2" fmla="val 50000"/>
          </a:avLst>
        </a:prstGeom>
        <a:solidFill>
          <a:schemeClr val="accent4">
            <a:hueOff val="1645434"/>
            <a:satOff val="7132"/>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013251" y="2050134"/>
        <a:ext cx="356469" cy="357431"/>
      </dsp:txXfrm>
    </dsp:sp>
    <dsp:sp modelId="{F26ADF00-76C3-43C6-A242-799DEA13076E}">
      <dsp:nvSpPr>
        <dsp:cNvPr id="0" name=""/>
        <dsp:cNvSpPr/>
      </dsp:nvSpPr>
      <dsp:spPr>
        <a:xfrm>
          <a:off x="6733877" y="1508224"/>
          <a:ext cx="2402085" cy="1441251"/>
        </a:xfrm>
        <a:prstGeom prst="roundRect">
          <a:avLst>
            <a:gd name="adj" fmla="val 10000"/>
          </a:avLst>
        </a:prstGeom>
        <a:solidFill>
          <a:schemeClr val="accent4">
            <a:hueOff val="1645434"/>
            <a:satOff val="7132"/>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Schedule exam with Prometric</a:t>
          </a:r>
        </a:p>
      </dsp:txBody>
      <dsp:txXfrm>
        <a:off x="6776090" y="1550437"/>
        <a:ext cx="2317659" cy="1356825"/>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BCE0C-CD74-4A59-802C-6D2F8C15331A}" type="datetimeFigureOut">
              <a:rPr lang="en-US" smtClean="0"/>
              <a:t>2/18/2020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8501B-77B5-4365-9881-C6E19A3C1E42}" type="slidenum">
              <a:rPr lang="en-US" smtClean="0"/>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FDEA8-CBB8-46CC-9562-028963DBC55A}" type="datetimeFigureOut">
              <a:rPr lang="en-US" smtClean="0"/>
              <a:t>2/18/2020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D8E7-1312-41F3-99C4-6DA5AF891969}" type="slidenum">
              <a:rPr lang="en-US" smtClean="0"/>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1</a:t>
            </a:fld>
            <a:endParaRPr lang="en-US"/>
          </a:p>
        </p:txBody>
      </p:sp>
    </p:spTree>
    <p:extLst>
      <p:ext uri="{BB962C8B-B14F-4D97-AF65-F5344CB8AC3E}">
        <p14:creationId xmlns:p14="http://schemas.microsoft.com/office/powerpoint/2010/main" val="915062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10</a:t>
            </a:fld>
            <a:endParaRPr lang="en-US"/>
          </a:p>
        </p:txBody>
      </p:sp>
    </p:spTree>
    <p:extLst>
      <p:ext uri="{BB962C8B-B14F-4D97-AF65-F5344CB8AC3E}">
        <p14:creationId xmlns:p14="http://schemas.microsoft.com/office/powerpoint/2010/main" val="1716552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11</a:t>
            </a:fld>
            <a:endParaRPr lang="en-US"/>
          </a:p>
        </p:txBody>
      </p:sp>
    </p:spTree>
    <p:extLst>
      <p:ext uri="{BB962C8B-B14F-4D97-AF65-F5344CB8AC3E}">
        <p14:creationId xmlns:p14="http://schemas.microsoft.com/office/powerpoint/2010/main" val="3755563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12</a:t>
            </a:fld>
            <a:endParaRPr lang="en-US"/>
          </a:p>
        </p:txBody>
      </p:sp>
    </p:spTree>
    <p:extLst>
      <p:ext uri="{BB962C8B-B14F-4D97-AF65-F5344CB8AC3E}">
        <p14:creationId xmlns:p14="http://schemas.microsoft.com/office/powerpoint/2010/main" val="2865576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13</a:t>
            </a:fld>
            <a:endParaRPr lang="en-US"/>
          </a:p>
        </p:txBody>
      </p:sp>
    </p:spTree>
    <p:extLst>
      <p:ext uri="{BB962C8B-B14F-4D97-AF65-F5344CB8AC3E}">
        <p14:creationId xmlns:p14="http://schemas.microsoft.com/office/powerpoint/2010/main" val="826588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14</a:t>
            </a:fld>
            <a:endParaRPr lang="en-US"/>
          </a:p>
        </p:txBody>
      </p:sp>
    </p:spTree>
    <p:extLst>
      <p:ext uri="{BB962C8B-B14F-4D97-AF65-F5344CB8AC3E}">
        <p14:creationId xmlns:p14="http://schemas.microsoft.com/office/powerpoint/2010/main" val="7472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15</a:t>
            </a:fld>
            <a:endParaRPr lang="en-US"/>
          </a:p>
        </p:txBody>
      </p:sp>
    </p:spTree>
    <p:extLst>
      <p:ext uri="{BB962C8B-B14F-4D97-AF65-F5344CB8AC3E}">
        <p14:creationId xmlns:p14="http://schemas.microsoft.com/office/powerpoint/2010/main" val="3176906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16</a:t>
            </a:fld>
            <a:endParaRPr lang="en-US"/>
          </a:p>
        </p:txBody>
      </p:sp>
    </p:spTree>
    <p:extLst>
      <p:ext uri="{BB962C8B-B14F-4D97-AF65-F5344CB8AC3E}">
        <p14:creationId xmlns:p14="http://schemas.microsoft.com/office/powerpoint/2010/main" val="3170630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17</a:t>
            </a:fld>
            <a:endParaRPr lang="en-US"/>
          </a:p>
        </p:txBody>
      </p:sp>
    </p:spTree>
    <p:extLst>
      <p:ext uri="{BB962C8B-B14F-4D97-AF65-F5344CB8AC3E}">
        <p14:creationId xmlns:p14="http://schemas.microsoft.com/office/powerpoint/2010/main" val="1103899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18</a:t>
            </a:fld>
            <a:endParaRPr lang="en-US"/>
          </a:p>
        </p:txBody>
      </p:sp>
    </p:spTree>
    <p:extLst>
      <p:ext uri="{BB962C8B-B14F-4D97-AF65-F5344CB8AC3E}">
        <p14:creationId xmlns:p14="http://schemas.microsoft.com/office/powerpoint/2010/main" val="1329609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19</a:t>
            </a:fld>
            <a:endParaRPr lang="en-US"/>
          </a:p>
        </p:txBody>
      </p:sp>
    </p:spTree>
    <p:extLst>
      <p:ext uri="{BB962C8B-B14F-4D97-AF65-F5344CB8AC3E}">
        <p14:creationId xmlns:p14="http://schemas.microsoft.com/office/powerpoint/2010/main" val="3242369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2</a:t>
            </a:fld>
            <a:endParaRPr lang="en-US"/>
          </a:p>
        </p:txBody>
      </p:sp>
    </p:spTree>
    <p:extLst>
      <p:ext uri="{BB962C8B-B14F-4D97-AF65-F5344CB8AC3E}">
        <p14:creationId xmlns:p14="http://schemas.microsoft.com/office/powerpoint/2010/main" val="648491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20</a:t>
            </a:fld>
            <a:endParaRPr lang="en-US"/>
          </a:p>
        </p:txBody>
      </p:sp>
    </p:spTree>
    <p:extLst>
      <p:ext uri="{BB962C8B-B14F-4D97-AF65-F5344CB8AC3E}">
        <p14:creationId xmlns:p14="http://schemas.microsoft.com/office/powerpoint/2010/main" val="1675989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21</a:t>
            </a:fld>
            <a:endParaRPr lang="en-US"/>
          </a:p>
        </p:txBody>
      </p:sp>
    </p:spTree>
    <p:extLst>
      <p:ext uri="{BB962C8B-B14F-4D97-AF65-F5344CB8AC3E}">
        <p14:creationId xmlns:p14="http://schemas.microsoft.com/office/powerpoint/2010/main" val="1697603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22</a:t>
            </a:fld>
            <a:endParaRPr lang="en-US"/>
          </a:p>
        </p:txBody>
      </p:sp>
    </p:spTree>
    <p:extLst>
      <p:ext uri="{BB962C8B-B14F-4D97-AF65-F5344CB8AC3E}">
        <p14:creationId xmlns:p14="http://schemas.microsoft.com/office/powerpoint/2010/main" val="1579994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23</a:t>
            </a:fld>
            <a:endParaRPr lang="en-US"/>
          </a:p>
        </p:txBody>
      </p:sp>
    </p:spTree>
    <p:extLst>
      <p:ext uri="{BB962C8B-B14F-4D97-AF65-F5344CB8AC3E}">
        <p14:creationId xmlns:p14="http://schemas.microsoft.com/office/powerpoint/2010/main" val="2888549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24</a:t>
            </a:fld>
            <a:endParaRPr lang="en-US"/>
          </a:p>
        </p:txBody>
      </p:sp>
    </p:spTree>
    <p:extLst>
      <p:ext uri="{BB962C8B-B14F-4D97-AF65-F5344CB8AC3E}">
        <p14:creationId xmlns:p14="http://schemas.microsoft.com/office/powerpoint/2010/main" val="3658354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25</a:t>
            </a:fld>
            <a:endParaRPr lang="en-US"/>
          </a:p>
        </p:txBody>
      </p:sp>
    </p:spTree>
    <p:extLst>
      <p:ext uri="{BB962C8B-B14F-4D97-AF65-F5344CB8AC3E}">
        <p14:creationId xmlns:p14="http://schemas.microsoft.com/office/powerpoint/2010/main" val="3559332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26</a:t>
            </a:fld>
            <a:endParaRPr lang="en-US"/>
          </a:p>
        </p:txBody>
      </p:sp>
    </p:spTree>
    <p:extLst>
      <p:ext uri="{BB962C8B-B14F-4D97-AF65-F5344CB8AC3E}">
        <p14:creationId xmlns:p14="http://schemas.microsoft.com/office/powerpoint/2010/main" val="366783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27</a:t>
            </a:fld>
            <a:endParaRPr lang="en-US"/>
          </a:p>
        </p:txBody>
      </p:sp>
    </p:spTree>
    <p:extLst>
      <p:ext uri="{BB962C8B-B14F-4D97-AF65-F5344CB8AC3E}">
        <p14:creationId xmlns:p14="http://schemas.microsoft.com/office/powerpoint/2010/main" val="19779707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28</a:t>
            </a:fld>
            <a:endParaRPr lang="en-US"/>
          </a:p>
        </p:txBody>
      </p:sp>
    </p:spTree>
    <p:extLst>
      <p:ext uri="{BB962C8B-B14F-4D97-AF65-F5344CB8AC3E}">
        <p14:creationId xmlns:p14="http://schemas.microsoft.com/office/powerpoint/2010/main" val="14101511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29</a:t>
            </a:fld>
            <a:endParaRPr lang="en-US"/>
          </a:p>
        </p:txBody>
      </p:sp>
    </p:spTree>
    <p:extLst>
      <p:ext uri="{BB962C8B-B14F-4D97-AF65-F5344CB8AC3E}">
        <p14:creationId xmlns:p14="http://schemas.microsoft.com/office/powerpoint/2010/main" val="1813099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3</a:t>
            </a:fld>
            <a:endParaRPr lang="en-US"/>
          </a:p>
        </p:txBody>
      </p:sp>
    </p:spTree>
    <p:extLst>
      <p:ext uri="{BB962C8B-B14F-4D97-AF65-F5344CB8AC3E}">
        <p14:creationId xmlns:p14="http://schemas.microsoft.com/office/powerpoint/2010/main" val="34394218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30</a:t>
            </a:fld>
            <a:endParaRPr lang="en-US"/>
          </a:p>
        </p:txBody>
      </p:sp>
    </p:spTree>
    <p:extLst>
      <p:ext uri="{BB962C8B-B14F-4D97-AF65-F5344CB8AC3E}">
        <p14:creationId xmlns:p14="http://schemas.microsoft.com/office/powerpoint/2010/main" val="37668486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31</a:t>
            </a:fld>
            <a:endParaRPr lang="en-US"/>
          </a:p>
        </p:txBody>
      </p:sp>
    </p:spTree>
    <p:extLst>
      <p:ext uri="{BB962C8B-B14F-4D97-AF65-F5344CB8AC3E}">
        <p14:creationId xmlns:p14="http://schemas.microsoft.com/office/powerpoint/2010/main" val="33303959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32</a:t>
            </a:fld>
            <a:endParaRPr lang="en-US"/>
          </a:p>
        </p:txBody>
      </p:sp>
    </p:spTree>
    <p:extLst>
      <p:ext uri="{BB962C8B-B14F-4D97-AF65-F5344CB8AC3E}">
        <p14:creationId xmlns:p14="http://schemas.microsoft.com/office/powerpoint/2010/main" val="15917303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33</a:t>
            </a:fld>
            <a:endParaRPr lang="en-US"/>
          </a:p>
        </p:txBody>
      </p:sp>
    </p:spTree>
    <p:extLst>
      <p:ext uri="{BB962C8B-B14F-4D97-AF65-F5344CB8AC3E}">
        <p14:creationId xmlns:p14="http://schemas.microsoft.com/office/powerpoint/2010/main" val="29951462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34</a:t>
            </a:fld>
            <a:endParaRPr lang="en-US"/>
          </a:p>
        </p:txBody>
      </p:sp>
    </p:spTree>
    <p:extLst>
      <p:ext uri="{BB962C8B-B14F-4D97-AF65-F5344CB8AC3E}">
        <p14:creationId xmlns:p14="http://schemas.microsoft.com/office/powerpoint/2010/main" val="29222861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35</a:t>
            </a:fld>
            <a:endParaRPr lang="en-US"/>
          </a:p>
        </p:txBody>
      </p:sp>
    </p:spTree>
    <p:extLst>
      <p:ext uri="{BB962C8B-B14F-4D97-AF65-F5344CB8AC3E}">
        <p14:creationId xmlns:p14="http://schemas.microsoft.com/office/powerpoint/2010/main" val="22402298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36</a:t>
            </a:fld>
            <a:endParaRPr lang="en-US"/>
          </a:p>
        </p:txBody>
      </p:sp>
    </p:spTree>
    <p:extLst>
      <p:ext uri="{BB962C8B-B14F-4D97-AF65-F5344CB8AC3E}">
        <p14:creationId xmlns:p14="http://schemas.microsoft.com/office/powerpoint/2010/main" val="32499144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37</a:t>
            </a:fld>
            <a:endParaRPr lang="en-US"/>
          </a:p>
        </p:txBody>
      </p:sp>
    </p:spTree>
    <p:extLst>
      <p:ext uri="{BB962C8B-B14F-4D97-AF65-F5344CB8AC3E}">
        <p14:creationId xmlns:p14="http://schemas.microsoft.com/office/powerpoint/2010/main" val="4367823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38</a:t>
            </a:fld>
            <a:endParaRPr lang="en-US"/>
          </a:p>
        </p:txBody>
      </p:sp>
    </p:spTree>
    <p:extLst>
      <p:ext uri="{BB962C8B-B14F-4D97-AF65-F5344CB8AC3E}">
        <p14:creationId xmlns:p14="http://schemas.microsoft.com/office/powerpoint/2010/main" val="7177923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39</a:t>
            </a:fld>
            <a:endParaRPr lang="en-US"/>
          </a:p>
        </p:txBody>
      </p:sp>
    </p:spTree>
    <p:extLst>
      <p:ext uri="{BB962C8B-B14F-4D97-AF65-F5344CB8AC3E}">
        <p14:creationId xmlns:p14="http://schemas.microsoft.com/office/powerpoint/2010/main" val="2779365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4</a:t>
            </a:fld>
            <a:endParaRPr lang="en-US"/>
          </a:p>
        </p:txBody>
      </p:sp>
    </p:spTree>
    <p:extLst>
      <p:ext uri="{BB962C8B-B14F-4D97-AF65-F5344CB8AC3E}">
        <p14:creationId xmlns:p14="http://schemas.microsoft.com/office/powerpoint/2010/main" val="8632270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40</a:t>
            </a:fld>
            <a:endParaRPr lang="en-US"/>
          </a:p>
        </p:txBody>
      </p:sp>
    </p:spTree>
    <p:extLst>
      <p:ext uri="{BB962C8B-B14F-4D97-AF65-F5344CB8AC3E}">
        <p14:creationId xmlns:p14="http://schemas.microsoft.com/office/powerpoint/2010/main" val="19743629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41</a:t>
            </a:fld>
            <a:endParaRPr lang="en-US"/>
          </a:p>
        </p:txBody>
      </p:sp>
    </p:spTree>
    <p:extLst>
      <p:ext uri="{BB962C8B-B14F-4D97-AF65-F5344CB8AC3E}">
        <p14:creationId xmlns:p14="http://schemas.microsoft.com/office/powerpoint/2010/main" val="11654170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42</a:t>
            </a:fld>
            <a:endParaRPr lang="en-US"/>
          </a:p>
        </p:txBody>
      </p:sp>
    </p:spTree>
    <p:extLst>
      <p:ext uri="{BB962C8B-B14F-4D97-AF65-F5344CB8AC3E}">
        <p14:creationId xmlns:p14="http://schemas.microsoft.com/office/powerpoint/2010/main" val="3843666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5</a:t>
            </a:fld>
            <a:endParaRPr lang="en-US"/>
          </a:p>
        </p:txBody>
      </p:sp>
    </p:spTree>
    <p:extLst>
      <p:ext uri="{BB962C8B-B14F-4D97-AF65-F5344CB8AC3E}">
        <p14:creationId xmlns:p14="http://schemas.microsoft.com/office/powerpoint/2010/main" val="1949135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6</a:t>
            </a:fld>
            <a:endParaRPr lang="en-US"/>
          </a:p>
        </p:txBody>
      </p:sp>
    </p:spTree>
    <p:extLst>
      <p:ext uri="{BB962C8B-B14F-4D97-AF65-F5344CB8AC3E}">
        <p14:creationId xmlns:p14="http://schemas.microsoft.com/office/powerpoint/2010/main" val="2908954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7</a:t>
            </a:fld>
            <a:endParaRPr lang="en-US"/>
          </a:p>
        </p:txBody>
      </p:sp>
    </p:spTree>
    <p:extLst>
      <p:ext uri="{BB962C8B-B14F-4D97-AF65-F5344CB8AC3E}">
        <p14:creationId xmlns:p14="http://schemas.microsoft.com/office/powerpoint/2010/main" val="3830360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8</a:t>
            </a:fld>
            <a:endParaRPr lang="en-US"/>
          </a:p>
        </p:txBody>
      </p:sp>
    </p:spTree>
    <p:extLst>
      <p:ext uri="{BB962C8B-B14F-4D97-AF65-F5344CB8AC3E}">
        <p14:creationId xmlns:p14="http://schemas.microsoft.com/office/powerpoint/2010/main" val="208813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9</a:t>
            </a:fld>
            <a:endParaRPr lang="en-US"/>
          </a:p>
        </p:txBody>
      </p:sp>
    </p:spTree>
    <p:extLst>
      <p:ext uri="{BB962C8B-B14F-4D97-AF65-F5344CB8AC3E}">
        <p14:creationId xmlns:p14="http://schemas.microsoft.com/office/powerpoint/2010/main" val="1859508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1548245"/>
            <a:ext cx="10515600" cy="2240280"/>
          </a:xfrm>
        </p:spPr>
        <p:txBody>
          <a:bodyPr anchor="b">
            <a:normAutofit/>
          </a:bodyPr>
          <a:lstStyle>
            <a:lvl1pPr algn="ctr">
              <a:defRPr sz="4400">
                <a:solidFill>
                  <a:schemeClr val="bg1"/>
                </a:solidFill>
              </a:defRPr>
            </a:lvl1pPr>
          </a:lstStyle>
          <a:p>
            <a:r>
              <a:rPr lang="en-US"/>
              <a:t>Click to edit Master title style</a:t>
            </a:r>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32813" y="1683327"/>
            <a:ext cx="3125787" cy="2877260"/>
          </a:xfrm>
        </p:spPr>
        <p:txBody>
          <a:bodyPr anchor="b">
            <a:normAutofit/>
          </a:bodyPr>
          <a:lstStyle>
            <a:lvl1pPr>
              <a:defRPr sz="3000">
                <a:solidFill>
                  <a:schemeClr val="bg1"/>
                </a:solidFill>
              </a:defRPr>
            </a:lvl1pPr>
          </a:lstStyle>
          <a:p>
            <a:r>
              <a:rPr lang="en-US"/>
              <a:t>Click to edit Master title style</a:t>
            </a:r>
          </a:p>
        </p:txBody>
      </p:sp>
      <p:sp>
        <p:nvSpPr>
          <p:cNvPr id="6" name="Picture Placeholder 2" descr="An empty placeholder to add an image. Click on the placeholder and select the image that you wish to add"/>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2/18/2020</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200"/>
            <a:ext cx="19431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457200"/>
            <a:ext cx="7048500" cy="5719762"/>
          </a:xfrm>
        </p:spPr>
        <p:txBody>
          <a:bodyPr vert="eaVert"/>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2/18/2020</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084483"/>
            <a:ext cx="11125200" cy="914400"/>
          </a:xfrm>
        </p:spPr>
        <p:txBody>
          <a:bodyPr anchor="b">
            <a:normAutofit/>
          </a:bodyPr>
          <a:lstStyle>
            <a:lvl1pPr algn="ctr">
              <a:defRPr sz="4400" spc="-50" baseline="0">
                <a:solidFill>
                  <a:schemeClr val="bg1"/>
                </a:solidFill>
              </a:defRPr>
            </a:lvl1pPr>
          </a:lstStyle>
          <a:p>
            <a:r>
              <a:rPr lang="en-US"/>
              <a:t>Click to edit Master title style</a:t>
            </a:r>
            <a:endParaRPr lang="en-US" dirty="0"/>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2/18/2020</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483427"/>
            <a:ext cx="10515600" cy="2743200"/>
          </a:xfrm>
        </p:spPr>
        <p:txBody>
          <a:bodyPr anchor="b">
            <a:normAutofit/>
          </a:bodyPr>
          <a:lstStyle>
            <a:lvl1pPr algn="ctr">
              <a:defRPr sz="4400" spc="-50" baseline="0">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835025" y="5257800"/>
            <a:ext cx="10515600" cy="914400"/>
          </a:xfrm>
        </p:spPr>
        <p:txBody>
          <a:bodyPr>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2/18/2020</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7048"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7CC0096-1860-4642-9CD2-0079EA5E7CD1}" type="datetimeFigureOut">
              <a:rPr lang="en-US" smtClean="0"/>
              <a:t>2/18/2020</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7CC0096-1860-4642-9CD2-0079EA5E7CD1}" type="datetimeFigureOut">
              <a:rPr lang="en-US" smtClean="0"/>
              <a:t>2/18/2020</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672934"/>
            <a:ext cx="3506788" cy="2880360"/>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2/18/2020</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1100">
                <a:solidFill>
                  <a:schemeClr val="bg1"/>
                </a:solidFill>
              </a:defRPr>
            </a:lvl1pPr>
          </a:lstStyle>
          <a:p>
            <a:r>
              <a:rPr lang="en-US"/>
              <a:t>Add a footer</a:t>
            </a:r>
            <a:endParaRPr lang="en-US" dirty="0"/>
          </a:p>
        </p:txBody>
      </p:sp>
      <p:sp>
        <p:nvSpPr>
          <p:cNvPr id="4" name="Date Placeholder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1100">
                <a:solidFill>
                  <a:schemeClr val="bg1"/>
                </a:solidFill>
              </a:defRPr>
            </a:lvl1pPr>
          </a:lstStyle>
          <a:p>
            <a:fld id="{37CC0096-1860-4642-9CD2-0079EA5E7CD1}" type="datetimeFigureOut">
              <a:rPr lang="en-US" smtClean="0"/>
              <a:pPr/>
              <a:t>2/18/2020</a:t>
            </a:fld>
            <a:endParaRPr lang="en-US"/>
          </a:p>
        </p:txBody>
      </p:sp>
      <p:sp>
        <p:nvSpPr>
          <p:cNvPr id="6" name="Slide Number Placeholder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cap="all" baseline="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pncb.org/cpn-exam-resource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s://www.pncb.org/cpn-exam-resource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pncb.org/volunteer"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mailto:npnp@pncb.or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s://pncb.org/sites/default/files/resources/No_Pass_No_Pay_Justification_Letter.doc" TargetMode="External"/><Relationship Id="rId4" Type="http://schemas.openxmlformats.org/officeDocument/2006/relationships/hyperlink" Target="https://pncb.org/no-pass-no-pay"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pncb.org/"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prometric.com/en-us/for-test-takers/prepare-for-test-day/pages/what-to-expect.aspx"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www.pncb.org/sites/default/files/2017-02/Sample_PR.doc"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24.jpg"/><Relationship Id="rId4" Type="http://schemas.openxmlformats.org/officeDocument/2006/relationships/hyperlink" Target="mailto:info@pncb.org"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pncb.org/cpn-recertification"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3" Type="http://schemas.openxmlformats.org/officeDocument/2006/relationships/hyperlink" Target="http://www.pncb.org/"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hyperlink" Target="mailto:exam@pncb.org"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hyperlink" Target="mailto:npnp@pncb.org" TargetMode="External"/><Relationship Id="rId4" Type="http://schemas.openxmlformats.org/officeDocument/2006/relationships/hyperlink" Target="mailto:recert@pncb.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ipedsnursing.or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a:t>CPN C</a:t>
            </a:r>
            <a:r>
              <a:rPr lang="en-US" sz="5400" b="1" cap="none" dirty="0"/>
              <a:t>ertification</a:t>
            </a:r>
            <a:endParaRPr lang="en-US" sz="5400" b="1" dirty="0"/>
          </a:p>
        </p:txBody>
      </p:sp>
      <p:pic>
        <p:nvPicPr>
          <p:cNvPr id="8" name="Picture Placeholder 7"/>
          <p:cNvPicPr>
            <a:picLocks noGrp="1" noChangeAspect="1"/>
          </p:cNvPicPr>
          <p:nvPr>
            <p:ph type="pic" idx="11"/>
          </p:nvPr>
        </p:nvPicPr>
        <p:blipFill rotWithShape="1">
          <a:blip r:embed="rId3">
            <a:extLst>
              <a:ext uri="{28A0092B-C50C-407E-A947-70E740481C1C}">
                <a14:useLocalDpi xmlns:a14="http://schemas.microsoft.com/office/drawing/2010/main" val="0"/>
              </a:ext>
            </a:extLst>
          </a:blip>
          <a:srcRect l="8860" t="204" r="3309" b="-204"/>
          <a:stretch/>
        </p:blipFill>
        <p:spPr>
          <a:xfrm rot="5400000">
            <a:off x="3709495" y="345990"/>
            <a:ext cx="4736759" cy="4044780"/>
          </a:xfrm>
        </p:spPr>
      </p:pic>
      <p:pic>
        <p:nvPicPr>
          <p:cNvPr id="9" name="Picture Placeholder 8"/>
          <p:cNvPicPr>
            <a:picLocks noGrp="1" noChangeAspect="1"/>
          </p:cNvPicPr>
          <p:nvPr>
            <p:ph type="pic" idx="12"/>
          </p:nvPr>
        </p:nvPicPr>
        <p:blipFill rotWithShape="1">
          <a:blip r:embed="rId4">
            <a:extLst>
              <a:ext uri="{28A0092B-C50C-407E-A947-70E740481C1C}">
                <a14:useLocalDpi xmlns:a14="http://schemas.microsoft.com/office/drawing/2010/main" val="0"/>
              </a:ext>
            </a:extLst>
          </a:blip>
          <a:srcRect l="-1" t="-448" r="19401" b="9142"/>
          <a:stretch/>
        </p:blipFill>
        <p:spPr>
          <a:xfrm rot="5400000">
            <a:off x="7828345" y="356630"/>
            <a:ext cx="4745136" cy="4031600"/>
          </a:xfrm>
        </p:spPr>
      </p:pic>
      <p:sp>
        <p:nvSpPr>
          <p:cNvPr id="3" name="Subtitle 2"/>
          <p:cNvSpPr>
            <a:spLocks noGrp="1"/>
          </p:cNvSpPr>
          <p:nvPr>
            <p:ph type="subTitle" idx="1"/>
          </p:nvPr>
        </p:nvSpPr>
        <p:spPr/>
        <p:txBody>
          <a:bodyPr/>
          <a:lstStyle/>
          <a:p>
            <a:r>
              <a:rPr lang="en-US" dirty="0"/>
              <a:t>A </a:t>
            </a:r>
            <a:r>
              <a:rPr lang="en-US" cap="none" dirty="0"/>
              <a:t>Guide for Nurses &amp; Those Supporting the Journey to Certified Pediatric Nurse (CPN®)</a:t>
            </a:r>
          </a:p>
        </p:txBody>
      </p:sp>
      <p:pic>
        <p:nvPicPr>
          <p:cNvPr id="5" name="Picture Placeholder 4"/>
          <p:cNvPicPr>
            <a:picLocks noGrp="1" noChangeAspect="1"/>
          </p:cNvPicPr>
          <p:nvPr>
            <p:ph type="pic" idx="10"/>
          </p:nvPr>
        </p:nvPicPr>
        <p:blipFill rotWithShape="1">
          <a:blip r:embed="rId5">
            <a:extLst>
              <a:ext uri="{28A0092B-C50C-407E-A947-70E740481C1C}">
                <a14:useLocalDpi xmlns:a14="http://schemas.microsoft.com/office/drawing/2010/main" val="0"/>
              </a:ext>
            </a:extLst>
          </a:blip>
          <a:srcRect l="5306" t="901" r="6242"/>
          <a:stretch/>
        </p:blipFill>
        <p:spPr>
          <a:xfrm rot="5400000">
            <a:off x="-380257" y="377625"/>
            <a:ext cx="4728520" cy="3973270"/>
          </a:xfrm>
        </p:spPr>
      </p:pic>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to expect</a:t>
            </a:r>
          </a:p>
        </p:txBody>
      </p:sp>
      <p:sp>
        <p:nvSpPr>
          <p:cNvPr id="3" name="Content Placeholder 2"/>
          <p:cNvSpPr>
            <a:spLocks noGrp="1"/>
          </p:cNvSpPr>
          <p:nvPr>
            <p:ph idx="1"/>
          </p:nvPr>
        </p:nvSpPr>
        <p:spPr>
          <a:xfrm>
            <a:off x="1523999" y="1714500"/>
            <a:ext cx="7809471" cy="4457700"/>
          </a:xfrm>
        </p:spPr>
        <p:txBody>
          <a:bodyPr>
            <a:normAutofit/>
          </a:bodyPr>
          <a:lstStyle/>
          <a:p>
            <a:pPr marL="45720" indent="0">
              <a:buNone/>
            </a:pPr>
            <a:r>
              <a:rPr lang="en-US" dirty="0"/>
              <a:t>The exam is </a:t>
            </a:r>
          </a:p>
          <a:p>
            <a:r>
              <a:rPr lang="en-US" b="1" dirty="0"/>
              <a:t>Computer-based</a:t>
            </a:r>
          </a:p>
          <a:p>
            <a:pPr lvl="1"/>
            <a:r>
              <a:rPr lang="en-US" i="1" dirty="0"/>
              <a:t>At a local Prometric Testing Center</a:t>
            </a:r>
          </a:p>
          <a:p>
            <a:pPr lvl="1"/>
            <a:r>
              <a:rPr lang="en-US" i="1" dirty="0"/>
              <a:t>You will schedule an appointment after your application is approved</a:t>
            </a:r>
          </a:p>
          <a:p>
            <a:r>
              <a:rPr lang="en-US" b="1" dirty="0"/>
              <a:t>Scheduled for a maximum time period of 3 hours </a:t>
            </a:r>
          </a:p>
          <a:p>
            <a:r>
              <a:rPr lang="en-US" b="1" dirty="0"/>
              <a:t>175 multiple choice questions</a:t>
            </a:r>
          </a:p>
          <a:p>
            <a:pPr lvl="1"/>
            <a:r>
              <a:rPr lang="en-US" i="1" dirty="0"/>
              <a:t>Analysis and knowledge application type questions</a:t>
            </a:r>
          </a:p>
          <a:p>
            <a:pPr lvl="1"/>
            <a:r>
              <a:rPr lang="en-US" i="1" dirty="0"/>
              <a:t>Not knowledge recall questions</a:t>
            </a:r>
          </a:p>
          <a:p>
            <a:pPr lvl="1"/>
            <a:r>
              <a:rPr lang="en-US" i="1" dirty="0"/>
              <a:t>No penalty for guessing</a:t>
            </a:r>
          </a:p>
          <a:p>
            <a:pPr marL="45720" indent="0">
              <a:buNone/>
            </a:pPr>
            <a:endParaRPr lang="en-US" dirty="0"/>
          </a:p>
          <a:p>
            <a:pPr marL="45720" indent="0">
              <a:buNone/>
            </a:pPr>
            <a:endParaRPr lang="en-US" dirty="0"/>
          </a:p>
        </p:txBody>
      </p:sp>
      <p:pic>
        <p:nvPicPr>
          <p:cNvPr id="5" name="Picture 4"/>
          <p:cNvPicPr>
            <a:picLocks noChangeAspect="1"/>
          </p:cNvPicPr>
          <p:nvPr/>
        </p:nvPicPr>
        <p:blipFill>
          <a:blip r:embed="rId3"/>
          <a:stretch>
            <a:fillRect/>
          </a:stretch>
        </p:blipFill>
        <p:spPr>
          <a:xfrm>
            <a:off x="7420233" y="4188162"/>
            <a:ext cx="3989173" cy="2098338"/>
          </a:xfrm>
          <a:prstGeom prst="rect">
            <a:avLst/>
          </a:prstGeom>
        </p:spPr>
      </p:pic>
    </p:spTree>
    <p:extLst>
      <p:ext uri="{BB962C8B-B14F-4D97-AF65-F5344CB8AC3E}">
        <p14:creationId xmlns:p14="http://schemas.microsoft.com/office/powerpoint/2010/main" val="32866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Preparation BASICS</a:t>
            </a:r>
          </a:p>
        </p:txBody>
      </p:sp>
      <p:sp>
        <p:nvSpPr>
          <p:cNvPr id="3" name="Content Placeholder 2"/>
          <p:cNvSpPr>
            <a:spLocks noGrp="1"/>
          </p:cNvSpPr>
          <p:nvPr>
            <p:ph idx="1"/>
          </p:nvPr>
        </p:nvSpPr>
        <p:spPr>
          <a:xfrm>
            <a:off x="1523999" y="1714500"/>
            <a:ext cx="7694141" cy="4457700"/>
          </a:xfrm>
        </p:spPr>
        <p:txBody>
          <a:bodyPr>
            <a:normAutofit fontScale="92500" lnSpcReduction="10000"/>
          </a:bodyPr>
          <a:lstStyle/>
          <a:p>
            <a:pPr marL="45720" indent="0">
              <a:buNone/>
            </a:pPr>
            <a:r>
              <a:rPr lang="en-US" dirty="0"/>
              <a:t>PNCB doesn’t ‘teach to the test’ or offer review courses. We consider this a conflict of interest. You bring your knowledge to the exam. </a:t>
            </a:r>
          </a:p>
          <a:p>
            <a:pPr marL="45720" indent="0">
              <a:buNone/>
            </a:pPr>
            <a:r>
              <a:rPr lang="en-US" dirty="0"/>
              <a:t>PNCB offers </a:t>
            </a:r>
            <a:r>
              <a:rPr lang="en-US" dirty="0">
                <a:hlinkClick r:id="rId3"/>
              </a:rPr>
              <a:t>these resources</a:t>
            </a:r>
            <a:r>
              <a:rPr lang="en-US" dirty="0"/>
              <a:t> to support your study strategies:</a:t>
            </a:r>
          </a:p>
          <a:p>
            <a:r>
              <a:rPr lang="en-US" b="1" dirty="0"/>
              <a:t>Am I ready to test? checklist</a:t>
            </a:r>
          </a:p>
          <a:p>
            <a:pPr lvl="1"/>
            <a:r>
              <a:rPr lang="en-US" i="1" dirty="0"/>
              <a:t>A list of all resources in 1 place</a:t>
            </a:r>
          </a:p>
          <a:p>
            <a:r>
              <a:rPr lang="en-US" b="1" dirty="0"/>
              <a:t>The exam content outline</a:t>
            </a:r>
          </a:p>
          <a:p>
            <a:pPr lvl="1"/>
            <a:r>
              <a:rPr lang="en-US" i="1" dirty="0"/>
              <a:t>Your #1 tool to start your studies… what knowledge will the exam test?</a:t>
            </a:r>
          </a:p>
          <a:p>
            <a:r>
              <a:rPr lang="en-US" b="1" dirty="0"/>
              <a:t>Reference list</a:t>
            </a:r>
          </a:p>
          <a:p>
            <a:pPr lvl="1"/>
            <a:r>
              <a:rPr lang="en-US" i="1" dirty="0"/>
              <a:t>Choose 1 of the respected textbooks our item writers use</a:t>
            </a:r>
          </a:p>
          <a:p>
            <a:r>
              <a:rPr lang="en-US" b="1" dirty="0"/>
              <a:t>Sample questions and practice tests</a:t>
            </a:r>
          </a:p>
          <a:p>
            <a:pPr lvl="1"/>
            <a:r>
              <a:rPr lang="en-US" i="1" dirty="0"/>
              <a:t>CPN exam questions test your ability to analyze and apply knowledge, not knowledge recall</a:t>
            </a:r>
          </a:p>
          <a:p>
            <a:endParaRPr lang="en-US" dirty="0"/>
          </a:p>
          <a:p>
            <a:pPr marL="45720" indent="0">
              <a:buNone/>
            </a:pPr>
            <a:endParaRPr lang="en-US" dirty="0"/>
          </a:p>
        </p:txBody>
      </p:sp>
      <p:pic>
        <p:nvPicPr>
          <p:cNvPr id="4" name="Picture 3"/>
          <p:cNvPicPr>
            <a:picLocks noChangeAspect="1"/>
          </p:cNvPicPr>
          <p:nvPr/>
        </p:nvPicPr>
        <p:blipFill>
          <a:blip r:embed="rId4"/>
          <a:stretch>
            <a:fillRect/>
          </a:stretch>
        </p:blipFill>
        <p:spPr>
          <a:xfrm>
            <a:off x="9063968" y="2669059"/>
            <a:ext cx="2887406" cy="373585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54925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Reference LIST</a:t>
            </a:r>
          </a:p>
        </p:txBody>
      </p:sp>
      <p:sp>
        <p:nvSpPr>
          <p:cNvPr id="3" name="Content Placeholder 2"/>
          <p:cNvSpPr>
            <a:spLocks noGrp="1"/>
          </p:cNvSpPr>
          <p:nvPr>
            <p:ph idx="1"/>
          </p:nvPr>
        </p:nvSpPr>
        <p:spPr>
          <a:xfrm>
            <a:off x="1524000" y="1714500"/>
            <a:ext cx="7084542" cy="4457700"/>
          </a:xfrm>
        </p:spPr>
        <p:txBody>
          <a:bodyPr>
            <a:normAutofit/>
          </a:bodyPr>
          <a:lstStyle/>
          <a:p>
            <a:r>
              <a:rPr lang="en-US" dirty="0"/>
              <a:t>You don’t need to study all the references listed at </a:t>
            </a:r>
            <a:r>
              <a:rPr lang="en-US" dirty="0">
                <a:hlinkClick r:id="rId3"/>
              </a:rPr>
              <a:t>https://www.pncb.org/cpn-exam-resources</a:t>
            </a:r>
            <a:r>
              <a:rPr lang="en-US" dirty="0"/>
              <a:t>. </a:t>
            </a:r>
          </a:p>
          <a:p>
            <a:r>
              <a:rPr lang="en-US" dirty="0"/>
              <a:t>PNCB recommends you use ONE pediatric nursing textbook that you are familiar with to review for the exam. </a:t>
            </a:r>
          </a:p>
          <a:p>
            <a:r>
              <a:rPr lang="en-US" dirty="0"/>
              <a:t>This text should also focus on the subject areas covered by the CPN exam content outline.</a:t>
            </a:r>
          </a:p>
          <a:p>
            <a:r>
              <a:rPr lang="en-US" dirty="0"/>
              <a:t>PNCB does not endorse nor have any proprietary relationship with any of the following textbooks or their publishing companies.</a:t>
            </a:r>
          </a:p>
          <a:p>
            <a:pPr marL="45720" indent="0">
              <a:buNone/>
            </a:pPr>
            <a:r>
              <a:rPr lang="en-US" b="1" dirty="0">
                <a:solidFill>
                  <a:srgbClr val="00B0F0"/>
                </a:solidFill>
              </a:rPr>
              <a:t>Tester Tip! </a:t>
            </a:r>
            <a:r>
              <a:rPr lang="en-US" dirty="0"/>
              <a:t>Know colleagues who recently passed? Ask which texts and resources they found most helpful.  </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438" b="12280"/>
          <a:stretch/>
        </p:blipFill>
        <p:spPr>
          <a:xfrm rot="16200000">
            <a:off x="8396360" y="2768410"/>
            <a:ext cx="4114322" cy="2693257"/>
          </a:xfrm>
          <a:prstGeom prst="rect">
            <a:avLst/>
          </a:prstGeom>
        </p:spPr>
      </p:pic>
    </p:spTree>
    <p:extLst>
      <p:ext uri="{BB962C8B-B14F-4D97-AF65-F5344CB8AC3E}">
        <p14:creationId xmlns:p14="http://schemas.microsoft.com/office/powerpoint/2010/main" val="216774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Gather tools &amp; Support</a:t>
            </a:r>
          </a:p>
        </p:txBody>
      </p:sp>
      <p:sp>
        <p:nvSpPr>
          <p:cNvPr id="3" name="Content Placeholder 2"/>
          <p:cNvSpPr>
            <a:spLocks noGrp="1"/>
          </p:cNvSpPr>
          <p:nvPr>
            <p:ph idx="1"/>
          </p:nvPr>
        </p:nvSpPr>
        <p:spPr>
          <a:xfrm>
            <a:off x="1523999" y="1714500"/>
            <a:ext cx="9209903" cy="4457700"/>
          </a:xfrm>
        </p:spPr>
        <p:txBody>
          <a:bodyPr>
            <a:normAutofit/>
          </a:bodyPr>
          <a:lstStyle/>
          <a:p>
            <a:r>
              <a:rPr lang="en-US" dirty="0"/>
              <a:t>Download the CPN exam content outline. Review all topics. </a:t>
            </a:r>
          </a:p>
          <a:p>
            <a:pPr lvl="1"/>
            <a:r>
              <a:rPr lang="en-US" dirty="0"/>
              <a:t>What are your weak areas? Use a textbook or CE to help.</a:t>
            </a:r>
          </a:p>
          <a:p>
            <a:pPr lvl="1"/>
            <a:r>
              <a:rPr lang="en-US" dirty="0"/>
              <a:t>Growth and development can be a weak area for hospital-based RNs.</a:t>
            </a:r>
          </a:p>
          <a:p>
            <a:pPr lvl="1"/>
            <a:r>
              <a:rPr lang="en-US" dirty="0"/>
              <a:t>Sub-specialty RNs need extra time in review for general peds.  </a:t>
            </a:r>
          </a:p>
          <a:p>
            <a:r>
              <a:rPr lang="en-US" dirty="0"/>
              <a:t>Can your employer offer study space, time to study, or help coordinate study groups?</a:t>
            </a:r>
          </a:p>
          <a:p>
            <a:r>
              <a:rPr lang="en-US" dirty="0"/>
              <a:t>Is there a hospital or unit library?</a:t>
            </a:r>
          </a:p>
          <a:p>
            <a:r>
              <a:rPr lang="en-US" dirty="0"/>
              <a:t>Does your employer offer a review class or other support?</a:t>
            </a:r>
          </a:p>
          <a:p>
            <a:pPr marL="45720" indent="0">
              <a:buNone/>
            </a:pP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9523" y="4261537"/>
            <a:ext cx="2547551" cy="1910663"/>
          </a:xfrm>
          <a:prstGeom prst="rect">
            <a:avLst/>
          </a:prstGeom>
        </p:spPr>
      </p:pic>
      <p:sp>
        <p:nvSpPr>
          <p:cNvPr id="12" name="TextBox 11"/>
          <p:cNvSpPr txBox="1"/>
          <p:nvPr/>
        </p:nvSpPr>
        <p:spPr>
          <a:xfrm>
            <a:off x="8619523" y="5831472"/>
            <a:ext cx="2633363" cy="276999"/>
          </a:xfrm>
          <a:prstGeom prst="rect">
            <a:avLst/>
          </a:prstGeom>
          <a:noFill/>
        </p:spPr>
        <p:txBody>
          <a:bodyPr wrap="square" rtlCol="0">
            <a:spAutoFit/>
          </a:bodyPr>
          <a:lstStyle/>
          <a:p>
            <a:r>
              <a:rPr lang="en-US" sz="1200" b="1" dirty="0">
                <a:solidFill>
                  <a:schemeClr val="bg1"/>
                </a:solidFill>
              </a:rPr>
              <a:t>Review course at Huntington Hospital</a:t>
            </a:r>
          </a:p>
        </p:txBody>
      </p:sp>
    </p:spTree>
    <p:extLst>
      <p:ext uri="{BB962C8B-B14F-4D97-AF65-F5344CB8AC3E}">
        <p14:creationId xmlns:p14="http://schemas.microsoft.com/office/powerpoint/2010/main" val="190727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Got mentors? </a:t>
            </a:r>
          </a:p>
        </p:txBody>
      </p:sp>
      <p:sp>
        <p:nvSpPr>
          <p:cNvPr id="3" name="Content Placeholder 2"/>
          <p:cNvSpPr>
            <a:spLocks noGrp="1"/>
          </p:cNvSpPr>
          <p:nvPr>
            <p:ph idx="1"/>
          </p:nvPr>
        </p:nvSpPr>
        <p:spPr>
          <a:xfrm>
            <a:off x="1523999" y="1714500"/>
            <a:ext cx="9209903" cy="1893673"/>
          </a:xfrm>
        </p:spPr>
        <p:txBody>
          <a:bodyPr>
            <a:normAutofit/>
          </a:bodyPr>
          <a:lstStyle/>
          <a:p>
            <a:r>
              <a:rPr lang="en-US" dirty="0"/>
              <a:t>Is there a CPN Champion </a:t>
            </a:r>
            <a:r>
              <a:rPr lang="en-US" dirty="0">
                <a:hlinkClick r:id="rId3"/>
              </a:rPr>
              <a:t>where you work</a:t>
            </a:r>
            <a:r>
              <a:rPr lang="en-US" dirty="0"/>
              <a:t>? They can help you navigate the process and cheer you on.</a:t>
            </a:r>
          </a:p>
          <a:p>
            <a:r>
              <a:rPr lang="en-US" dirty="0"/>
              <a:t>Identified your weak areas on the exam content outline? Connect with an experienced nurse with these areas as their strengths. </a:t>
            </a:r>
          </a:p>
          <a:p>
            <a:endParaRPr lang="en-US" dirty="0"/>
          </a:p>
          <a:p>
            <a:pPr lvl="1"/>
            <a:endParaRPr lang="en-US" dirty="0"/>
          </a:p>
          <a:p>
            <a:pPr marL="45720" indent="0">
              <a:buNone/>
            </a:pPr>
            <a:endParaRPr lang="en-US" dirty="0"/>
          </a:p>
        </p:txBody>
      </p:sp>
      <p:pic>
        <p:nvPicPr>
          <p:cNvPr id="4" name="Picture 3"/>
          <p:cNvPicPr>
            <a:picLocks noChangeAspect="1"/>
          </p:cNvPicPr>
          <p:nvPr/>
        </p:nvPicPr>
        <p:blipFill>
          <a:blip r:embed="rId4"/>
          <a:stretch>
            <a:fillRect/>
          </a:stretch>
        </p:blipFill>
        <p:spPr>
          <a:xfrm>
            <a:off x="1853514" y="3531178"/>
            <a:ext cx="8097795" cy="3052384"/>
          </a:xfrm>
          <a:prstGeom prst="rect">
            <a:avLst/>
          </a:prstGeom>
        </p:spPr>
      </p:pic>
      <p:sp>
        <p:nvSpPr>
          <p:cNvPr id="5" name="TextBox 4"/>
          <p:cNvSpPr txBox="1"/>
          <p:nvPr/>
        </p:nvSpPr>
        <p:spPr>
          <a:xfrm>
            <a:off x="1239794" y="6519446"/>
            <a:ext cx="9325233" cy="338554"/>
          </a:xfrm>
          <a:prstGeom prst="rect">
            <a:avLst/>
          </a:prstGeom>
          <a:noFill/>
        </p:spPr>
        <p:txBody>
          <a:bodyPr wrap="square" rtlCol="0">
            <a:spAutoFit/>
          </a:bodyPr>
          <a:lstStyle/>
          <a:p>
            <a:pPr algn="ctr"/>
            <a:r>
              <a:rPr lang="en-US" sz="1200" b="1" dirty="0">
                <a:solidFill>
                  <a:schemeClr val="bg1"/>
                </a:solidFill>
              </a:rPr>
              <a:t>CPN Champion Charolette Jones (center, in pink) with CPN colleagues at Children’s of Alabama</a:t>
            </a:r>
            <a:r>
              <a:rPr lang="en-US" sz="1600" b="1" dirty="0"/>
              <a:t> </a:t>
            </a:r>
          </a:p>
        </p:txBody>
      </p:sp>
    </p:spTree>
    <p:extLst>
      <p:ext uri="{BB962C8B-B14F-4D97-AF65-F5344CB8AC3E}">
        <p14:creationId xmlns:p14="http://schemas.microsoft.com/office/powerpoint/2010/main" val="257647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USING a CPN PRACTICE TEST</a:t>
            </a:r>
          </a:p>
        </p:txBody>
      </p:sp>
      <p:sp>
        <p:nvSpPr>
          <p:cNvPr id="3" name="Content Placeholder 2"/>
          <p:cNvSpPr>
            <a:spLocks noGrp="1"/>
          </p:cNvSpPr>
          <p:nvPr>
            <p:ph idx="1"/>
          </p:nvPr>
        </p:nvSpPr>
        <p:spPr>
          <a:xfrm>
            <a:off x="3525793" y="1879256"/>
            <a:ext cx="7904977" cy="4457700"/>
          </a:xfrm>
        </p:spPr>
        <p:txBody>
          <a:bodyPr>
            <a:normAutofit fontScale="92500" lnSpcReduction="10000"/>
          </a:bodyPr>
          <a:lstStyle/>
          <a:p>
            <a:pPr marL="45720" indent="0">
              <a:buNone/>
            </a:pPr>
            <a:r>
              <a:rPr lang="en-US" dirty="0"/>
              <a:t>Some of PNCB’s practice tests have in-depth rationales for right answers. Our Drill has correct answers only. </a:t>
            </a:r>
          </a:p>
          <a:p>
            <a:r>
              <a:rPr lang="en-US" dirty="0"/>
              <a:t>Don’t wait until right before your exam day to take a practice test. Use and re-use it well in advance to get the most benefit.  </a:t>
            </a:r>
          </a:p>
          <a:p>
            <a:r>
              <a:rPr lang="en-US" dirty="0"/>
              <a:t>Consider taking the full practice test in 1 sitting. </a:t>
            </a:r>
          </a:p>
          <a:p>
            <a:pPr lvl="1"/>
            <a:r>
              <a:rPr lang="en-US" dirty="0"/>
              <a:t>Get familiar with how PNCB asks questions. </a:t>
            </a:r>
          </a:p>
          <a:p>
            <a:pPr lvl="1"/>
            <a:r>
              <a:rPr lang="en-US" dirty="0"/>
              <a:t>See the questions’ level of complexity. </a:t>
            </a:r>
          </a:p>
          <a:p>
            <a:pPr lvl="1"/>
            <a:r>
              <a:rPr lang="en-US" dirty="0"/>
              <a:t>Ask yourself, “What knowledge is being tested in this question?” </a:t>
            </a:r>
          </a:p>
          <a:p>
            <a:r>
              <a:rPr lang="en-US" dirty="0"/>
              <a:t>On this first attempt, do not grade as you go/reveal answers. </a:t>
            </a:r>
          </a:p>
          <a:p>
            <a:r>
              <a:rPr lang="en-US" dirty="0"/>
              <a:t>Check your score. </a:t>
            </a:r>
          </a:p>
          <a:p>
            <a:r>
              <a:rPr lang="en-US" dirty="0"/>
              <a:t>Next, take the practice test again. This time, focus on a small number of questions in multiple sittings, and grade as you go to reveal the answers.</a:t>
            </a:r>
          </a:p>
          <a:p>
            <a:pPr marL="4572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437" y="1942239"/>
            <a:ext cx="2136948" cy="1368707"/>
          </a:xfrm>
          <a:prstGeom prst="rect">
            <a:avLst/>
          </a:prstGeom>
        </p:spPr>
      </p:pic>
      <p:pic>
        <p:nvPicPr>
          <p:cNvPr id="5" name="Picture 4"/>
          <p:cNvPicPr>
            <a:picLocks noChangeAspect="1"/>
          </p:cNvPicPr>
          <p:nvPr/>
        </p:nvPicPr>
        <p:blipFill>
          <a:blip r:embed="rId4"/>
          <a:stretch>
            <a:fillRect/>
          </a:stretch>
        </p:blipFill>
        <p:spPr>
          <a:xfrm>
            <a:off x="753574" y="3652985"/>
            <a:ext cx="2327377" cy="1519742"/>
          </a:xfrm>
          <a:prstGeom prst="rect">
            <a:avLst/>
          </a:prstGeom>
        </p:spPr>
      </p:pic>
    </p:spTree>
    <p:extLst>
      <p:ext uri="{BB962C8B-B14F-4D97-AF65-F5344CB8AC3E}">
        <p14:creationId xmlns:p14="http://schemas.microsoft.com/office/powerpoint/2010/main" val="345902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TRY A CPN PRACTICE TEST SAMPLE QUESTION</a:t>
            </a:r>
          </a:p>
        </p:txBody>
      </p:sp>
      <p:sp>
        <p:nvSpPr>
          <p:cNvPr id="3" name="Content Placeholder 2"/>
          <p:cNvSpPr>
            <a:spLocks noGrp="1"/>
          </p:cNvSpPr>
          <p:nvPr>
            <p:ph idx="1"/>
          </p:nvPr>
        </p:nvSpPr>
        <p:spPr>
          <a:xfrm>
            <a:off x="1524001" y="1879256"/>
            <a:ext cx="7463480" cy="4457700"/>
          </a:xfrm>
        </p:spPr>
        <p:txBody>
          <a:bodyPr>
            <a:normAutofit/>
          </a:bodyPr>
          <a:lstStyle/>
          <a:p>
            <a:pPr marL="45720" indent="0">
              <a:buNone/>
            </a:pPr>
            <a:r>
              <a:rPr lang="en-US" dirty="0"/>
              <a:t>Q: Which of the following cardiovascular assessment findings is expected in a healthy 4 year old?</a:t>
            </a:r>
          </a:p>
          <a:p>
            <a:pPr marL="45720" indent="0">
              <a:buNone/>
            </a:pPr>
            <a:r>
              <a:rPr lang="en-US" dirty="0"/>
              <a:t>A. muffled heart sounds</a:t>
            </a:r>
          </a:p>
          <a:p>
            <a:pPr marL="45720" indent="0">
              <a:buNone/>
            </a:pPr>
            <a:r>
              <a:rPr lang="en-US" dirty="0"/>
              <a:t>B. sinus arrhythmia</a:t>
            </a:r>
          </a:p>
          <a:p>
            <a:pPr marL="45720" indent="0">
              <a:buNone/>
            </a:pPr>
            <a:r>
              <a:rPr lang="en-US" dirty="0"/>
              <a:t>C. fixed S2 splitting</a:t>
            </a:r>
          </a:p>
          <a:p>
            <a:pPr marL="45720" indent="0">
              <a:buNone/>
            </a:pPr>
            <a:r>
              <a:rPr lang="en-US" dirty="0"/>
              <a:t>D. apical heart rate of 150/min</a:t>
            </a:r>
            <a:endParaRPr lang="en-US" dirty="0">
              <a:solidFill>
                <a:srgbClr val="00B0F0"/>
              </a:solidFill>
            </a:endParaRPr>
          </a:p>
        </p:txBody>
      </p:sp>
    </p:spTree>
    <p:extLst>
      <p:ext uri="{BB962C8B-B14F-4D97-AF65-F5344CB8AC3E}">
        <p14:creationId xmlns:p14="http://schemas.microsoft.com/office/powerpoint/2010/main" val="102786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here’s ANOTHER</a:t>
            </a:r>
          </a:p>
        </p:txBody>
      </p:sp>
      <p:sp>
        <p:nvSpPr>
          <p:cNvPr id="3" name="Content Placeholder 2"/>
          <p:cNvSpPr>
            <a:spLocks noGrp="1"/>
          </p:cNvSpPr>
          <p:nvPr>
            <p:ph idx="1"/>
          </p:nvPr>
        </p:nvSpPr>
        <p:spPr>
          <a:xfrm>
            <a:off x="1524001" y="1879256"/>
            <a:ext cx="7463480" cy="4457700"/>
          </a:xfrm>
        </p:spPr>
        <p:txBody>
          <a:bodyPr>
            <a:normAutofit/>
          </a:bodyPr>
          <a:lstStyle/>
          <a:p>
            <a:pPr marL="45720" indent="0">
              <a:buNone/>
            </a:pPr>
            <a:r>
              <a:rPr lang="en-US" dirty="0"/>
              <a:t>Q: A preschooler is admitted with an altered level of consciousness, light sensitivity, and vomiting. Assessment findings include a purpuric rash to both lower extremities. The INITIAL response should be to</a:t>
            </a:r>
          </a:p>
          <a:p>
            <a:pPr marL="45720" indent="0">
              <a:buNone/>
            </a:pPr>
            <a:r>
              <a:rPr lang="en-US" dirty="0"/>
              <a:t>A. administer ordered antibiotics and antiemetics.</a:t>
            </a:r>
          </a:p>
          <a:p>
            <a:pPr marL="45720" indent="0">
              <a:buNone/>
            </a:pPr>
            <a:r>
              <a:rPr lang="fr-FR" dirty="0"/>
              <a:t>B. implement isolation precautions.</a:t>
            </a:r>
          </a:p>
          <a:p>
            <a:pPr marL="45720" indent="0">
              <a:buNone/>
            </a:pPr>
            <a:r>
              <a:rPr lang="en-US" dirty="0"/>
              <a:t>C. obtain immunization and admission data.</a:t>
            </a:r>
          </a:p>
          <a:p>
            <a:pPr marL="45720" indent="0">
              <a:buNone/>
            </a:pPr>
            <a:r>
              <a:rPr lang="en-US" dirty="0"/>
              <a:t>D. prepare for a lumbar puncture.</a:t>
            </a:r>
            <a:endParaRPr lang="en-US" dirty="0">
              <a:solidFill>
                <a:srgbClr val="00B0F0"/>
              </a:solidFill>
            </a:endParaRPr>
          </a:p>
        </p:txBody>
      </p:sp>
    </p:spTree>
    <p:extLst>
      <p:ext uri="{BB962C8B-B14F-4D97-AF65-F5344CB8AC3E}">
        <p14:creationId xmlns:p14="http://schemas.microsoft.com/office/powerpoint/2010/main" val="3651970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Create your plan</a:t>
            </a:r>
          </a:p>
        </p:txBody>
      </p:sp>
      <p:sp>
        <p:nvSpPr>
          <p:cNvPr id="3" name="Content Placeholder 2"/>
          <p:cNvSpPr>
            <a:spLocks noGrp="1"/>
          </p:cNvSpPr>
          <p:nvPr>
            <p:ph idx="1"/>
          </p:nvPr>
        </p:nvSpPr>
        <p:spPr>
          <a:xfrm>
            <a:off x="1524000" y="1714499"/>
            <a:ext cx="7850660" cy="4916959"/>
          </a:xfrm>
        </p:spPr>
        <p:txBody>
          <a:bodyPr>
            <a:normAutofit lnSpcReduction="10000"/>
          </a:bodyPr>
          <a:lstStyle/>
          <a:p>
            <a:pPr marL="45720" indent="0">
              <a:buNone/>
            </a:pPr>
            <a:r>
              <a:rPr lang="en-US" dirty="0"/>
              <a:t>Now that you know about available resources, create a solid plan to support your success.  </a:t>
            </a:r>
          </a:p>
          <a:p>
            <a:r>
              <a:rPr lang="en-US" dirty="0"/>
              <a:t>Set specific, measurable goals </a:t>
            </a:r>
          </a:p>
          <a:p>
            <a:r>
              <a:rPr lang="en-US" dirty="0"/>
              <a:t>Put study days on your calendar</a:t>
            </a:r>
          </a:p>
          <a:p>
            <a:r>
              <a:rPr lang="en-US" dirty="0"/>
              <a:t>Shorter, more frequent study periods may be more productive</a:t>
            </a:r>
          </a:p>
          <a:p>
            <a:r>
              <a:rPr lang="en-US" dirty="0"/>
              <a:t>Tell your family and friends… get them on board for babysitting or other support</a:t>
            </a:r>
          </a:p>
          <a:p>
            <a:r>
              <a:rPr lang="en-US" dirty="0"/>
              <a:t>Step away from the phone—minimize social media distractions</a:t>
            </a:r>
          </a:p>
          <a:p>
            <a:pPr marL="45720" indent="0">
              <a:buNone/>
            </a:pPr>
            <a:r>
              <a:rPr lang="en-US" b="1" dirty="0">
                <a:solidFill>
                  <a:srgbClr val="00B0F0"/>
                </a:solidFill>
              </a:rPr>
              <a:t>Tester Tip! </a:t>
            </a:r>
            <a:r>
              <a:rPr lang="en-US" dirty="0"/>
              <a:t>Talk with a clinical educator if you need help creating or focusing your study plan. </a:t>
            </a:r>
          </a:p>
          <a:p>
            <a:pPr marL="45720" indent="0">
              <a:buNone/>
            </a:pPr>
            <a:r>
              <a:rPr lang="en-US" b="1" dirty="0">
                <a:solidFill>
                  <a:srgbClr val="00B0F0"/>
                </a:solidFill>
              </a:rPr>
              <a:t>Supporter Tip! </a:t>
            </a:r>
            <a:r>
              <a:rPr lang="en-US" dirty="0"/>
              <a:t>Know a CPN who had an effective study plan? Ask them to share structure/ideas via PowerPoint or at informal meetings. </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8594" t="7441" r="26618" b="20631"/>
          <a:stretch/>
        </p:blipFill>
        <p:spPr>
          <a:xfrm>
            <a:off x="9526697" y="1600200"/>
            <a:ext cx="2282606" cy="2749377"/>
          </a:xfrm>
          <a:prstGeom prst="rect">
            <a:avLst/>
          </a:prstGeom>
        </p:spPr>
      </p:pic>
    </p:spTree>
    <p:extLst>
      <p:ext uri="{BB962C8B-B14F-4D97-AF65-F5344CB8AC3E}">
        <p14:creationId xmlns:p14="http://schemas.microsoft.com/office/powerpoint/2010/main" val="283497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Make your goals…. </a:t>
            </a:r>
          </a:p>
        </p:txBody>
      </p:sp>
      <p:sp>
        <p:nvSpPr>
          <p:cNvPr id="3" name="Content Placeholder 2"/>
          <p:cNvSpPr>
            <a:spLocks noGrp="1"/>
          </p:cNvSpPr>
          <p:nvPr>
            <p:ph idx="1"/>
          </p:nvPr>
        </p:nvSpPr>
        <p:spPr>
          <a:xfrm>
            <a:off x="1524000" y="2504302"/>
            <a:ext cx="9753599" cy="3758514"/>
          </a:xfrm>
        </p:spPr>
        <p:txBody>
          <a:bodyPr>
            <a:normAutofit/>
          </a:bodyPr>
          <a:lstStyle/>
          <a:p>
            <a:pPr marL="45720" indent="0">
              <a:buNone/>
            </a:pPr>
            <a:r>
              <a:rPr lang="en-US" dirty="0"/>
              <a:t>Here are some examples:</a:t>
            </a:r>
          </a:p>
          <a:p>
            <a:r>
              <a:rPr lang="en-US" i="1" dirty="0"/>
              <a:t>I will brush up on topics in section 1.A. Physical Assessment of the exam content outline using a reference list textbook. I will allow at least 30 minutes per item. I will complete all these topics in my first 2 weeks of preparations. </a:t>
            </a:r>
          </a:p>
          <a:p>
            <a:r>
              <a:rPr lang="en-US" i="1" dirty="0"/>
              <a:t>For any weak areas on the content outline, I will seek out at least 1 recent CE activity from a respected source to increase my knowledge. I will also ask my educator for ideas to support this. I will complete each weak area within 1 week. </a:t>
            </a:r>
          </a:p>
          <a:p>
            <a:r>
              <a:rPr lang="en-US" i="1" dirty="0"/>
              <a:t>I will use a reference list textbook to review the first 5 procedures and interventions on the exam content outline. I have allotted 1 hour per item. I will complete this task within 1 week.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9351" y="897924"/>
            <a:ext cx="4028378" cy="1734440"/>
          </a:xfrm>
          <a:prstGeom prst="rect">
            <a:avLst/>
          </a:prstGeom>
        </p:spPr>
      </p:pic>
    </p:spTree>
    <p:extLst>
      <p:ext uri="{BB962C8B-B14F-4D97-AF65-F5344CB8AC3E}">
        <p14:creationId xmlns:p14="http://schemas.microsoft.com/office/powerpoint/2010/main" val="8119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Thank you!</a:t>
            </a:r>
          </a:p>
        </p:txBody>
      </p:sp>
      <p:sp>
        <p:nvSpPr>
          <p:cNvPr id="3" name="Content Placeholder 2"/>
          <p:cNvSpPr>
            <a:spLocks noGrp="1"/>
          </p:cNvSpPr>
          <p:nvPr>
            <p:ph idx="1"/>
          </p:nvPr>
        </p:nvSpPr>
        <p:spPr/>
        <p:txBody>
          <a:bodyPr/>
          <a:lstStyle/>
          <a:p>
            <a:pPr marL="45720" indent="0">
              <a:buNone/>
            </a:pPr>
            <a:r>
              <a:rPr lang="en-US" dirty="0"/>
              <a:t>Pediatric Nursing Certification Board (PNCB) appreciates your time in learning about CPN certification. </a:t>
            </a:r>
          </a:p>
          <a:p>
            <a:pPr marL="45720" indent="0">
              <a:buNone/>
            </a:pPr>
            <a:r>
              <a:rPr lang="en-US" dirty="0"/>
              <a:t>This PowerPoint is for: </a:t>
            </a:r>
          </a:p>
          <a:p>
            <a:r>
              <a:rPr lang="en-US" dirty="0"/>
              <a:t>RNs considering certification</a:t>
            </a:r>
          </a:p>
          <a:p>
            <a:r>
              <a:rPr lang="en-US" dirty="0"/>
              <a:t>Nurses mentoring interested RNs and nurse residency program staff</a:t>
            </a:r>
          </a:p>
          <a:p>
            <a:r>
              <a:rPr lang="en-US" dirty="0"/>
              <a:t>Educators, professional development staff, and others supporting certification</a:t>
            </a:r>
          </a:p>
          <a:p>
            <a:r>
              <a:rPr lang="en-US" dirty="0"/>
              <a:t>Leadership, Magnet Program Directors, HR, and other administrators</a:t>
            </a:r>
          </a:p>
          <a:p>
            <a:pPr marL="45720" indent="0">
              <a:buNone/>
            </a:pPr>
            <a:endParaRPr lang="en-US" dirty="0"/>
          </a:p>
        </p:txBody>
      </p:sp>
    </p:spTree>
    <p:extLst>
      <p:ext uri="{BB962C8B-B14F-4D97-AF65-F5344CB8AC3E}">
        <p14:creationId xmlns:p14="http://schemas.microsoft.com/office/powerpoint/2010/main" val="283697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Does your employer offer No pass, No pay? </a:t>
            </a:r>
          </a:p>
        </p:txBody>
      </p:sp>
      <p:sp>
        <p:nvSpPr>
          <p:cNvPr id="3" name="Content Placeholder 2"/>
          <p:cNvSpPr>
            <a:spLocks noGrp="1"/>
          </p:cNvSpPr>
          <p:nvPr>
            <p:ph idx="1"/>
          </p:nvPr>
        </p:nvSpPr>
        <p:spPr>
          <a:xfrm>
            <a:off x="1523999" y="1714500"/>
            <a:ext cx="9209903" cy="4457700"/>
          </a:xfrm>
        </p:spPr>
        <p:txBody>
          <a:bodyPr>
            <a:normAutofit/>
          </a:bodyPr>
          <a:lstStyle/>
          <a:p>
            <a:pPr marL="45720" indent="0">
              <a:buNone/>
            </a:pPr>
            <a:r>
              <a:rPr lang="en-US" dirty="0"/>
              <a:t>If so, it’s an awesome benefit they’re providing! </a:t>
            </a:r>
          </a:p>
          <a:p>
            <a:r>
              <a:rPr lang="en-US" dirty="0"/>
              <a:t>Before you apply, request the charge code from your site’s designated contact. </a:t>
            </a:r>
          </a:p>
          <a:p>
            <a:r>
              <a:rPr lang="en-US" dirty="0"/>
              <a:t>You use the code instead of up-front payment on the application. </a:t>
            </a:r>
          </a:p>
          <a:p>
            <a:r>
              <a:rPr lang="en-US" dirty="0"/>
              <a:t>If unsuccessful on the exam, you can use the code a second time during your employer’s current contract year. </a:t>
            </a:r>
          </a:p>
          <a:p>
            <a:pPr lvl="1"/>
            <a:r>
              <a:rPr lang="en-US" dirty="0"/>
              <a:t>Max of 4 attempts with a code per nurse over time. </a:t>
            </a:r>
          </a:p>
          <a:p>
            <a:r>
              <a:rPr lang="en-US" dirty="0"/>
              <a:t>No-shows and cancellations count as a code use. </a:t>
            </a:r>
          </a:p>
          <a:p>
            <a:pPr lvl="1"/>
            <a:r>
              <a:rPr lang="en-US" dirty="0"/>
              <a:t>If you can’t make your testing appointment, please cancel with Prometric. </a:t>
            </a:r>
          </a:p>
        </p:txBody>
      </p:sp>
    </p:spTree>
    <p:extLst>
      <p:ext uri="{BB962C8B-B14F-4D97-AF65-F5344CB8AC3E}">
        <p14:creationId xmlns:p14="http://schemas.microsoft.com/office/powerpoint/2010/main" val="71395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don’t have access to No pass, No pay?</a:t>
            </a:r>
          </a:p>
        </p:txBody>
      </p:sp>
      <p:sp>
        <p:nvSpPr>
          <p:cNvPr id="3" name="Content Placeholder 2"/>
          <p:cNvSpPr>
            <a:spLocks noGrp="1"/>
          </p:cNvSpPr>
          <p:nvPr>
            <p:ph idx="1"/>
          </p:nvPr>
        </p:nvSpPr>
        <p:spPr>
          <a:xfrm>
            <a:off x="1523999" y="1714500"/>
            <a:ext cx="9209903" cy="4457700"/>
          </a:xfrm>
        </p:spPr>
        <p:txBody>
          <a:bodyPr>
            <a:normAutofit/>
          </a:bodyPr>
          <a:lstStyle/>
          <a:p>
            <a:r>
              <a:rPr lang="en-US" dirty="0"/>
              <a:t>Ask educators or supervisors if your site is considering joining, or contact </a:t>
            </a:r>
            <a:r>
              <a:rPr lang="en-US" dirty="0">
                <a:hlinkClick r:id="rId3"/>
              </a:rPr>
              <a:t>npnp@pncb.org</a:t>
            </a:r>
            <a:r>
              <a:rPr lang="en-US" dirty="0"/>
              <a:t> to learn how employers join. </a:t>
            </a:r>
          </a:p>
          <a:p>
            <a:r>
              <a:rPr lang="en-US" dirty="0"/>
              <a:t>No cost for employers to participate.  </a:t>
            </a:r>
          </a:p>
          <a:p>
            <a:r>
              <a:rPr lang="en-US" dirty="0"/>
              <a:t>No minimum number of RNs required to test per year. </a:t>
            </a:r>
          </a:p>
          <a:p>
            <a:r>
              <a:rPr lang="en-US" dirty="0"/>
              <a:t>Nurses use a code instead of up-front payment on the application. </a:t>
            </a:r>
          </a:p>
          <a:p>
            <a:r>
              <a:rPr lang="en-US" dirty="0"/>
              <a:t>If unsuccessful on the exam, RNs won’t be charged. Neither will your employer.  </a:t>
            </a:r>
          </a:p>
          <a:p>
            <a:pPr marL="45720" indent="0">
              <a:buNone/>
            </a:pPr>
            <a:endParaRPr lang="en-US" dirty="0"/>
          </a:p>
          <a:p>
            <a:pPr marL="45720" indent="0">
              <a:buNone/>
            </a:pPr>
            <a:r>
              <a:rPr lang="en-US" dirty="0">
                <a:hlinkClick r:id="rId4"/>
              </a:rPr>
              <a:t>Learn about No Pass, No Pay</a:t>
            </a:r>
            <a:r>
              <a:rPr lang="en-US" dirty="0"/>
              <a:t> and personalize this </a:t>
            </a:r>
            <a:r>
              <a:rPr lang="en-US" dirty="0">
                <a:hlinkClick r:id="rId5"/>
              </a:rPr>
              <a:t>justification letter</a:t>
            </a:r>
            <a:r>
              <a:rPr lang="en-US" dirty="0"/>
              <a:t>. </a:t>
            </a:r>
          </a:p>
          <a:p>
            <a:endParaRPr lang="en-US" dirty="0"/>
          </a:p>
        </p:txBody>
      </p:sp>
    </p:spTree>
    <p:extLst>
      <p:ext uri="{BB962C8B-B14F-4D97-AF65-F5344CB8AC3E}">
        <p14:creationId xmlns:p14="http://schemas.microsoft.com/office/powerpoint/2010/main" val="2747706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Before you apply</a:t>
            </a:r>
          </a:p>
        </p:txBody>
      </p:sp>
      <p:sp>
        <p:nvSpPr>
          <p:cNvPr id="3" name="Content Placeholder 2"/>
          <p:cNvSpPr>
            <a:spLocks noGrp="1"/>
          </p:cNvSpPr>
          <p:nvPr>
            <p:ph idx="1"/>
          </p:nvPr>
        </p:nvSpPr>
        <p:spPr>
          <a:xfrm>
            <a:off x="4036541" y="1714500"/>
            <a:ext cx="6697361" cy="4457700"/>
          </a:xfrm>
        </p:spPr>
        <p:txBody>
          <a:bodyPr>
            <a:normAutofit/>
          </a:bodyPr>
          <a:lstStyle/>
          <a:p>
            <a:r>
              <a:rPr lang="en-US" dirty="0"/>
              <a:t>Are you ready to receive your 90-day testing window in just a few business days? PNCB processes applications very quickly. </a:t>
            </a:r>
          </a:p>
          <a:p>
            <a:r>
              <a:rPr lang="en-US" dirty="0"/>
              <a:t>Will you need Americans with Disabilities Accommodations (ADA)? </a:t>
            </a:r>
          </a:p>
          <a:p>
            <a:pPr lvl="1"/>
            <a:r>
              <a:rPr lang="en-US" dirty="0"/>
              <a:t>If so, please indicate this on your application.</a:t>
            </a:r>
          </a:p>
          <a:p>
            <a:pPr lvl="1"/>
            <a:r>
              <a:rPr lang="en-US" dirty="0"/>
              <a:t>Your healthcare provider will complete a form for you to submit to us. </a:t>
            </a:r>
          </a:p>
          <a:p>
            <a:pPr lvl="1"/>
            <a:r>
              <a:rPr lang="en-US" dirty="0"/>
              <a:t>English as a second language is not covered under ADA.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946" y="1823761"/>
            <a:ext cx="3069460" cy="2045553"/>
          </a:xfrm>
          <a:prstGeom prst="rect">
            <a:avLst/>
          </a:prstGeom>
        </p:spPr>
      </p:pic>
    </p:spTree>
    <p:extLst>
      <p:ext uri="{BB962C8B-B14F-4D97-AF65-F5344CB8AC3E}">
        <p14:creationId xmlns:p14="http://schemas.microsoft.com/office/powerpoint/2010/main" val="279651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Steps in APPLYING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32718049"/>
              </p:ext>
            </p:extLst>
          </p:nvPr>
        </p:nvGraphicFramePr>
        <p:xfrm>
          <a:off x="1524000" y="1714500"/>
          <a:ext cx="9144000" cy="445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497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COMPLETE ONLINE APPLICATION</a:t>
            </a:r>
          </a:p>
        </p:txBody>
      </p:sp>
      <p:sp>
        <p:nvSpPr>
          <p:cNvPr id="3" name="Content Placeholder 2"/>
          <p:cNvSpPr>
            <a:spLocks noGrp="1"/>
          </p:cNvSpPr>
          <p:nvPr>
            <p:ph idx="1"/>
          </p:nvPr>
        </p:nvSpPr>
        <p:spPr>
          <a:xfrm>
            <a:off x="1523999" y="1714500"/>
            <a:ext cx="6376087" cy="4457700"/>
          </a:xfrm>
        </p:spPr>
        <p:txBody>
          <a:bodyPr>
            <a:normAutofit/>
          </a:bodyPr>
          <a:lstStyle/>
          <a:p>
            <a:pPr marL="45720" indent="0">
              <a:buNone/>
            </a:pPr>
            <a:r>
              <a:rPr lang="en-US" dirty="0"/>
              <a:t>Go to </a:t>
            </a:r>
            <a:r>
              <a:rPr lang="en-US" dirty="0">
                <a:hlinkClick r:id="rId3"/>
              </a:rPr>
              <a:t>www.pncb.org</a:t>
            </a:r>
            <a:r>
              <a:rPr lang="en-US" dirty="0"/>
              <a:t> and…</a:t>
            </a:r>
          </a:p>
          <a:p>
            <a:r>
              <a:rPr lang="en-US" dirty="0"/>
              <a:t>Allow about 15 minutes to fill out the application.</a:t>
            </a:r>
          </a:p>
          <a:p>
            <a:r>
              <a:rPr lang="en-US" dirty="0"/>
              <a:t>Have your RN license info handy.</a:t>
            </a:r>
          </a:p>
          <a:p>
            <a:r>
              <a:rPr lang="en-US" dirty="0"/>
              <a:t>Attest to the eligibility and honor statement.</a:t>
            </a:r>
          </a:p>
          <a:p>
            <a:r>
              <a:rPr lang="en-US" dirty="0"/>
              <a:t>Type in demographic and contact info. </a:t>
            </a:r>
          </a:p>
          <a:p>
            <a:r>
              <a:rPr lang="en-US" dirty="0"/>
              <a:t>Submit payment unless using a No Pass, No Pay code.  </a:t>
            </a:r>
          </a:p>
        </p:txBody>
      </p:sp>
      <p:pic>
        <p:nvPicPr>
          <p:cNvPr id="6" name="Picture 5"/>
          <p:cNvPicPr>
            <a:picLocks noChangeAspect="1"/>
          </p:cNvPicPr>
          <p:nvPr/>
        </p:nvPicPr>
        <p:blipFill>
          <a:blip r:embed="rId4"/>
          <a:stretch>
            <a:fillRect/>
          </a:stretch>
        </p:blipFill>
        <p:spPr>
          <a:xfrm>
            <a:off x="7984777" y="1714500"/>
            <a:ext cx="4037021" cy="37397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386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Receive Scheduling notification</a:t>
            </a:r>
          </a:p>
        </p:txBody>
      </p:sp>
      <p:sp>
        <p:nvSpPr>
          <p:cNvPr id="3" name="Content Placeholder 2"/>
          <p:cNvSpPr>
            <a:spLocks noGrp="1"/>
          </p:cNvSpPr>
          <p:nvPr>
            <p:ph idx="1"/>
          </p:nvPr>
        </p:nvSpPr>
        <p:spPr>
          <a:xfrm>
            <a:off x="1523999" y="1714500"/>
            <a:ext cx="5773094" cy="4457700"/>
          </a:xfrm>
        </p:spPr>
        <p:txBody>
          <a:bodyPr>
            <a:normAutofit/>
          </a:bodyPr>
          <a:lstStyle/>
          <a:p>
            <a:r>
              <a:rPr lang="en-US" dirty="0"/>
              <a:t>Look for an email saying that your eligibility was approved.</a:t>
            </a:r>
          </a:p>
          <a:p>
            <a:pPr lvl="1"/>
            <a:r>
              <a:rPr lang="en-US" dirty="0"/>
              <a:t>It will state your personalized 90-day testing window. </a:t>
            </a:r>
          </a:p>
          <a:p>
            <a:r>
              <a:rPr lang="en-US" dirty="0"/>
              <a:t>This is your green light to schedule your exam!</a:t>
            </a:r>
          </a:p>
        </p:txBody>
      </p:sp>
      <p:pic>
        <p:nvPicPr>
          <p:cNvPr id="4" name="Picture 3"/>
          <p:cNvPicPr>
            <a:picLocks noChangeAspect="1"/>
          </p:cNvPicPr>
          <p:nvPr/>
        </p:nvPicPr>
        <p:blipFill>
          <a:blip r:embed="rId3"/>
          <a:stretch>
            <a:fillRect/>
          </a:stretch>
        </p:blipFill>
        <p:spPr>
          <a:xfrm>
            <a:off x="7085871" y="2905339"/>
            <a:ext cx="4000506" cy="30012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2635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Schedule exam</a:t>
            </a:r>
          </a:p>
        </p:txBody>
      </p:sp>
      <p:sp>
        <p:nvSpPr>
          <p:cNvPr id="3" name="Content Placeholder 2"/>
          <p:cNvSpPr>
            <a:spLocks noGrp="1"/>
          </p:cNvSpPr>
          <p:nvPr>
            <p:ph idx="1"/>
          </p:nvPr>
        </p:nvSpPr>
        <p:spPr>
          <a:xfrm>
            <a:off x="1523999" y="1714500"/>
            <a:ext cx="8567352" cy="4900484"/>
          </a:xfrm>
        </p:spPr>
        <p:txBody>
          <a:bodyPr>
            <a:normAutofit lnSpcReduction="10000"/>
          </a:bodyPr>
          <a:lstStyle/>
          <a:p>
            <a:r>
              <a:rPr lang="en-US" dirty="0"/>
              <a:t>Prometric Testing Centers will proctor your exam. </a:t>
            </a:r>
          </a:p>
          <a:p>
            <a:r>
              <a:rPr lang="en-US" dirty="0"/>
              <a:t>Schedule your exam using Prometric’s website or call them. </a:t>
            </a:r>
          </a:p>
          <a:p>
            <a:r>
              <a:rPr lang="en-US" dirty="0"/>
              <a:t>PNCB does not schedule on your behalf. If you need to change or cancel a test date, this is also managed by Prometric. </a:t>
            </a:r>
          </a:p>
          <a:p>
            <a:r>
              <a:rPr lang="en-US" dirty="0"/>
              <a:t>Prometric charges PNCB a fee whenever a tester doesn’t show, so please honor your scheduled appointment or formally cancel it. </a:t>
            </a:r>
          </a:p>
          <a:p>
            <a:r>
              <a:rPr lang="en-US" dirty="0"/>
              <a:t>Even if you plan to test later in the 90-day window, schedule soon after notification. Seats can fill quickly. </a:t>
            </a:r>
          </a:p>
          <a:p>
            <a:r>
              <a:rPr lang="en-US" dirty="0"/>
              <a:t>A 90-day extension is available for self-pay applicants. No Pass, No Pay applicants cannot order extensions. </a:t>
            </a:r>
          </a:p>
          <a:p>
            <a:pPr marL="45720" indent="0">
              <a:buNone/>
            </a:pPr>
            <a:r>
              <a:rPr lang="en-US" b="1" dirty="0">
                <a:solidFill>
                  <a:srgbClr val="00B0F0"/>
                </a:solidFill>
              </a:rPr>
              <a:t>Tester Tip! </a:t>
            </a:r>
            <a:r>
              <a:rPr lang="en-US" dirty="0"/>
              <a:t>Check your IDs now. Make sure you have the forms of ID that we require. If you have any name changes before you test let us know right away. There’s a form you will need to fill out for PNCB. </a:t>
            </a:r>
          </a:p>
        </p:txBody>
      </p:sp>
      <p:pic>
        <p:nvPicPr>
          <p:cNvPr id="1026" name="Picture 2" descr="Image result for prometri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6937" y="717722"/>
            <a:ext cx="3616297" cy="134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40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Please read your handbook</a:t>
            </a:r>
          </a:p>
        </p:txBody>
      </p:sp>
      <p:sp>
        <p:nvSpPr>
          <p:cNvPr id="3" name="Content Placeholder 2"/>
          <p:cNvSpPr>
            <a:spLocks noGrp="1"/>
          </p:cNvSpPr>
          <p:nvPr>
            <p:ph idx="1"/>
          </p:nvPr>
        </p:nvSpPr>
        <p:spPr>
          <a:xfrm>
            <a:off x="1523999" y="1714500"/>
            <a:ext cx="5774725" cy="4457700"/>
          </a:xfrm>
        </p:spPr>
        <p:txBody>
          <a:bodyPr>
            <a:normAutofit/>
          </a:bodyPr>
          <a:lstStyle/>
          <a:p>
            <a:pPr marL="45720" indent="0">
              <a:buNone/>
            </a:pPr>
            <a:r>
              <a:rPr lang="en-US" dirty="0"/>
              <a:t>Don’t forfeit your exam fee or miss out on a use of your No Pass, No Pay code! </a:t>
            </a:r>
          </a:p>
          <a:p>
            <a:pPr marL="45720" indent="0">
              <a:buNone/>
            </a:pPr>
            <a:r>
              <a:rPr lang="en-US" dirty="0"/>
              <a:t>Read your testing handbook completely.</a:t>
            </a:r>
          </a:p>
          <a:p>
            <a:pPr marL="45720" indent="0">
              <a:buNone/>
            </a:pPr>
            <a:r>
              <a:rPr lang="en-US" dirty="0"/>
              <a:t>You’ll find the answers to these questions and many more:</a:t>
            </a:r>
          </a:p>
          <a:p>
            <a:r>
              <a:rPr lang="en-US" dirty="0"/>
              <a:t>Will I get a tutorial on the computer controls?</a:t>
            </a:r>
          </a:p>
          <a:p>
            <a:r>
              <a:rPr lang="en-US" dirty="0"/>
              <a:t>Can I take breaks?</a:t>
            </a:r>
          </a:p>
          <a:p>
            <a:r>
              <a:rPr lang="en-US" dirty="0"/>
              <a:t>Can I wear any jewelry?</a:t>
            </a:r>
          </a:p>
          <a:p>
            <a:pPr marL="45720" indent="0">
              <a:buNone/>
            </a:pPr>
            <a:endParaRPr lang="en-US" dirty="0"/>
          </a:p>
        </p:txBody>
      </p:sp>
      <p:pic>
        <p:nvPicPr>
          <p:cNvPr id="4" name="Picture 3"/>
          <p:cNvPicPr>
            <a:picLocks noChangeAspect="1"/>
          </p:cNvPicPr>
          <p:nvPr/>
        </p:nvPicPr>
        <p:blipFill>
          <a:blip r:embed="rId3"/>
          <a:stretch>
            <a:fillRect/>
          </a:stretch>
        </p:blipFill>
        <p:spPr>
          <a:xfrm>
            <a:off x="8064297" y="1515762"/>
            <a:ext cx="3455915" cy="423013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1149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More tips</a:t>
            </a:r>
          </a:p>
        </p:txBody>
      </p:sp>
      <p:sp>
        <p:nvSpPr>
          <p:cNvPr id="3" name="Content Placeholder 2"/>
          <p:cNvSpPr>
            <a:spLocks noGrp="1"/>
          </p:cNvSpPr>
          <p:nvPr>
            <p:ph idx="1"/>
          </p:nvPr>
        </p:nvSpPr>
        <p:spPr>
          <a:xfrm>
            <a:off x="1523999" y="1714500"/>
            <a:ext cx="7554098" cy="5015814"/>
          </a:xfrm>
        </p:spPr>
        <p:txBody>
          <a:bodyPr>
            <a:normAutofit lnSpcReduction="10000"/>
          </a:bodyPr>
          <a:lstStyle/>
          <a:p>
            <a:pPr>
              <a:spcAft>
                <a:spcPts val="1800"/>
              </a:spcAft>
            </a:pPr>
            <a:r>
              <a:rPr lang="en-US" dirty="0"/>
              <a:t>Before exam day, go to your testing center on the same day and time as your appointment to check your commute timing. </a:t>
            </a:r>
          </a:p>
          <a:p>
            <a:pPr>
              <a:spcAft>
                <a:spcPts val="1800"/>
              </a:spcAft>
            </a:pPr>
            <a:r>
              <a:rPr lang="en-US" dirty="0"/>
              <a:t>View Prometric’s “</a:t>
            </a:r>
            <a:r>
              <a:rPr lang="en-US" dirty="0">
                <a:hlinkClick r:id="rId3"/>
              </a:rPr>
              <a:t>What to Expect</a:t>
            </a:r>
            <a:r>
              <a:rPr lang="en-US" dirty="0"/>
              <a:t>” slideshow. </a:t>
            </a:r>
          </a:p>
          <a:p>
            <a:pPr lvl="1">
              <a:spcAft>
                <a:spcPts val="1800"/>
              </a:spcAft>
            </a:pPr>
            <a:r>
              <a:rPr lang="en-US" dirty="0"/>
              <a:t>Some Prometric centers offer a 30-minute “Test Drive”  for a fee to experience check-in and computer testing. Definitely optional, but can help you know what to expect. </a:t>
            </a:r>
          </a:p>
          <a:p>
            <a:pPr>
              <a:spcAft>
                <a:spcPts val="1800"/>
              </a:spcAft>
            </a:pPr>
            <a:r>
              <a:rPr lang="en-US" dirty="0"/>
              <a:t>On exam day:</a:t>
            </a:r>
          </a:p>
          <a:p>
            <a:pPr lvl="1">
              <a:spcAft>
                <a:spcPts val="1800"/>
              </a:spcAft>
            </a:pPr>
            <a:r>
              <a:rPr lang="en-US" dirty="0"/>
              <a:t>Arrive at least 30 minutes early. </a:t>
            </a:r>
          </a:p>
          <a:p>
            <a:pPr lvl="1">
              <a:spcAft>
                <a:spcPts val="1800"/>
              </a:spcAft>
            </a:pPr>
            <a:r>
              <a:rPr lang="en-US" dirty="0"/>
              <a:t>Bring required, unexpired IDs matching your name on your application. </a:t>
            </a:r>
          </a:p>
          <a:p>
            <a:pPr lvl="1">
              <a:spcAft>
                <a:spcPts val="1800"/>
              </a:spcAft>
            </a:pPr>
            <a:r>
              <a:rPr lang="en-US" dirty="0"/>
              <a:t>You will be scanned by a metal detector.</a:t>
            </a:r>
          </a:p>
          <a:p>
            <a:pPr marL="45720" indent="0">
              <a:buNone/>
            </a:pPr>
            <a:endParaRPr lang="en-US" dirty="0"/>
          </a:p>
        </p:txBody>
      </p:sp>
      <p:pic>
        <p:nvPicPr>
          <p:cNvPr id="5" name="Picture 4"/>
          <p:cNvPicPr>
            <a:picLocks noChangeAspect="1"/>
          </p:cNvPicPr>
          <p:nvPr/>
        </p:nvPicPr>
        <p:blipFill>
          <a:blip r:embed="rId4"/>
          <a:stretch>
            <a:fillRect/>
          </a:stretch>
        </p:blipFill>
        <p:spPr>
          <a:xfrm>
            <a:off x="9176951" y="4980288"/>
            <a:ext cx="2705100" cy="1323975"/>
          </a:xfrm>
          <a:prstGeom prst="rect">
            <a:avLst/>
          </a:prstGeom>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6398" y="1905000"/>
            <a:ext cx="1726205" cy="292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465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3. TEST</a:t>
            </a:r>
          </a:p>
        </p:txBody>
      </p:sp>
      <p:sp>
        <p:nvSpPr>
          <p:cNvPr id="5" name="Subtitle 4"/>
          <p:cNvSpPr>
            <a:spLocks noGrp="1"/>
          </p:cNvSpPr>
          <p:nvPr>
            <p:ph type="subTitle" idx="1"/>
          </p:nvPr>
        </p:nvSpPr>
        <p:spPr/>
        <p:txBody>
          <a:bodyPr/>
          <a:lstStyle/>
          <a:p>
            <a:r>
              <a:rPr lang="en-US" dirty="0"/>
              <a:t>Things to know about the exam experience</a:t>
            </a:r>
          </a:p>
        </p:txBody>
      </p:sp>
    </p:spTree>
    <p:extLst>
      <p:ext uri="{BB962C8B-B14F-4D97-AF65-F5344CB8AC3E}">
        <p14:creationId xmlns:p14="http://schemas.microsoft.com/office/powerpoint/2010/main" val="36747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Get Certified?</a:t>
            </a:r>
          </a:p>
        </p:txBody>
      </p:sp>
      <p:sp>
        <p:nvSpPr>
          <p:cNvPr id="3" name="Content Placeholder 2"/>
          <p:cNvSpPr>
            <a:spLocks noGrp="1"/>
          </p:cNvSpPr>
          <p:nvPr>
            <p:ph idx="1"/>
          </p:nvPr>
        </p:nvSpPr>
        <p:spPr/>
        <p:txBody>
          <a:bodyPr>
            <a:normAutofit/>
          </a:bodyPr>
          <a:lstStyle/>
          <a:p>
            <a:pPr marL="45720" indent="0">
              <a:buNone/>
            </a:pPr>
            <a:r>
              <a:rPr lang="en-US" dirty="0"/>
              <a:t>There are many reasons to aim for certification, such as:</a:t>
            </a:r>
          </a:p>
          <a:p>
            <a:r>
              <a:rPr lang="en-US" dirty="0"/>
              <a:t>Personal satisfaction </a:t>
            </a:r>
          </a:p>
          <a:p>
            <a:r>
              <a:rPr lang="en-US" dirty="0"/>
              <a:t>Demonstration of expertise or meeting a recognized standard</a:t>
            </a:r>
          </a:p>
          <a:p>
            <a:r>
              <a:rPr lang="en-US" dirty="0"/>
              <a:t>Increased confidence</a:t>
            </a:r>
          </a:p>
          <a:p>
            <a:r>
              <a:rPr lang="en-US" dirty="0"/>
              <a:t>Commitment to patient care</a:t>
            </a:r>
          </a:p>
          <a:p>
            <a:r>
              <a:rPr lang="en-US" dirty="0"/>
              <a:t>Professional rewards and growth</a:t>
            </a:r>
          </a:p>
          <a:p>
            <a:endParaRPr lang="en-US" dirty="0"/>
          </a:p>
          <a:p>
            <a:pPr>
              <a:buFont typeface="Wingdings" panose="05000000000000000000" pitchFamily="2" charset="2"/>
              <a:buChar char="Ø"/>
            </a:pPr>
            <a:r>
              <a:rPr lang="en-US" b="1" i="1" dirty="0"/>
              <a:t>What does your employer offer for getting certified?</a:t>
            </a:r>
          </a:p>
          <a:p>
            <a:pPr>
              <a:buFont typeface="Wingdings" panose="05000000000000000000" pitchFamily="2" charset="2"/>
              <a:buChar char="Ø"/>
            </a:pPr>
            <a:r>
              <a:rPr lang="en-US" b="1" i="1" dirty="0"/>
              <a:t>Ask a colleague or mentor why they sought certification. </a:t>
            </a:r>
          </a:p>
        </p:txBody>
      </p:sp>
    </p:spTree>
    <p:extLst>
      <p:ext uri="{BB962C8B-B14F-4D97-AF65-F5344CB8AC3E}">
        <p14:creationId xmlns:p14="http://schemas.microsoft.com/office/powerpoint/2010/main" val="70845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9868930" cy="1143000"/>
          </a:xfrm>
        </p:spPr>
        <p:txBody>
          <a:bodyPr/>
          <a:lstStyle/>
          <a:p>
            <a:r>
              <a:rPr lang="en-US" b="1" dirty="0"/>
              <a:t>How is the CPN EXAM different than the NCLEX?</a:t>
            </a:r>
          </a:p>
        </p:txBody>
      </p:sp>
      <p:sp>
        <p:nvSpPr>
          <p:cNvPr id="6" name="Content Placeholder 2"/>
          <p:cNvSpPr>
            <a:spLocks noGrp="1"/>
          </p:cNvSpPr>
          <p:nvPr>
            <p:ph idx="1"/>
          </p:nvPr>
        </p:nvSpPr>
        <p:spPr>
          <a:xfrm>
            <a:off x="1524000" y="1714500"/>
            <a:ext cx="8320216" cy="4457700"/>
          </a:xfrm>
        </p:spPr>
        <p:txBody>
          <a:bodyPr>
            <a:normAutofit/>
          </a:bodyPr>
          <a:lstStyle/>
          <a:p>
            <a:r>
              <a:rPr lang="en-US" dirty="0"/>
              <a:t>PNCB exams are different than NCLEX in that our exam do not use adaptive testing, which can vary the number of questions a tester sees, and ends when competence is determined.</a:t>
            </a:r>
          </a:p>
          <a:p>
            <a:r>
              <a:rPr lang="en-US" dirty="0"/>
              <a:t>Your exam will only stop if you reach the end of the 3-hour testing period or if you finish and submit your answers for scoring.</a:t>
            </a:r>
          </a:p>
          <a:p>
            <a:r>
              <a:rPr lang="en-US" dirty="0"/>
              <a:t>PNCB's exams only ask multiple choice questions with one correct answer, while NCLEX contains alternative item formats (fill in the blanks, hot spot items, etc.).</a:t>
            </a:r>
          </a:p>
          <a:p>
            <a:r>
              <a:rPr lang="en-US" dirty="0"/>
              <a:t>With PNCB's exams, you can also return to questions and change an answer before final submission.</a:t>
            </a:r>
          </a:p>
          <a:p>
            <a:pPr marL="45720" indent="0">
              <a:buNone/>
            </a:pPr>
            <a:endParaRPr lang="en-US" dirty="0"/>
          </a:p>
        </p:txBody>
      </p:sp>
    </p:spTree>
    <p:extLst>
      <p:ext uri="{BB962C8B-B14F-4D97-AF65-F5344CB8AC3E}">
        <p14:creationId xmlns:p14="http://schemas.microsoft.com/office/powerpoint/2010/main" val="164081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More FAQs</a:t>
            </a:r>
          </a:p>
        </p:txBody>
      </p:sp>
      <p:sp>
        <p:nvSpPr>
          <p:cNvPr id="6" name="Content Placeholder 2"/>
          <p:cNvSpPr>
            <a:spLocks noGrp="1"/>
          </p:cNvSpPr>
          <p:nvPr>
            <p:ph idx="1"/>
          </p:nvPr>
        </p:nvSpPr>
        <p:spPr>
          <a:xfrm>
            <a:off x="1524000" y="1714500"/>
            <a:ext cx="8320216" cy="4457700"/>
          </a:xfrm>
        </p:spPr>
        <p:txBody>
          <a:bodyPr>
            <a:normAutofit/>
          </a:bodyPr>
          <a:lstStyle/>
          <a:p>
            <a:pPr marL="170752" lvl="1" indent="0">
              <a:buNone/>
            </a:pPr>
            <a:r>
              <a:rPr lang="en-US" sz="2000" b="1" dirty="0">
                <a:solidFill>
                  <a:srgbClr val="FF6600"/>
                </a:solidFill>
              </a:rPr>
              <a:t>Is there a penalty for incorrect answers?</a:t>
            </a:r>
          </a:p>
          <a:p>
            <a:pPr marL="170752" lvl="1" indent="0">
              <a:spcBef>
                <a:spcPts val="300"/>
              </a:spcBef>
              <a:buNone/>
            </a:pPr>
            <a:r>
              <a:rPr lang="en-US" sz="2000" dirty="0"/>
              <a:t>No, so it is better to answer every item rather than skip any.</a:t>
            </a:r>
          </a:p>
          <a:p>
            <a:pPr marL="170752" lvl="1" indent="0">
              <a:spcBef>
                <a:spcPts val="300"/>
              </a:spcBef>
              <a:buNone/>
            </a:pPr>
            <a:endParaRPr lang="en-US" sz="2000" dirty="0"/>
          </a:p>
          <a:p>
            <a:pPr marL="170752" lvl="1" indent="0">
              <a:buNone/>
            </a:pPr>
            <a:r>
              <a:rPr lang="en-US" sz="2000" b="1" dirty="0">
                <a:solidFill>
                  <a:srgbClr val="FF6600"/>
                </a:solidFill>
              </a:rPr>
              <a:t>How is the exam scored?</a:t>
            </a:r>
          </a:p>
          <a:p>
            <a:pPr marL="170752" lvl="1" indent="0">
              <a:spcBef>
                <a:spcPts val="300"/>
              </a:spcBef>
              <a:buNone/>
            </a:pPr>
            <a:r>
              <a:rPr lang="en-US" sz="2000" dirty="0"/>
              <a:t>PNCB exams are criterion referenced. This means the passing score is based on predetermined criteria. Your ability to pass the exam depends on the knowledge you display, not on the performance of other candidates. PNCB uses a range from 200 (0 correct) to 800 (all correct) with 400 being the passing score.  </a:t>
            </a:r>
          </a:p>
          <a:p>
            <a:pPr marL="170752" lvl="1" indent="0">
              <a:spcBef>
                <a:spcPts val="300"/>
              </a:spcBef>
              <a:buNone/>
            </a:pPr>
            <a:endParaRPr lang="en-US" sz="2000" dirty="0">
              <a:solidFill>
                <a:srgbClr val="C00000"/>
              </a:solidFill>
            </a:endParaRPr>
          </a:p>
          <a:p>
            <a:pPr marL="170752" lvl="1" indent="0">
              <a:buNone/>
            </a:pPr>
            <a:r>
              <a:rPr lang="en-US" sz="2000" b="1" dirty="0">
                <a:solidFill>
                  <a:srgbClr val="FF6600"/>
                </a:solidFill>
              </a:rPr>
              <a:t>What is the passing rate?</a:t>
            </a:r>
          </a:p>
          <a:p>
            <a:pPr marL="170752" lvl="1" indent="0">
              <a:spcBef>
                <a:spcPts val="300"/>
              </a:spcBef>
              <a:buNone/>
            </a:pPr>
            <a:r>
              <a:rPr lang="en-US" sz="2000" dirty="0"/>
              <a:t>For 2017, the first-time pass rate was 78%. </a:t>
            </a:r>
          </a:p>
          <a:p>
            <a:pPr marL="45720" indent="0">
              <a:buNone/>
            </a:pPr>
            <a:endParaRPr lang="en-US" dirty="0"/>
          </a:p>
        </p:txBody>
      </p:sp>
    </p:spTree>
    <p:extLst>
      <p:ext uri="{BB962C8B-B14F-4D97-AF65-F5344CB8AC3E}">
        <p14:creationId xmlns:p14="http://schemas.microsoft.com/office/powerpoint/2010/main" val="368075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AFTER THE EXAM</a:t>
            </a:r>
          </a:p>
        </p:txBody>
      </p:sp>
      <p:sp>
        <p:nvSpPr>
          <p:cNvPr id="6" name="Content Placeholder 2"/>
          <p:cNvSpPr>
            <a:spLocks noGrp="1"/>
          </p:cNvSpPr>
          <p:nvPr>
            <p:ph idx="1"/>
          </p:nvPr>
        </p:nvSpPr>
        <p:spPr>
          <a:xfrm>
            <a:off x="1524000" y="1714500"/>
            <a:ext cx="8320216" cy="4457700"/>
          </a:xfrm>
        </p:spPr>
        <p:txBody>
          <a:bodyPr>
            <a:normAutofit/>
          </a:bodyPr>
          <a:lstStyle/>
          <a:p>
            <a:pPr marL="45720" indent="0">
              <a:buNone/>
            </a:pPr>
            <a:r>
              <a:rPr lang="en-US" dirty="0"/>
              <a:t>You receive preliminary pass/fail status at the testing center. </a:t>
            </a:r>
          </a:p>
          <a:p>
            <a:pPr marL="45720" indent="0">
              <a:buNone/>
            </a:pPr>
            <a:r>
              <a:rPr lang="en-US" dirty="0"/>
              <a:t>Do not share specific recollections of exam questions with others afterwards. </a:t>
            </a:r>
          </a:p>
          <a:p>
            <a:pPr marL="45720" indent="0">
              <a:buNone/>
            </a:pPr>
            <a:r>
              <a:rPr lang="en-US" b="1" dirty="0">
                <a:solidFill>
                  <a:srgbClr val="FF6600"/>
                </a:solidFill>
              </a:rPr>
              <a:t>If you pass:</a:t>
            </a:r>
            <a:endParaRPr lang="en-US" b="1" dirty="0">
              <a:solidFill>
                <a:srgbClr val="FFC000"/>
              </a:solidFill>
            </a:endParaRPr>
          </a:p>
          <a:p>
            <a:r>
              <a:rPr lang="en-US" dirty="0"/>
              <a:t>Look for your wall certificate by mail in 2-3 weeks</a:t>
            </a:r>
          </a:p>
          <a:p>
            <a:r>
              <a:rPr lang="en-US" dirty="0"/>
              <a:t>Order your free lapel pin</a:t>
            </a:r>
          </a:p>
          <a:p>
            <a:r>
              <a:rPr lang="en-US" dirty="0"/>
              <a:t>Let your supervisor and others know</a:t>
            </a:r>
          </a:p>
          <a:p>
            <a:r>
              <a:rPr lang="en-US" dirty="0"/>
              <a:t>Ask if CPN can be added to your name badge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6766" y="3731742"/>
            <a:ext cx="2199910" cy="2345760"/>
          </a:xfrm>
          <a:prstGeom prst="rect">
            <a:avLst/>
          </a:prstGeom>
        </p:spPr>
      </p:pic>
    </p:spTree>
    <p:extLst>
      <p:ext uri="{BB962C8B-B14F-4D97-AF65-F5344CB8AC3E}">
        <p14:creationId xmlns:p14="http://schemas.microsoft.com/office/powerpoint/2010/main" val="213111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AFTER THE EXAM</a:t>
            </a:r>
          </a:p>
        </p:txBody>
      </p:sp>
      <p:sp>
        <p:nvSpPr>
          <p:cNvPr id="6" name="Content Placeholder 2"/>
          <p:cNvSpPr>
            <a:spLocks noGrp="1"/>
          </p:cNvSpPr>
          <p:nvPr>
            <p:ph idx="1"/>
          </p:nvPr>
        </p:nvSpPr>
        <p:spPr>
          <a:xfrm>
            <a:off x="1524000" y="1714499"/>
            <a:ext cx="8320216" cy="4719251"/>
          </a:xfrm>
        </p:spPr>
        <p:txBody>
          <a:bodyPr>
            <a:normAutofit/>
          </a:bodyPr>
          <a:lstStyle/>
          <a:p>
            <a:pPr marL="45720" indent="0">
              <a:buNone/>
            </a:pPr>
            <a:r>
              <a:rPr lang="en-US" b="1" dirty="0">
                <a:solidFill>
                  <a:srgbClr val="FF6600"/>
                </a:solidFill>
              </a:rPr>
              <a:t>If you were not successful:</a:t>
            </a:r>
            <a:endParaRPr lang="en-US" b="1" dirty="0">
              <a:solidFill>
                <a:srgbClr val="FF0000"/>
              </a:solidFill>
            </a:endParaRPr>
          </a:p>
          <a:p>
            <a:r>
              <a:rPr lang="en-US" dirty="0"/>
              <a:t>Look for a results report in 2-3 weeks</a:t>
            </a:r>
          </a:p>
          <a:p>
            <a:r>
              <a:rPr lang="en-US" dirty="0"/>
              <a:t>There’s no waiting period to re-apply, but use your results to build a new strong study plan</a:t>
            </a:r>
          </a:p>
          <a:p>
            <a:pPr marL="45720" indent="0">
              <a:buNone/>
            </a:pPr>
            <a:r>
              <a:rPr lang="en-US" b="1" dirty="0">
                <a:solidFill>
                  <a:srgbClr val="FF6600"/>
                </a:solidFill>
              </a:rPr>
              <a:t>Can I see which questions I got wrong?</a:t>
            </a:r>
            <a:r>
              <a:rPr lang="en-US" b="1" dirty="0">
                <a:solidFill>
                  <a:srgbClr val="FF0000"/>
                </a:solidFill>
              </a:rPr>
              <a:t> </a:t>
            </a:r>
          </a:p>
          <a:p>
            <a:pPr marL="45720" indent="0">
              <a:buNone/>
            </a:pPr>
            <a:r>
              <a:rPr lang="en-US" dirty="0"/>
              <a:t>No, because certification exams are secure, and important efforts are made to ensure that security, some of which you’ll notice at the testing center. This security is a requirement for exam accreditation. </a:t>
            </a:r>
          </a:p>
          <a:p>
            <a:pPr marL="45720" indent="0">
              <a:buNone/>
            </a:pPr>
            <a:r>
              <a:rPr lang="en-US" dirty="0"/>
              <a:t>While we understand that people want to learn from their mistakes, releasing questions (with or without answers) exposes exam questions that are still in use on exams. </a:t>
            </a:r>
          </a:p>
        </p:txBody>
      </p:sp>
    </p:spTree>
    <p:extLst>
      <p:ext uri="{BB962C8B-B14F-4D97-AF65-F5344CB8AC3E}">
        <p14:creationId xmlns:p14="http://schemas.microsoft.com/office/powerpoint/2010/main" val="15712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TIPS for supporting</a:t>
            </a:r>
          </a:p>
        </p:txBody>
      </p:sp>
      <p:sp>
        <p:nvSpPr>
          <p:cNvPr id="6" name="Content Placeholder 2"/>
          <p:cNvSpPr>
            <a:spLocks noGrp="1"/>
          </p:cNvSpPr>
          <p:nvPr>
            <p:ph idx="1"/>
          </p:nvPr>
        </p:nvSpPr>
        <p:spPr>
          <a:xfrm>
            <a:off x="1524000" y="1714499"/>
            <a:ext cx="5881816" cy="4719251"/>
          </a:xfrm>
        </p:spPr>
        <p:txBody>
          <a:bodyPr>
            <a:normAutofit/>
          </a:bodyPr>
          <a:lstStyle/>
          <a:p>
            <a:pPr marL="45720" indent="0">
              <a:buNone/>
            </a:pPr>
            <a:r>
              <a:rPr lang="en-US" b="1" dirty="0">
                <a:solidFill>
                  <a:srgbClr val="FF6600"/>
                </a:solidFill>
              </a:rPr>
              <a:t>When nurses get certified…</a:t>
            </a:r>
            <a:endParaRPr lang="en-US" b="1" dirty="0">
              <a:solidFill>
                <a:srgbClr val="FF0000"/>
              </a:solidFill>
            </a:endParaRPr>
          </a:p>
          <a:p>
            <a:r>
              <a:rPr lang="en-US" dirty="0"/>
              <a:t>Celebrate them in newsletters and public spaces</a:t>
            </a:r>
          </a:p>
          <a:p>
            <a:r>
              <a:rPr lang="en-US" dirty="0"/>
              <a:t>Ask the CNO to send the nurse a letter</a:t>
            </a:r>
          </a:p>
          <a:p>
            <a:r>
              <a:rPr lang="en-US" dirty="0"/>
              <a:t>Ask physicians to host a break recognizing new CPNs</a:t>
            </a:r>
          </a:p>
          <a:p>
            <a:r>
              <a:rPr lang="en-US" dirty="0"/>
              <a:t>Send a </a:t>
            </a:r>
            <a:r>
              <a:rPr lang="en-US" dirty="0">
                <a:hlinkClick r:id="rId3"/>
              </a:rPr>
              <a:t>press release</a:t>
            </a:r>
            <a:r>
              <a:rPr lang="en-US" dirty="0"/>
              <a:t> to local papers</a:t>
            </a:r>
          </a:p>
          <a:p>
            <a:r>
              <a:rPr lang="en-US" dirty="0"/>
              <a:t>Send photos and stories to </a:t>
            </a:r>
            <a:r>
              <a:rPr lang="en-US" dirty="0">
                <a:hlinkClick r:id="rId4"/>
              </a:rPr>
              <a:t>info@pncb.org</a:t>
            </a:r>
            <a:r>
              <a:rPr lang="en-US" dirty="0"/>
              <a:t> for sharing on the PNCB website</a:t>
            </a:r>
          </a:p>
          <a:p>
            <a:r>
              <a:rPr lang="en-US" dirty="0"/>
              <a:t>Recognize CPNs at</a:t>
            </a:r>
          </a:p>
          <a:p>
            <a:pPr lvl="1"/>
            <a:r>
              <a:rPr lang="en-US" dirty="0"/>
              <a:t>Certified Nurses Day: March 19</a:t>
            </a:r>
          </a:p>
          <a:p>
            <a:pPr lvl="1"/>
            <a:r>
              <a:rPr lang="en-US" dirty="0"/>
              <a:t>Nurses Week: May 6 – 12</a:t>
            </a:r>
          </a:p>
          <a:p>
            <a:pPr lvl="1"/>
            <a:r>
              <a:rPr lang="en-US" dirty="0"/>
              <a:t>Pediatric Nurses Week in October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9384" y="3355122"/>
            <a:ext cx="4662616" cy="3232486"/>
          </a:xfrm>
          <a:prstGeom prst="rect">
            <a:avLst/>
          </a:prstGeom>
        </p:spPr>
      </p:pic>
      <p:sp>
        <p:nvSpPr>
          <p:cNvPr id="5" name="TextBox 4"/>
          <p:cNvSpPr txBox="1"/>
          <p:nvPr/>
        </p:nvSpPr>
        <p:spPr>
          <a:xfrm>
            <a:off x="7257535" y="6604084"/>
            <a:ext cx="5074508" cy="253916"/>
          </a:xfrm>
          <a:prstGeom prst="rect">
            <a:avLst/>
          </a:prstGeom>
          <a:noFill/>
        </p:spPr>
        <p:txBody>
          <a:bodyPr wrap="square" rtlCol="0">
            <a:spAutoFit/>
          </a:bodyPr>
          <a:lstStyle/>
          <a:p>
            <a:pPr algn="ctr"/>
            <a:r>
              <a:rPr lang="en-US" sz="1050" b="1" dirty="0">
                <a:solidFill>
                  <a:schemeClr val="bg1"/>
                </a:solidFill>
              </a:rPr>
              <a:t>CPN Wall of Distinction: The Children's Center at Tallahassee Memorial Healthcare</a:t>
            </a:r>
          </a:p>
        </p:txBody>
      </p:sp>
    </p:spTree>
    <p:extLst>
      <p:ext uri="{BB962C8B-B14F-4D97-AF65-F5344CB8AC3E}">
        <p14:creationId xmlns:p14="http://schemas.microsoft.com/office/powerpoint/2010/main" val="3163889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4. Stay Certified</a:t>
            </a:r>
          </a:p>
        </p:txBody>
      </p:sp>
      <p:sp>
        <p:nvSpPr>
          <p:cNvPr id="5" name="Subtitle 4"/>
          <p:cNvSpPr>
            <a:spLocks noGrp="1"/>
          </p:cNvSpPr>
          <p:nvPr>
            <p:ph type="subTitle" idx="1"/>
          </p:nvPr>
        </p:nvSpPr>
        <p:spPr/>
        <p:txBody>
          <a:bodyPr/>
          <a:lstStyle/>
          <a:p>
            <a:r>
              <a:rPr lang="en-US" dirty="0"/>
              <a:t>Understand the renewal process to maintain CPN status</a:t>
            </a:r>
          </a:p>
        </p:txBody>
      </p:sp>
    </p:spTree>
    <p:extLst>
      <p:ext uri="{BB962C8B-B14F-4D97-AF65-F5344CB8AC3E}">
        <p14:creationId xmlns:p14="http://schemas.microsoft.com/office/powerpoint/2010/main" val="27309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Maintaining certification</a:t>
            </a:r>
          </a:p>
        </p:txBody>
      </p:sp>
      <p:sp>
        <p:nvSpPr>
          <p:cNvPr id="6" name="Content Placeholder 2"/>
          <p:cNvSpPr>
            <a:spLocks noGrp="1"/>
          </p:cNvSpPr>
          <p:nvPr>
            <p:ph idx="1"/>
          </p:nvPr>
        </p:nvSpPr>
        <p:spPr>
          <a:xfrm>
            <a:off x="1524000" y="1714499"/>
            <a:ext cx="8320216" cy="4719251"/>
          </a:xfrm>
        </p:spPr>
        <p:txBody>
          <a:bodyPr>
            <a:normAutofit/>
          </a:bodyPr>
          <a:lstStyle/>
          <a:p>
            <a:pPr marL="45720" indent="0">
              <a:buNone/>
            </a:pPr>
            <a:r>
              <a:rPr lang="en-US" dirty="0"/>
              <a:t>All certification boards require a renewal process. </a:t>
            </a:r>
          </a:p>
          <a:p>
            <a:pPr marL="45720" indent="0">
              <a:buNone/>
            </a:pPr>
            <a:r>
              <a:rPr lang="en-US" dirty="0"/>
              <a:t>Recertification or “Recert” for short is the process used to document that you’re keeping your practice and knowledge current. </a:t>
            </a:r>
          </a:p>
          <a:p>
            <a:pPr marL="45720" indent="0">
              <a:buNone/>
            </a:pPr>
            <a:r>
              <a:rPr lang="en-US" dirty="0"/>
              <a:t>CPNs recertify annually.</a:t>
            </a:r>
          </a:p>
          <a:p>
            <a:r>
              <a:rPr lang="en-US" dirty="0"/>
              <a:t>Fast online application</a:t>
            </a:r>
          </a:p>
          <a:p>
            <a:r>
              <a:rPr lang="en-US" dirty="0"/>
              <a:t>Keeps cost and requirements more manageable </a:t>
            </a:r>
          </a:p>
          <a:p>
            <a:r>
              <a:rPr lang="en-US" dirty="0"/>
              <a:t>Reduces time gathering CE certificates or other paperwork</a:t>
            </a:r>
          </a:p>
          <a:p>
            <a:endParaRPr lang="en-US" dirty="0"/>
          </a:p>
          <a:p>
            <a:pPr marL="45720" indent="0">
              <a:buNone/>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526" y="4195618"/>
            <a:ext cx="1592983" cy="1592983"/>
          </a:xfrm>
          <a:prstGeom prst="rect">
            <a:avLst/>
          </a:prstGeom>
        </p:spPr>
      </p:pic>
    </p:spTree>
    <p:extLst>
      <p:ext uri="{BB962C8B-B14F-4D97-AF65-F5344CB8AC3E}">
        <p14:creationId xmlns:p14="http://schemas.microsoft.com/office/powerpoint/2010/main" val="238660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What’s involved?</a:t>
            </a:r>
          </a:p>
        </p:txBody>
      </p:sp>
      <p:sp>
        <p:nvSpPr>
          <p:cNvPr id="6" name="Content Placeholder 2"/>
          <p:cNvSpPr>
            <a:spLocks noGrp="1"/>
          </p:cNvSpPr>
          <p:nvPr>
            <p:ph idx="1"/>
          </p:nvPr>
        </p:nvSpPr>
        <p:spPr>
          <a:xfrm>
            <a:off x="3047997" y="1715530"/>
            <a:ext cx="8303743" cy="4874741"/>
          </a:xfrm>
        </p:spPr>
        <p:txBody>
          <a:bodyPr>
            <a:normAutofit/>
          </a:bodyPr>
          <a:lstStyle/>
          <a:p>
            <a:pPr marL="45720" indent="0">
              <a:buNone/>
            </a:pPr>
            <a:r>
              <a:rPr lang="en-US" dirty="0"/>
              <a:t>Complete </a:t>
            </a:r>
            <a:r>
              <a:rPr lang="en-US" b="1" dirty="0">
                <a:solidFill>
                  <a:srgbClr val="00B0F0"/>
                </a:solidFill>
              </a:rPr>
              <a:t>15 contacts hours </a:t>
            </a:r>
            <a:r>
              <a:rPr lang="en-US" dirty="0"/>
              <a:t>(or equivalents that PNCB accepts) to document on the application.  </a:t>
            </a:r>
          </a:p>
          <a:p>
            <a:r>
              <a:rPr lang="en-US" dirty="0"/>
              <a:t>Clinical practice/work hours are not required but can count toward the 15. Academic credit, research, teaching, and posters can be used too. </a:t>
            </a:r>
          </a:p>
          <a:p>
            <a:pPr lvl="1"/>
            <a:r>
              <a:rPr lang="en-US" dirty="0">
                <a:hlinkClick r:id="rId3"/>
              </a:rPr>
              <a:t>See all options. </a:t>
            </a:r>
            <a:endParaRPr lang="en-US" dirty="0"/>
          </a:p>
          <a:p>
            <a:r>
              <a:rPr lang="en-US" dirty="0"/>
              <a:t>It doesn't matter to PNCB which options you document as long as the hours are:</a:t>
            </a:r>
          </a:p>
          <a:p>
            <a:pPr lvl="1"/>
            <a:r>
              <a:rPr lang="en-US" dirty="0"/>
              <a:t>Already earned</a:t>
            </a:r>
          </a:p>
          <a:p>
            <a:pPr lvl="1"/>
            <a:r>
              <a:rPr lang="en-US" dirty="0"/>
              <a:t>In the accepted date range </a:t>
            </a:r>
          </a:p>
          <a:p>
            <a:pPr lvl="1"/>
            <a:r>
              <a:rPr lang="en-US" dirty="0"/>
              <a:t>Accredited (if true CE)</a:t>
            </a:r>
          </a:p>
          <a:p>
            <a:pPr lvl="1"/>
            <a:r>
              <a:rPr lang="en-US" dirty="0"/>
              <a:t>Not a PALS etc. refresher </a:t>
            </a:r>
          </a:p>
          <a:p>
            <a:pPr lvl="1"/>
            <a:r>
              <a:rPr lang="en-US" dirty="0"/>
              <a:t>Relevant to pediatric nursing </a:t>
            </a:r>
            <a:r>
              <a:rPr lang="en-US" b="1" i="1" dirty="0"/>
              <a:t>or</a:t>
            </a:r>
            <a:r>
              <a:rPr lang="en-US" dirty="0"/>
              <a:t> professional development in nursing</a:t>
            </a:r>
          </a:p>
          <a:p>
            <a:pPr marL="45720" indent="0">
              <a:buNone/>
            </a:pP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273" y="2108371"/>
            <a:ext cx="1851454" cy="185145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4002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Learn &amp; earn!</a:t>
            </a:r>
          </a:p>
        </p:txBody>
      </p:sp>
      <p:sp>
        <p:nvSpPr>
          <p:cNvPr id="6" name="Content Placeholder 2"/>
          <p:cNvSpPr>
            <a:spLocks noGrp="1"/>
          </p:cNvSpPr>
          <p:nvPr>
            <p:ph idx="1"/>
          </p:nvPr>
        </p:nvSpPr>
        <p:spPr>
          <a:xfrm>
            <a:off x="1524000" y="1714499"/>
            <a:ext cx="8320216" cy="4719251"/>
          </a:xfrm>
        </p:spPr>
        <p:txBody>
          <a:bodyPr>
            <a:normAutofit/>
          </a:bodyPr>
          <a:lstStyle/>
          <a:p>
            <a:pPr marL="45720" indent="0">
              <a:buNone/>
            </a:pPr>
            <a:r>
              <a:rPr lang="en-US" dirty="0"/>
              <a:t>Use PNCB’s no-cost module to understand basic requirements, flexible options, and due dates. </a:t>
            </a:r>
          </a:p>
          <a:p>
            <a:pPr marL="45720" indent="0">
              <a:buNone/>
            </a:pPr>
            <a:r>
              <a:rPr lang="en-US" dirty="0"/>
              <a:t>Earn 1 contact hour to apply to a future Recert application for successful completion</a:t>
            </a:r>
          </a:p>
          <a:p>
            <a:pPr marL="45720" indent="0">
              <a:buNone/>
            </a:pPr>
            <a:r>
              <a:rPr lang="en-US" dirty="0"/>
              <a:t>Visit </a:t>
            </a:r>
            <a:r>
              <a:rPr lang="en-US" dirty="0">
                <a:hlinkClick r:id="rId3"/>
              </a:rPr>
              <a:t>www.pncb.org</a:t>
            </a:r>
            <a:r>
              <a:rPr lang="en-US" dirty="0"/>
              <a:t> to get this module. </a:t>
            </a:r>
          </a:p>
          <a:p>
            <a:pPr marL="45720" indent="0">
              <a:buNone/>
            </a:pPr>
            <a:endParaRPr lang="en-US" dirty="0"/>
          </a:p>
        </p:txBody>
      </p:sp>
      <p:pic>
        <p:nvPicPr>
          <p:cNvPr id="3" name="Picture 2"/>
          <p:cNvPicPr>
            <a:picLocks noChangeAspect="1"/>
          </p:cNvPicPr>
          <p:nvPr/>
        </p:nvPicPr>
        <p:blipFill>
          <a:blip r:embed="rId4"/>
          <a:stretch>
            <a:fillRect/>
          </a:stretch>
        </p:blipFill>
        <p:spPr>
          <a:xfrm>
            <a:off x="2844830" y="4074124"/>
            <a:ext cx="6318033" cy="21995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9478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Recert Timing</a:t>
            </a:r>
          </a:p>
        </p:txBody>
      </p:sp>
      <p:sp>
        <p:nvSpPr>
          <p:cNvPr id="6" name="Content Placeholder 2"/>
          <p:cNvSpPr>
            <a:spLocks noGrp="1"/>
          </p:cNvSpPr>
          <p:nvPr>
            <p:ph idx="1"/>
          </p:nvPr>
        </p:nvSpPr>
        <p:spPr>
          <a:xfrm>
            <a:off x="1524000" y="1714499"/>
            <a:ext cx="8320216" cy="4719251"/>
          </a:xfrm>
        </p:spPr>
        <p:txBody>
          <a:bodyPr>
            <a:normAutofit/>
          </a:bodyPr>
          <a:lstStyle/>
          <a:p>
            <a:pPr marL="45720" indent="0">
              <a:buNone/>
            </a:pPr>
            <a:r>
              <a:rPr lang="en-US" dirty="0"/>
              <a:t>Submit the application between November 1 and January 31.</a:t>
            </a:r>
          </a:p>
          <a:p>
            <a:r>
              <a:rPr lang="en-US" dirty="0"/>
              <a:t> Avoid the late fee, which is added if you wait to recertify between February 1 and 28. </a:t>
            </a:r>
          </a:p>
          <a:p>
            <a:r>
              <a:rPr lang="en-US" dirty="0"/>
              <a:t> You choose the day between 11/1 and 1/31 to recertify each year. </a:t>
            </a:r>
          </a:p>
          <a:p>
            <a:r>
              <a:rPr lang="en-US" dirty="0"/>
              <a:t> Allow 15 minutes and know which 15 earned hours you want to document.</a:t>
            </a:r>
          </a:p>
          <a:p>
            <a:r>
              <a:rPr lang="en-US" dirty="0"/>
              <a:t>If you fail to recertify by the last day of February, your CPN certification will have lapsed. If there is an unforeseen critical life event that prevents you from recertifying timely, please contact our staff.</a:t>
            </a:r>
          </a:p>
          <a:p>
            <a:endParaRPr lang="en-US" dirty="0"/>
          </a:p>
          <a:p>
            <a:pPr marL="45720" indent="0">
              <a:buNone/>
            </a:pPr>
            <a:r>
              <a:rPr lang="en-US" b="1" dirty="0"/>
              <a:t>Did you pass the CPN exam in this calendar year?</a:t>
            </a:r>
            <a:r>
              <a:rPr lang="en-US" dirty="0"/>
              <a:t> You won't need to recertify until the next calendar year.</a:t>
            </a:r>
          </a:p>
        </p:txBody>
      </p:sp>
    </p:spTree>
    <p:extLst>
      <p:ext uri="{BB962C8B-B14F-4D97-AF65-F5344CB8AC3E}">
        <p14:creationId xmlns:p14="http://schemas.microsoft.com/office/powerpoint/2010/main" val="166410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About CPN</a:t>
            </a:r>
          </a:p>
        </p:txBody>
      </p:sp>
      <p:sp>
        <p:nvSpPr>
          <p:cNvPr id="3" name="Content Placeholder 2"/>
          <p:cNvSpPr>
            <a:spLocks noGrp="1"/>
          </p:cNvSpPr>
          <p:nvPr>
            <p:ph idx="1"/>
          </p:nvPr>
        </p:nvSpPr>
        <p:spPr/>
        <p:txBody>
          <a:bodyPr/>
          <a:lstStyle/>
          <a:p>
            <a:pPr marL="45720" indent="0">
              <a:buNone/>
            </a:pPr>
            <a:r>
              <a:rPr lang="en-US" dirty="0"/>
              <a:t>The </a:t>
            </a:r>
            <a:r>
              <a:rPr lang="en-US" b="1" dirty="0"/>
              <a:t>Certified Pediatric Nurse </a:t>
            </a:r>
            <a:r>
              <a:rPr lang="en-US" dirty="0"/>
              <a:t>credential is earned after taking a secure, proctored exam. </a:t>
            </a:r>
          </a:p>
          <a:p>
            <a:r>
              <a:rPr lang="en-US" dirty="0"/>
              <a:t>More than 90% of RNs seeking certification choose PNCB’s CPN exam</a:t>
            </a:r>
          </a:p>
          <a:p>
            <a:r>
              <a:rPr lang="en-US" dirty="0"/>
              <a:t>There are 26,000+ active CPNs  </a:t>
            </a:r>
          </a:p>
          <a:p>
            <a:r>
              <a:rPr lang="en-US" dirty="0"/>
              <a:t>The first-time pass rate was 78% in 2017.</a:t>
            </a:r>
          </a:p>
          <a:p>
            <a:r>
              <a:rPr lang="en-US" dirty="0"/>
              <a:t>CPN certification isn’t limited to hospital RNs or direct care RNs</a:t>
            </a:r>
          </a:p>
          <a:p>
            <a:pPr lvl="1"/>
            <a:r>
              <a:rPr lang="en-US" dirty="0"/>
              <a:t>61% direct care</a:t>
            </a:r>
          </a:p>
          <a:p>
            <a:pPr lvl="1"/>
            <a:r>
              <a:rPr lang="en-US" dirty="0"/>
              <a:t>39% other</a:t>
            </a:r>
          </a:p>
          <a:p>
            <a:pPr lvl="1"/>
            <a:r>
              <a:rPr lang="en-US" dirty="0"/>
              <a:t>Held by consultants, educators, researchers, CNOs, and other roles</a:t>
            </a:r>
          </a:p>
        </p:txBody>
      </p:sp>
    </p:spTree>
    <p:extLst>
      <p:ext uri="{BB962C8B-B14F-4D97-AF65-F5344CB8AC3E}">
        <p14:creationId xmlns:p14="http://schemas.microsoft.com/office/powerpoint/2010/main" val="251395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Recert Tips</a:t>
            </a:r>
          </a:p>
        </p:txBody>
      </p:sp>
      <p:sp>
        <p:nvSpPr>
          <p:cNvPr id="6" name="Content Placeholder 2"/>
          <p:cNvSpPr>
            <a:spLocks noGrp="1"/>
          </p:cNvSpPr>
          <p:nvPr>
            <p:ph idx="1"/>
          </p:nvPr>
        </p:nvSpPr>
        <p:spPr>
          <a:xfrm>
            <a:off x="1523999" y="1714499"/>
            <a:ext cx="8349673" cy="4719251"/>
          </a:xfrm>
        </p:spPr>
        <p:txBody>
          <a:bodyPr>
            <a:normAutofit/>
          </a:bodyPr>
          <a:lstStyle/>
          <a:p>
            <a:r>
              <a:rPr lang="en-US" dirty="0"/>
              <a:t>Does your employer offer No Pass, No Pay for the exam? Ask them if they offer it for Recert fees too.</a:t>
            </a:r>
          </a:p>
          <a:p>
            <a:r>
              <a:rPr lang="en-US" dirty="0"/>
              <a:t>You don’t lock in a specific date to recertify. </a:t>
            </a:r>
          </a:p>
          <a:p>
            <a:pPr lvl="1"/>
            <a:r>
              <a:rPr lang="en-US" dirty="0"/>
              <a:t>If you recertify on 11/17 one year, you don’t have to recertify that day going forward. You are always in control of the date </a:t>
            </a:r>
            <a:r>
              <a:rPr lang="en-US"/>
              <a:t>between 11/1 </a:t>
            </a:r>
            <a:r>
              <a:rPr lang="en-US" dirty="0"/>
              <a:t>and 1/31.</a:t>
            </a:r>
          </a:p>
          <a:p>
            <a:r>
              <a:rPr lang="en-US" dirty="0"/>
              <a:t>Once every 7 years, you can use a reduced fee option called Record Review Year. You will still complete the application. No CE or other activities are required that year. Helpful for major life events! </a:t>
            </a:r>
          </a:p>
          <a:p>
            <a:r>
              <a:rPr lang="en-US" dirty="0"/>
              <a:t>You will see onscreen confirmation that your application and payment have been received. You also get an email confirmation immediately afterwards.</a:t>
            </a:r>
          </a:p>
        </p:txBody>
      </p:sp>
    </p:spTree>
    <p:extLst>
      <p:ext uri="{BB962C8B-B14F-4D97-AF65-F5344CB8AC3E}">
        <p14:creationId xmlns:p14="http://schemas.microsoft.com/office/powerpoint/2010/main" val="342580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4800" b="1" dirty="0"/>
              <a:t>PNCB’s most important tip?</a:t>
            </a:r>
          </a:p>
        </p:txBody>
      </p:sp>
      <p:pic>
        <p:nvPicPr>
          <p:cNvPr id="4" name="Picture Placeholder 3"/>
          <p:cNvPicPr>
            <a:picLocks noGrp="1" noChangeAspect="1"/>
          </p:cNvPicPr>
          <p:nvPr>
            <p:ph type="pic" idx="1"/>
          </p:nvPr>
        </p:nvPicPr>
        <p:blipFill>
          <a:blip r:embed="rId3">
            <a:extLst>
              <a:ext uri="{28A0092B-C50C-407E-A947-70E740481C1C}">
                <a14:useLocalDpi xmlns:a14="http://schemas.microsoft.com/office/drawing/2010/main" val="0"/>
              </a:ext>
            </a:extLst>
          </a:blip>
          <a:srcRect l="8392" r="8392"/>
          <a:stretch>
            <a:fillRect/>
          </a:stretch>
        </p:blipFill>
        <p:spPr>
          <a:xfrm>
            <a:off x="90616" y="0"/>
            <a:ext cx="8101584" cy="6857999"/>
          </a:xfrm>
        </p:spPr>
      </p:pic>
    </p:spTree>
    <p:extLst>
      <p:ext uri="{BB962C8B-B14F-4D97-AF65-F5344CB8AC3E}">
        <p14:creationId xmlns:p14="http://schemas.microsoft.com/office/powerpoint/2010/main" val="25661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PNCB is here to Help!</a:t>
            </a:r>
          </a:p>
        </p:txBody>
      </p:sp>
      <p:sp>
        <p:nvSpPr>
          <p:cNvPr id="6" name="Content Placeholder 2"/>
          <p:cNvSpPr>
            <a:spLocks noGrp="1"/>
          </p:cNvSpPr>
          <p:nvPr>
            <p:ph idx="1"/>
          </p:nvPr>
        </p:nvSpPr>
        <p:spPr>
          <a:xfrm>
            <a:off x="1523999" y="1714499"/>
            <a:ext cx="8592065" cy="4719251"/>
          </a:xfrm>
        </p:spPr>
        <p:txBody>
          <a:bodyPr>
            <a:normAutofit fontScale="92500" lnSpcReduction="10000"/>
          </a:bodyPr>
          <a:lstStyle/>
          <a:p>
            <a:pPr marL="45720" indent="0">
              <a:buNone/>
            </a:pPr>
            <a:r>
              <a:rPr lang="en-US" dirty="0"/>
              <a:t>Questions about any part of certification or Recert? </a:t>
            </a:r>
          </a:p>
          <a:p>
            <a:r>
              <a:rPr lang="en-US" dirty="0">
                <a:hlinkClick r:id="rId3"/>
              </a:rPr>
              <a:t>exam@pncb.org</a:t>
            </a:r>
            <a:endParaRPr lang="en-US" dirty="0"/>
          </a:p>
          <a:p>
            <a:r>
              <a:rPr lang="en-US" dirty="0">
                <a:hlinkClick r:id="rId4"/>
              </a:rPr>
              <a:t>recert@pncb.org</a:t>
            </a:r>
            <a:endParaRPr lang="en-US" dirty="0"/>
          </a:p>
          <a:p>
            <a:endParaRPr lang="en-US" dirty="0"/>
          </a:p>
          <a:p>
            <a:pPr marL="45720" indent="0">
              <a:buNone/>
            </a:pPr>
            <a:r>
              <a:rPr lang="en-US" dirty="0"/>
              <a:t>Need ideas to support interest in the exam? </a:t>
            </a:r>
          </a:p>
          <a:p>
            <a:pPr marL="45720" indent="0">
              <a:buNone/>
            </a:pPr>
            <a:r>
              <a:rPr lang="en-US" dirty="0"/>
              <a:t>Questions about No Pass, No Pay?</a:t>
            </a:r>
          </a:p>
          <a:p>
            <a:r>
              <a:rPr lang="en-US" dirty="0">
                <a:hlinkClick r:id="rId5"/>
              </a:rPr>
              <a:t>npnp@pncb.org</a:t>
            </a:r>
            <a:endParaRPr lang="en-US" dirty="0"/>
          </a:p>
          <a:p>
            <a:endParaRPr lang="en-US" dirty="0"/>
          </a:p>
          <a:p>
            <a:pPr marL="45720" indent="0">
              <a:buNone/>
            </a:pPr>
            <a:r>
              <a:rPr lang="en-US" dirty="0"/>
              <a:t>Or call us at 888-641-2767. </a:t>
            </a:r>
          </a:p>
          <a:p>
            <a:pPr marL="45720" indent="0">
              <a:buNone/>
            </a:pPr>
            <a:r>
              <a:rPr lang="en-US" dirty="0"/>
              <a:t>We wish you much success in testing!</a:t>
            </a:r>
          </a:p>
        </p:txBody>
      </p:sp>
      <p:pic>
        <p:nvPicPr>
          <p:cNvPr id="3" name="Picture 2"/>
          <p:cNvPicPr>
            <a:picLocks noChangeAspect="1"/>
          </p:cNvPicPr>
          <p:nvPr/>
        </p:nvPicPr>
        <p:blipFill>
          <a:blip r:embed="rId6"/>
          <a:stretch>
            <a:fillRect/>
          </a:stretch>
        </p:blipFill>
        <p:spPr>
          <a:xfrm>
            <a:off x="7397579" y="3865937"/>
            <a:ext cx="4792676" cy="2715063"/>
          </a:xfrm>
          <a:prstGeom prst="rect">
            <a:avLst/>
          </a:prstGeom>
        </p:spPr>
      </p:pic>
      <p:sp>
        <p:nvSpPr>
          <p:cNvPr id="4" name="TextBox 3"/>
          <p:cNvSpPr txBox="1"/>
          <p:nvPr/>
        </p:nvSpPr>
        <p:spPr>
          <a:xfrm>
            <a:off x="7611762" y="6581001"/>
            <a:ext cx="4390767" cy="276999"/>
          </a:xfrm>
          <a:prstGeom prst="rect">
            <a:avLst/>
          </a:prstGeom>
          <a:noFill/>
        </p:spPr>
        <p:txBody>
          <a:bodyPr wrap="square" rtlCol="0">
            <a:spAutoFit/>
          </a:bodyPr>
          <a:lstStyle/>
          <a:p>
            <a:pPr algn="ctr"/>
            <a:r>
              <a:rPr lang="en-US" sz="1200" b="1" dirty="0">
                <a:solidFill>
                  <a:schemeClr val="bg1"/>
                </a:solidFill>
              </a:rPr>
              <a:t>PNCB staff members from the Customer Service Team</a:t>
            </a:r>
          </a:p>
        </p:txBody>
      </p:sp>
    </p:spTree>
    <p:extLst>
      <p:ext uri="{BB962C8B-B14F-4D97-AF65-F5344CB8AC3E}">
        <p14:creationId xmlns:p14="http://schemas.microsoft.com/office/powerpoint/2010/main" val="26653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About PNCB</a:t>
            </a:r>
          </a:p>
        </p:txBody>
      </p:sp>
      <p:sp>
        <p:nvSpPr>
          <p:cNvPr id="3" name="Content Placeholder 2"/>
          <p:cNvSpPr>
            <a:spLocks noGrp="1"/>
          </p:cNvSpPr>
          <p:nvPr>
            <p:ph idx="1"/>
          </p:nvPr>
        </p:nvSpPr>
        <p:spPr>
          <a:xfrm>
            <a:off x="1523999" y="1714500"/>
            <a:ext cx="7809471" cy="4801630"/>
          </a:xfrm>
        </p:spPr>
        <p:txBody>
          <a:bodyPr>
            <a:normAutofit/>
          </a:bodyPr>
          <a:lstStyle/>
          <a:p>
            <a:r>
              <a:rPr lang="en-US" dirty="0"/>
              <a:t>Largest pediatric nursing organization in North America.  </a:t>
            </a:r>
          </a:p>
          <a:p>
            <a:pPr lvl="1"/>
            <a:r>
              <a:rPr lang="en-US" dirty="0"/>
              <a:t>43,000+ active certificants, including CPNPs and Pediatric Primary Care Mental Health Specialists (PMHSs)</a:t>
            </a:r>
          </a:p>
          <a:p>
            <a:r>
              <a:rPr lang="en-US" dirty="0"/>
              <a:t>Established in 1975 for Pediatric Nurse Practitioner certification (CPNP)</a:t>
            </a:r>
          </a:p>
          <a:p>
            <a:r>
              <a:rPr lang="en-US" dirty="0"/>
              <a:t>Launched the CPN exam in 1989</a:t>
            </a:r>
          </a:p>
          <a:p>
            <a:r>
              <a:rPr lang="en-US" dirty="0"/>
              <a:t>Endorsed by the American Academy of Pediatrics, the Society of Pediatric Nurses, and the National Association of Pediatric Nurse Practitioners </a:t>
            </a:r>
          </a:p>
          <a:p>
            <a:r>
              <a:rPr lang="en-US" dirty="0"/>
              <a:t>Supports our specialty in many ways, like the </a:t>
            </a:r>
            <a:r>
              <a:rPr lang="en-US" dirty="0">
                <a:hlinkClick r:id="rId3"/>
              </a:rPr>
              <a:t>Institute of Pediatric Nursing</a:t>
            </a:r>
            <a:endParaRPr lang="en-US" dirty="0">
              <a:solidFill>
                <a:srgbClr val="FF0000"/>
              </a:solidFill>
            </a:endParaRPr>
          </a:p>
          <a:p>
            <a:r>
              <a:rPr lang="en-US" dirty="0"/>
              <a:t>Strengthening care for </a:t>
            </a:r>
            <a:r>
              <a:rPr lang="en-US"/>
              <a:t>children is at </a:t>
            </a:r>
            <a:r>
              <a:rPr lang="en-US" dirty="0"/>
              <a:t>the heart of all we do!</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6092" y="1714500"/>
            <a:ext cx="2223729" cy="1885415"/>
          </a:xfrm>
          <a:prstGeom prst="rect">
            <a:avLst/>
          </a:prstGeom>
        </p:spPr>
      </p:pic>
    </p:spTree>
    <p:extLst>
      <p:ext uri="{BB962C8B-B14F-4D97-AF65-F5344CB8AC3E}">
        <p14:creationId xmlns:p14="http://schemas.microsoft.com/office/powerpoint/2010/main" val="359272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CPN Exam Eligibility</a:t>
            </a:r>
          </a:p>
        </p:txBody>
      </p:sp>
      <p:sp>
        <p:nvSpPr>
          <p:cNvPr id="5" name="Content Placeholder 4"/>
          <p:cNvSpPr>
            <a:spLocks noGrp="1"/>
          </p:cNvSpPr>
          <p:nvPr>
            <p:ph idx="1"/>
          </p:nvPr>
        </p:nvSpPr>
        <p:spPr>
          <a:xfrm>
            <a:off x="1524000" y="1714500"/>
            <a:ext cx="9144000" cy="1836008"/>
          </a:xfrm>
        </p:spPr>
        <p:txBody>
          <a:bodyPr/>
          <a:lstStyle/>
          <a:p>
            <a:pPr marL="502920" indent="-457200">
              <a:buFont typeface="+mj-lt"/>
              <a:buAutoNum type="arabicPeriod"/>
            </a:pPr>
            <a:r>
              <a:rPr lang="en-US" dirty="0"/>
              <a:t>RN license</a:t>
            </a:r>
          </a:p>
          <a:p>
            <a:pPr lvl="1"/>
            <a:r>
              <a:rPr lang="en-US" i="1" dirty="0"/>
              <a:t>Current, valid, unrestricted, and unencumbered Registered Nurse license in the U.S., Canada, American Samoa, Guam, Northern Mariana Islands or the U.S. Virgin Islands at the time of application</a:t>
            </a:r>
          </a:p>
          <a:p>
            <a:pPr marL="502920" indent="-457200">
              <a:buFont typeface="+mj-lt"/>
              <a:buAutoNum type="arabicPeriod"/>
            </a:pPr>
            <a:r>
              <a:rPr lang="en-US" dirty="0"/>
              <a:t>Experience</a:t>
            </a:r>
          </a:p>
        </p:txBody>
      </p:sp>
      <p:sp>
        <p:nvSpPr>
          <p:cNvPr id="7" name="TextBox 6"/>
          <p:cNvSpPr txBox="1"/>
          <p:nvPr/>
        </p:nvSpPr>
        <p:spPr>
          <a:xfrm>
            <a:off x="2059460" y="3656570"/>
            <a:ext cx="2496065"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i="1" dirty="0"/>
              <a:t>PATHWAY 1</a:t>
            </a:r>
          </a:p>
          <a:p>
            <a:r>
              <a:rPr lang="en-US" dirty="0"/>
              <a:t>A minimum of 1800 hours of pediatric clinical experience completed within the past 24 months as an RN</a:t>
            </a:r>
          </a:p>
        </p:txBody>
      </p:sp>
      <p:sp>
        <p:nvSpPr>
          <p:cNvPr id="8" name="TextBox 7"/>
          <p:cNvSpPr txBox="1"/>
          <p:nvPr/>
        </p:nvSpPr>
        <p:spPr>
          <a:xfrm>
            <a:off x="6483178" y="3656570"/>
            <a:ext cx="4736756"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i="1" dirty="0"/>
              <a:t>PATHWAY 2</a:t>
            </a:r>
          </a:p>
          <a:p>
            <a:r>
              <a:rPr lang="en-US" dirty="0"/>
              <a:t>A minimum of 5 years as an RN in pediatric nursing </a:t>
            </a:r>
            <a:r>
              <a:rPr lang="en-US" b="1" i="1" dirty="0"/>
              <a:t>and</a:t>
            </a:r>
            <a:r>
              <a:rPr lang="en-US" dirty="0"/>
              <a:t> 3,000 hours in pediatric nursing within the last 5 years </a:t>
            </a:r>
            <a:r>
              <a:rPr lang="en-US" b="1" dirty="0"/>
              <a:t>with</a:t>
            </a:r>
            <a:r>
              <a:rPr lang="en-US" dirty="0"/>
              <a:t> a minimum of 1000 hours within the past 24 months (use only if unable to meet the option at left)</a:t>
            </a:r>
          </a:p>
        </p:txBody>
      </p:sp>
      <p:sp>
        <p:nvSpPr>
          <p:cNvPr id="9" name="TextBox 8"/>
          <p:cNvSpPr txBox="1"/>
          <p:nvPr/>
        </p:nvSpPr>
        <p:spPr>
          <a:xfrm>
            <a:off x="4847967" y="3765094"/>
            <a:ext cx="1342768" cy="584775"/>
          </a:xfrm>
          <a:prstGeom prst="rect">
            <a:avLst/>
          </a:prstGeom>
          <a:noFill/>
        </p:spPr>
        <p:txBody>
          <a:bodyPr wrap="square" rtlCol="0">
            <a:spAutoFit/>
          </a:bodyPr>
          <a:lstStyle/>
          <a:p>
            <a:pPr algn="ctr"/>
            <a:r>
              <a:rPr lang="en-US" sz="3200" b="1" i="1" dirty="0">
                <a:solidFill>
                  <a:srgbClr val="00B0F0"/>
                </a:solidFill>
              </a:rPr>
              <a:t>OR</a:t>
            </a:r>
          </a:p>
        </p:txBody>
      </p:sp>
    </p:spTree>
    <p:extLst>
      <p:ext uri="{BB962C8B-B14F-4D97-AF65-F5344CB8AC3E}">
        <p14:creationId xmlns:p14="http://schemas.microsoft.com/office/powerpoint/2010/main" val="178139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Eligibility tips</a:t>
            </a:r>
          </a:p>
        </p:txBody>
      </p:sp>
      <p:sp>
        <p:nvSpPr>
          <p:cNvPr id="5" name="Content Placeholder 4"/>
          <p:cNvSpPr>
            <a:spLocks noGrp="1"/>
          </p:cNvSpPr>
          <p:nvPr>
            <p:ph idx="1"/>
          </p:nvPr>
        </p:nvSpPr>
        <p:spPr>
          <a:xfrm>
            <a:off x="3665838" y="1895732"/>
            <a:ext cx="7710616" cy="4266170"/>
          </a:xfrm>
        </p:spPr>
        <p:txBody>
          <a:bodyPr>
            <a:normAutofit lnSpcReduction="10000"/>
          </a:bodyPr>
          <a:lstStyle/>
          <a:p>
            <a:r>
              <a:rPr lang="en-US" dirty="0"/>
              <a:t>You may have a diploma, associate's, bachelor's, master's, or higher nursing degree.</a:t>
            </a:r>
            <a:endParaRPr lang="en-US" i="1" dirty="0"/>
          </a:p>
          <a:p>
            <a:r>
              <a:rPr lang="en-US" dirty="0"/>
              <a:t>Hours earned in a pediatric nursing residency program count toward the requirement.</a:t>
            </a:r>
          </a:p>
          <a:p>
            <a:r>
              <a:rPr lang="en-US" dirty="0"/>
              <a:t>Have 1800 hours but haven’t reached the 24 months of experience? You do not have to wait to apply. The 24 month requirement is to ensure experience is recent. </a:t>
            </a:r>
          </a:p>
          <a:p>
            <a:r>
              <a:rPr lang="en-US" dirty="0"/>
              <a:t>The CPN exam is not just for hospital RNs. Other eligible experience could be direct patient care in ambulatory or public health settings </a:t>
            </a:r>
            <a:r>
              <a:rPr lang="en-US" b="1" dirty="0">
                <a:solidFill>
                  <a:srgbClr val="00B0F0"/>
                </a:solidFill>
              </a:rPr>
              <a:t>and/or</a:t>
            </a:r>
            <a:r>
              <a:rPr lang="en-US" dirty="0"/>
              <a:t> teaching, administration, clinical research, school-based care, home health care, or consultation in pediatric nursing. </a:t>
            </a:r>
          </a:p>
          <a:p>
            <a:r>
              <a:rPr lang="en-US" dirty="0"/>
              <a:t>Only select Pathway 2 if you do not meet Pathway 1.</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635" y="1709351"/>
            <a:ext cx="2710707" cy="1928555"/>
          </a:xfrm>
          <a:prstGeom prst="rect">
            <a:avLst/>
          </a:prstGeom>
        </p:spPr>
      </p:pic>
    </p:spTree>
    <p:extLst>
      <p:ext uri="{BB962C8B-B14F-4D97-AF65-F5344CB8AC3E}">
        <p14:creationId xmlns:p14="http://schemas.microsoft.com/office/powerpoint/2010/main" val="276643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involved?</a:t>
            </a:r>
          </a:p>
        </p:txBody>
      </p:sp>
      <p:sp>
        <p:nvSpPr>
          <p:cNvPr id="3" name="Content Placeholder 2"/>
          <p:cNvSpPr>
            <a:spLocks noGrp="1"/>
          </p:cNvSpPr>
          <p:nvPr>
            <p:ph sz="half" idx="1"/>
          </p:nvPr>
        </p:nvSpPr>
        <p:spPr/>
        <p:txBody>
          <a:bodyPr/>
          <a:lstStyle/>
          <a:p>
            <a:r>
              <a:rPr lang="en-US" dirty="0"/>
              <a:t>Get ready: prepare &amp; apply</a:t>
            </a:r>
          </a:p>
          <a:p>
            <a:r>
              <a:rPr lang="en-US" dirty="0"/>
              <a:t>Take the exam</a:t>
            </a:r>
          </a:p>
          <a:p>
            <a:r>
              <a:rPr lang="en-US" dirty="0"/>
              <a:t>Maintain certified status through recertification</a:t>
            </a:r>
          </a:p>
        </p:txBody>
      </p:sp>
      <p:graphicFrame>
        <p:nvGraphicFramePr>
          <p:cNvPr id="6" name="Content Placeholder 5" descr="Gear diagram with a sequence of 3 steps to show interlocking ideas"/>
          <p:cNvGraphicFramePr>
            <a:graphicFrameLocks noGrp="1"/>
          </p:cNvGraphicFramePr>
          <p:nvPr>
            <p:ph sz="half" idx="2"/>
            <p:extLst>
              <p:ext uri="{D42A27DB-BD31-4B8C-83A1-F6EECF244321}">
                <p14:modId xmlns:p14="http://schemas.microsoft.com/office/powerpoint/2010/main" val="302543767"/>
              </p:ext>
            </p:extLst>
          </p:nvPr>
        </p:nvGraphicFramePr>
        <p:xfrm>
          <a:off x="6172200" y="1714500"/>
          <a:ext cx="4495800" cy="4462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rotWithShape="1">
          <a:blip r:embed="rId8" cstate="print">
            <a:extLst>
              <a:ext uri="{28A0092B-C50C-407E-A947-70E740481C1C}">
                <a14:useLocalDpi xmlns:a14="http://schemas.microsoft.com/office/drawing/2010/main" val="0"/>
              </a:ext>
            </a:extLst>
          </a:blip>
          <a:srcRect l="22340" t="22463" r="8185" b="7388"/>
          <a:stretch/>
        </p:blipFill>
        <p:spPr>
          <a:xfrm flipH="1">
            <a:off x="4532954" y="4028015"/>
            <a:ext cx="2339462" cy="2553730"/>
          </a:xfrm>
          <a:prstGeom prst="rect">
            <a:avLst/>
          </a:prstGeom>
        </p:spPr>
      </p:pic>
    </p:spTree>
    <p:extLst>
      <p:ext uri="{BB962C8B-B14F-4D97-AF65-F5344CB8AC3E}">
        <p14:creationId xmlns:p14="http://schemas.microsoft.com/office/powerpoint/2010/main" val="138241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1. Prepare &amp; Apply</a:t>
            </a:r>
          </a:p>
        </p:txBody>
      </p:sp>
      <p:sp>
        <p:nvSpPr>
          <p:cNvPr id="5" name="Subtitle 4"/>
          <p:cNvSpPr>
            <a:spLocks noGrp="1"/>
          </p:cNvSpPr>
          <p:nvPr>
            <p:ph type="subTitle" idx="1"/>
          </p:nvPr>
        </p:nvSpPr>
        <p:spPr/>
        <p:txBody>
          <a:bodyPr/>
          <a:lstStyle/>
          <a:p>
            <a:r>
              <a:rPr lang="en-US" dirty="0"/>
              <a:t>Things to know before you test</a:t>
            </a:r>
          </a:p>
        </p:txBody>
      </p:sp>
    </p:spTree>
    <p:extLst>
      <p:ext uri="{BB962C8B-B14F-4D97-AF65-F5344CB8AC3E}">
        <p14:creationId xmlns:p14="http://schemas.microsoft.com/office/powerpoint/2010/main" val="339639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ealth Fitness 16x9">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 and fitness presentation (widescreen).potx" id="{ABFD658B-2256-413B-9244-0F977A0B2D12}" vid="{E4CB021D-C859-4C82-BDBB-2F2FACCF0D80}"/>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Health and fitness presentation (widescreen)</Template>
  <TotalTime>5902</TotalTime>
  <Words>2950</Words>
  <Application>Microsoft Office PowerPoint</Application>
  <PresentationFormat>Widescreen</PresentationFormat>
  <Paragraphs>333</Paragraphs>
  <Slides>42</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Wingdings</vt:lpstr>
      <vt:lpstr>Health Fitness 16x9</vt:lpstr>
      <vt:lpstr>CPN Certification</vt:lpstr>
      <vt:lpstr>Thank you!</vt:lpstr>
      <vt:lpstr>Why Get Certified?</vt:lpstr>
      <vt:lpstr>About CPN</vt:lpstr>
      <vt:lpstr>About PNCB</vt:lpstr>
      <vt:lpstr>CPN Exam Eligibility</vt:lpstr>
      <vt:lpstr>Eligibility tips</vt:lpstr>
      <vt:lpstr>What’s involved?</vt:lpstr>
      <vt:lpstr>1. Prepare &amp; Apply</vt:lpstr>
      <vt:lpstr>What to expect</vt:lpstr>
      <vt:lpstr>Preparation BASICS</vt:lpstr>
      <vt:lpstr>Reference LIST</vt:lpstr>
      <vt:lpstr>Gather tools &amp; Support</vt:lpstr>
      <vt:lpstr>Got mentors? </vt:lpstr>
      <vt:lpstr>USING a CPN PRACTICE TEST</vt:lpstr>
      <vt:lpstr>TRY A CPN PRACTICE TEST SAMPLE QUESTION</vt:lpstr>
      <vt:lpstr>here’s ANOTHER</vt:lpstr>
      <vt:lpstr>Create your plan</vt:lpstr>
      <vt:lpstr>Make your goals…. </vt:lpstr>
      <vt:lpstr>Does your employer offer No pass, No pay? </vt:lpstr>
      <vt:lpstr>don’t have access to No pass, No pay?</vt:lpstr>
      <vt:lpstr>Before you apply</vt:lpstr>
      <vt:lpstr>Steps in APPLYING</vt:lpstr>
      <vt:lpstr>COMPLETE ONLINE APPLICATION</vt:lpstr>
      <vt:lpstr>Receive Scheduling notification</vt:lpstr>
      <vt:lpstr>Schedule exam</vt:lpstr>
      <vt:lpstr>Please read your handbook</vt:lpstr>
      <vt:lpstr>More tips</vt:lpstr>
      <vt:lpstr>3. TEST</vt:lpstr>
      <vt:lpstr>How is the CPN EXAM different than the NCLEX?</vt:lpstr>
      <vt:lpstr>More FAQs</vt:lpstr>
      <vt:lpstr>AFTER THE EXAM</vt:lpstr>
      <vt:lpstr>AFTER THE EXAM</vt:lpstr>
      <vt:lpstr>TIPS for supporting</vt:lpstr>
      <vt:lpstr>4. Stay Certified</vt:lpstr>
      <vt:lpstr>Maintaining certification</vt:lpstr>
      <vt:lpstr>What’s involved?</vt:lpstr>
      <vt:lpstr>Learn &amp; earn!</vt:lpstr>
      <vt:lpstr>Recert Timing</vt:lpstr>
      <vt:lpstr>Recert Tips</vt:lpstr>
      <vt:lpstr>PNCB’s most important tip?</vt:lpstr>
      <vt:lpstr>PNCB is here to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Pictures layout</dc:title>
  <dc:creator>Lori Boocks</dc:creator>
  <cp:lastModifiedBy>Jaime Mahoney</cp:lastModifiedBy>
  <cp:revision>117</cp:revision>
  <dcterms:created xsi:type="dcterms:W3CDTF">2017-12-04T19:02:00Z</dcterms:created>
  <dcterms:modified xsi:type="dcterms:W3CDTF">2020-02-19T14:05:23Z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