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139" r:id="rId1"/>
  </p:sldMasterIdLst>
  <p:notesMasterIdLst>
    <p:notesMasterId r:id="rId23"/>
  </p:notesMasterIdLst>
  <p:sldIdLst>
    <p:sldId id="345" r:id="rId2"/>
    <p:sldId id="466" r:id="rId3"/>
    <p:sldId id="544" r:id="rId4"/>
    <p:sldId id="524" r:id="rId5"/>
    <p:sldId id="525" r:id="rId6"/>
    <p:sldId id="542" r:id="rId7"/>
    <p:sldId id="526" r:id="rId8"/>
    <p:sldId id="527" r:id="rId9"/>
    <p:sldId id="528" r:id="rId10"/>
    <p:sldId id="535" r:id="rId11"/>
    <p:sldId id="530" r:id="rId12"/>
    <p:sldId id="546" r:id="rId13"/>
    <p:sldId id="547" r:id="rId14"/>
    <p:sldId id="545" r:id="rId15"/>
    <p:sldId id="548" r:id="rId16"/>
    <p:sldId id="536" r:id="rId17"/>
    <p:sldId id="540" r:id="rId18"/>
    <p:sldId id="534" r:id="rId19"/>
    <p:sldId id="533" r:id="rId20"/>
    <p:sldId id="549" r:id="rId21"/>
    <p:sldId id="532" r:id="rId22"/>
  </p:sldIdLst>
  <p:sldSz cx="12192000" cy="6858000"/>
  <p:notesSz cx="7053263" cy="93567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NCB Slides" id="{4F6658C0-8969-4954-BDBC-C7BB75226916}">
          <p14:sldIdLst>
            <p14:sldId id="345"/>
            <p14:sldId id="466"/>
            <p14:sldId id="544"/>
            <p14:sldId id="524"/>
            <p14:sldId id="525"/>
            <p14:sldId id="542"/>
            <p14:sldId id="526"/>
            <p14:sldId id="527"/>
            <p14:sldId id="528"/>
            <p14:sldId id="535"/>
            <p14:sldId id="530"/>
            <p14:sldId id="546"/>
            <p14:sldId id="547"/>
            <p14:sldId id="545"/>
            <p14:sldId id="548"/>
            <p14:sldId id="536"/>
            <p14:sldId id="540"/>
            <p14:sldId id="534"/>
            <p14:sldId id="533"/>
            <p14:sldId id="549"/>
            <p14:sldId id="53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e Ritchey" initials="NR" lastIdx="37" clrIdx="0"/>
  <p:cmAuthor id="2" name="Nicole Deeds" initials="ND" lastIdx="15" clrIdx="1">
    <p:extLst>
      <p:ext uri="{19B8F6BF-5375-455C-9EA6-DF929625EA0E}">
        <p15:presenceInfo xmlns:p15="http://schemas.microsoft.com/office/powerpoint/2012/main" userId="S::ndeeds@pncb.org::ff860fe2-0373-4953-b496-48a01c149f81" providerId="AD"/>
      </p:ext>
    </p:extLst>
  </p:cmAuthor>
  <p:cmAuthor id="3" name="Nicole Deeds" initials="ND [2]" lastIdx="2" clrIdx="2">
    <p:extLst>
      <p:ext uri="{19B8F6BF-5375-455C-9EA6-DF929625EA0E}">
        <p15:presenceInfo xmlns:p15="http://schemas.microsoft.com/office/powerpoint/2012/main" userId="S-1-5-21-1003208666-3812404117-3519461760-1609" providerId="AD"/>
      </p:ext>
    </p:extLst>
  </p:cmAuthor>
  <p:cmAuthor id="4" name="Caroline Bauer" initials="CB" lastIdx="1" clrIdx="3">
    <p:extLst>
      <p:ext uri="{19B8F6BF-5375-455C-9EA6-DF929625EA0E}">
        <p15:presenceInfo xmlns:p15="http://schemas.microsoft.com/office/powerpoint/2012/main" userId="S::cbauer@pncb.org::b67e7345-64a6-4143-8fc4-c9fdde5490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18649"/>
    <a:srgbClr val="0099FF"/>
    <a:srgbClr val="956F47"/>
    <a:srgbClr val="0000FF"/>
    <a:srgbClr val="6600FF"/>
    <a:srgbClr val="201E70"/>
    <a:srgbClr val="00FF00"/>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5226" autoAdjust="0"/>
  </p:normalViewPr>
  <p:slideViewPr>
    <p:cSldViewPr snapToGrid="0">
      <p:cViewPr varScale="1">
        <p:scale>
          <a:sx n="110" d="100"/>
          <a:sy n="110" d="100"/>
        </p:scale>
        <p:origin x="318" y="108"/>
      </p:cViewPr>
      <p:guideLst>
        <p:guide orient="horz" pos="2160"/>
        <p:guide pos="3840"/>
      </p:guideLst>
    </p:cSldViewPr>
  </p:slideViewPr>
  <p:notesTextViewPr>
    <p:cViewPr>
      <p:scale>
        <a:sx n="3" d="2"/>
        <a:sy n="3" d="2"/>
      </p:scale>
      <p:origin x="0" y="0"/>
    </p:cViewPr>
  </p:notesTextViewPr>
  <p:sorterViewPr>
    <p:cViewPr>
      <p:scale>
        <a:sx n="170" d="100"/>
        <a:sy n="170" d="100"/>
      </p:scale>
      <p:origin x="0" y="-18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DE72C4-F3F9-48AC-94E4-E2B4F10E513F}" type="doc">
      <dgm:prSet loTypeId="urn:microsoft.com/office/officeart/2008/layout/AlternatingHexagons" loCatId="list" qsTypeId="urn:microsoft.com/office/officeart/2005/8/quickstyle/simple1" qsCatId="simple" csTypeId="urn:microsoft.com/office/officeart/2005/8/colors/accent1_3" csCatId="accent1" phldr="1"/>
      <dgm:spPr/>
      <dgm:t>
        <a:bodyPr/>
        <a:lstStyle/>
        <a:p>
          <a:endParaRPr lang="en-US"/>
        </a:p>
      </dgm:t>
    </dgm:pt>
    <dgm:pt modelId="{B757F418-EC4A-4D3E-9639-2598727ECB78}">
      <dgm:prSet phldrT="[Text]" custT="1"/>
      <dgm:spPr/>
      <dgm:t>
        <a:bodyPr/>
        <a:lstStyle/>
        <a:p>
          <a:r>
            <a:rPr lang="en-US" sz="1100" b="1" dirty="0">
              <a:solidFill>
                <a:schemeClr val="bg1"/>
              </a:solidFill>
            </a:rPr>
            <a:t>979 CPNs completed the survey</a:t>
          </a:r>
        </a:p>
      </dgm:t>
    </dgm:pt>
    <dgm:pt modelId="{4AAB83AC-F493-460A-B4C9-132CFD56A67A}" type="parTrans" cxnId="{FF47C884-3662-47D6-8424-7EF9A0CABA63}">
      <dgm:prSet/>
      <dgm:spPr/>
      <dgm:t>
        <a:bodyPr/>
        <a:lstStyle/>
        <a:p>
          <a:endParaRPr lang="en-US" sz="2000"/>
        </a:p>
      </dgm:t>
    </dgm:pt>
    <dgm:pt modelId="{51A5737F-81BA-4636-8CAB-D08FDE189A44}" type="sibTrans" cxnId="{FF47C884-3662-47D6-8424-7EF9A0CABA63}">
      <dgm:prSet custT="1"/>
      <dgm:spPr/>
      <dgm:t>
        <a:bodyPr/>
        <a:lstStyle/>
        <a:p>
          <a:endParaRPr lang="en-US" sz="4000" dirty="0"/>
        </a:p>
      </dgm:t>
    </dgm:pt>
    <dgm:pt modelId="{91EE9E2E-5620-4F29-88C5-99D0244F95D0}">
      <dgm:prSet phldrT="[Text]" custT="1"/>
      <dgm:spPr/>
      <dgm:t>
        <a:bodyPr/>
        <a:lstStyle/>
        <a:p>
          <a:r>
            <a:rPr lang="en-US" sz="1100" dirty="0">
              <a:solidFill>
                <a:schemeClr val="tx1"/>
              </a:solidFill>
            </a:rPr>
            <a:t>57% worked as a Direct Care RN</a:t>
          </a:r>
        </a:p>
        <a:p>
          <a:r>
            <a:rPr lang="en-US" sz="1100" dirty="0">
              <a:solidFill>
                <a:schemeClr val="tx1"/>
              </a:solidFill>
            </a:rPr>
            <a:t>13% worked as a Charge Nurse / Assistant Manager</a:t>
          </a:r>
        </a:p>
        <a:p>
          <a:r>
            <a:rPr lang="en-US" sz="1100" dirty="0">
              <a:solidFill>
                <a:schemeClr val="tx1"/>
              </a:solidFill>
            </a:rPr>
            <a:t>8% worked as a Nurse Manager / Coordinator</a:t>
          </a:r>
        </a:p>
      </dgm:t>
    </dgm:pt>
    <dgm:pt modelId="{61AED08D-CC8D-46C4-9A82-CF96094212D5}" type="parTrans" cxnId="{50F64B20-ADDF-4FCA-92D2-5E1BA072DC99}">
      <dgm:prSet/>
      <dgm:spPr/>
      <dgm:t>
        <a:bodyPr/>
        <a:lstStyle/>
        <a:p>
          <a:endParaRPr lang="en-US" sz="2000"/>
        </a:p>
      </dgm:t>
    </dgm:pt>
    <dgm:pt modelId="{C38D5F5C-5BDD-4312-81F7-301B79B75355}" type="sibTrans" cxnId="{50F64B20-ADDF-4FCA-92D2-5E1BA072DC99}">
      <dgm:prSet/>
      <dgm:spPr/>
      <dgm:t>
        <a:bodyPr/>
        <a:lstStyle/>
        <a:p>
          <a:endParaRPr lang="en-US" sz="2000"/>
        </a:p>
      </dgm:t>
    </dgm:pt>
    <dgm:pt modelId="{036CCEBF-87A6-44B6-840C-4A744F57A13F}">
      <dgm:prSet phldrT="[Text]" custT="1"/>
      <dgm:spPr/>
      <dgm:t>
        <a:bodyPr/>
        <a:lstStyle/>
        <a:p>
          <a:r>
            <a:rPr lang="en-US" sz="1100" b="1" dirty="0">
              <a:solidFill>
                <a:schemeClr val="bg1"/>
              </a:solidFill>
            </a:rPr>
            <a:t>59% worked in Children’s Hospitals, and 16% in Outpatient Settings</a:t>
          </a:r>
        </a:p>
      </dgm:t>
    </dgm:pt>
    <dgm:pt modelId="{C9DC7A9A-B505-4248-830F-BE7BD940EBF2}" type="parTrans" cxnId="{2AE0AB91-63AF-416B-866E-AEB19560B8E7}">
      <dgm:prSet/>
      <dgm:spPr/>
      <dgm:t>
        <a:bodyPr/>
        <a:lstStyle/>
        <a:p>
          <a:endParaRPr lang="en-US" sz="2000"/>
        </a:p>
      </dgm:t>
    </dgm:pt>
    <dgm:pt modelId="{389238F6-B363-475D-A6C0-A705FCC41143}" type="sibTrans" cxnId="{2AE0AB91-63AF-416B-866E-AEB19560B8E7}">
      <dgm:prSet custT="1"/>
      <dgm:spPr/>
      <dgm:t>
        <a:bodyPr/>
        <a:lstStyle/>
        <a:p>
          <a:endParaRPr lang="en-US" sz="4000" dirty="0"/>
        </a:p>
      </dgm:t>
    </dgm:pt>
    <dgm:pt modelId="{7F127BE9-C27B-4908-8B87-7E5C886320E8}">
      <dgm:prSet phldrT="[Text]" custT="1"/>
      <dgm:spPr/>
      <dgm:t>
        <a:bodyPr/>
        <a:lstStyle/>
        <a:p>
          <a:r>
            <a:rPr lang="en-US" sz="1100" dirty="0">
              <a:solidFill>
                <a:schemeClr val="tx1"/>
              </a:solidFill>
            </a:rPr>
            <a:t>For hospitals, this includes both free standing and hospitals associated with major medical centers. </a:t>
          </a:r>
        </a:p>
      </dgm:t>
    </dgm:pt>
    <dgm:pt modelId="{3C9C13B8-A7E7-4D7C-AD9B-6277CB3521B0}" type="parTrans" cxnId="{16F7F48F-DB72-4185-9166-F86D907DA613}">
      <dgm:prSet/>
      <dgm:spPr/>
      <dgm:t>
        <a:bodyPr/>
        <a:lstStyle/>
        <a:p>
          <a:endParaRPr lang="en-US" sz="2000"/>
        </a:p>
      </dgm:t>
    </dgm:pt>
    <dgm:pt modelId="{012B9A81-33FA-479D-A364-E84A259B9217}" type="sibTrans" cxnId="{16F7F48F-DB72-4185-9166-F86D907DA613}">
      <dgm:prSet/>
      <dgm:spPr/>
      <dgm:t>
        <a:bodyPr/>
        <a:lstStyle/>
        <a:p>
          <a:endParaRPr lang="en-US" sz="2000"/>
        </a:p>
      </dgm:t>
    </dgm:pt>
    <dgm:pt modelId="{D414C28B-6377-4CAA-B6E4-035B6315A9CF}">
      <dgm:prSet phldrT="[Text]" custT="1"/>
      <dgm:spPr/>
      <dgm:t>
        <a:bodyPr/>
        <a:lstStyle/>
        <a:p>
          <a:r>
            <a:rPr lang="en-US" sz="1100" b="1" kern="1200" dirty="0">
              <a:solidFill>
                <a:schemeClr val="bg1"/>
              </a:solidFill>
              <a:latin typeface="Calibri" panose="020F0502020204030204"/>
              <a:ea typeface="+mn-ea"/>
              <a:cs typeface="+mn-cs"/>
            </a:rPr>
            <a:t>591 spent more than 50% of their time in a nursing subspecialty</a:t>
          </a:r>
        </a:p>
      </dgm:t>
    </dgm:pt>
    <dgm:pt modelId="{AB634E37-CEF5-4C63-80B4-CCCE26C97F77}" type="parTrans" cxnId="{FECE075A-76B4-4D06-BF31-035892DE4891}">
      <dgm:prSet/>
      <dgm:spPr/>
      <dgm:t>
        <a:bodyPr/>
        <a:lstStyle/>
        <a:p>
          <a:endParaRPr lang="en-US" sz="2000"/>
        </a:p>
      </dgm:t>
    </dgm:pt>
    <dgm:pt modelId="{BE120118-EA9E-4C48-8732-7F6D9132AE84}" type="sibTrans" cxnId="{FECE075A-76B4-4D06-BF31-035892DE4891}">
      <dgm:prSet custT="1"/>
      <dgm:spPr/>
      <dgm:t>
        <a:bodyPr/>
        <a:lstStyle/>
        <a:p>
          <a:endParaRPr lang="en-US" sz="4000" dirty="0"/>
        </a:p>
      </dgm:t>
    </dgm:pt>
    <dgm:pt modelId="{8EEA126D-F570-442E-AD3F-886E69F0C1F1}">
      <dgm:prSet phldrT="[Text]" custT="1"/>
      <dgm:spPr/>
      <dgm:t>
        <a:bodyPr/>
        <a:lstStyle/>
        <a:p>
          <a:r>
            <a:rPr lang="en-US" sz="1100" dirty="0">
              <a:solidFill>
                <a:schemeClr val="tx1"/>
              </a:solidFill>
            </a:rPr>
            <a:t>Of those, 16% were in Hematology/Oncology, followed by Critical Care (10%) and Perioperative (6%).</a:t>
          </a:r>
        </a:p>
      </dgm:t>
    </dgm:pt>
    <dgm:pt modelId="{655205CF-C498-4F6B-85B4-36555E477FA7}" type="parTrans" cxnId="{CB0905C5-5692-461A-9F85-9CC22E9135FC}">
      <dgm:prSet/>
      <dgm:spPr/>
      <dgm:t>
        <a:bodyPr/>
        <a:lstStyle/>
        <a:p>
          <a:endParaRPr lang="en-US" sz="2000"/>
        </a:p>
      </dgm:t>
    </dgm:pt>
    <dgm:pt modelId="{ECADFA62-9689-477D-B50A-536530D321A2}" type="sibTrans" cxnId="{CB0905C5-5692-461A-9F85-9CC22E9135FC}">
      <dgm:prSet/>
      <dgm:spPr/>
      <dgm:t>
        <a:bodyPr/>
        <a:lstStyle/>
        <a:p>
          <a:endParaRPr lang="en-US" sz="2000"/>
        </a:p>
      </dgm:t>
    </dgm:pt>
    <dgm:pt modelId="{81BA107E-DA95-43F1-83F7-6DC38B3200FF}">
      <dgm:prSet phldrT="[Text]" custT="1"/>
      <dgm:spPr/>
      <dgm:t>
        <a:bodyPr/>
        <a:lstStyle/>
        <a:p>
          <a:r>
            <a:rPr lang="en-US" sz="1100" b="1" dirty="0">
              <a:solidFill>
                <a:schemeClr val="bg1"/>
              </a:solidFill>
            </a:rPr>
            <a:t>On average, respondents spent 77% of their time in direct patient care</a:t>
          </a:r>
        </a:p>
      </dgm:t>
    </dgm:pt>
    <dgm:pt modelId="{77C66648-0D54-4C78-BF84-00CE8F9B1BB7}" type="parTrans" cxnId="{9E39A2F3-953D-4DBD-90EF-D2C97E5EF364}">
      <dgm:prSet/>
      <dgm:spPr/>
      <dgm:t>
        <a:bodyPr/>
        <a:lstStyle/>
        <a:p>
          <a:endParaRPr lang="en-US" sz="2000"/>
        </a:p>
      </dgm:t>
    </dgm:pt>
    <dgm:pt modelId="{8BF78097-153F-4C67-BEDF-7B3FDA442790}" type="sibTrans" cxnId="{9E39A2F3-953D-4DBD-90EF-D2C97E5EF364}">
      <dgm:prSet custT="1"/>
      <dgm:spPr/>
      <dgm:t>
        <a:bodyPr/>
        <a:lstStyle/>
        <a:p>
          <a:endParaRPr lang="en-US" sz="4000" dirty="0"/>
        </a:p>
      </dgm:t>
    </dgm:pt>
    <dgm:pt modelId="{8F52A2E8-433B-48B3-B124-FC55E18E5CE1}">
      <dgm:prSet phldrT="[Text]" custT="1"/>
      <dgm:spPr/>
      <dgm:t>
        <a:bodyPr/>
        <a:lstStyle/>
        <a:p>
          <a:r>
            <a:rPr lang="en-US" sz="1100" dirty="0">
              <a:solidFill>
                <a:schemeClr val="tx1"/>
              </a:solidFill>
            </a:rPr>
            <a:t>Administration and supervisory activities were at 17%, followed by faculty / education at 4% and research at 2%.</a:t>
          </a:r>
        </a:p>
      </dgm:t>
    </dgm:pt>
    <dgm:pt modelId="{F2FCD113-B7D7-41FF-8602-3BEB5DEE825B}" type="parTrans" cxnId="{2AF94A1E-95F1-458A-B6BB-AA54D80A27E7}">
      <dgm:prSet/>
      <dgm:spPr/>
      <dgm:t>
        <a:bodyPr/>
        <a:lstStyle/>
        <a:p>
          <a:endParaRPr lang="en-US" sz="2000"/>
        </a:p>
      </dgm:t>
    </dgm:pt>
    <dgm:pt modelId="{06A5286B-6013-41B5-BD00-001DCAA99212}" type="sibTrans" cxnId="{2AF94A1E-95F1-458A-B6BB-AA54D80A27E7}">
      <dgm:prSet/>
      <dgm:spPr/>
      <dgm:t>
        <a:bodyPr/>
        <a:lstStyle/>
        <a:p>
          <a:endParaRPr lang="en-US" sz="2000"/>
        </a:p>
      </dgm:t>
    </dgm:pt>
    <dgm:pt modelId="{22CA60FE-9D62-4E44-BECD-9F903F23C853}">
      <dgm:prSet phldrT="[Text]" custT="1"/>
      <dgm:spPr/>
      <dgm:t>
        <a:bodyPr/>
        <a:lstStyle/>
        <a:p>
          <a:r>
            <a:rPr lang="en-US" sz="1100" b="1" dirty="0">
              <a:solidFill>
                <a:schemeClr val="bg1"/>
              </a:solidFill>
            </a:rPr>
            <a:t>Other Data</a:t>
          </a:r>
        </a:p>
      </dgm:t>
    </dgm:pt>
    <dgm:pt modelId="{B205B541-D54E-48E6-88CA-B35ACDA8E8A8}" type="parTrans" cxnId="{34774459-BBD6-432A-84B6-7AB4C8BAA3E7}">
      <dgm:prSet/>
      <dgm:spPr/>
      <dgm:t>
        <a:bodyPr/>
        <a:lstStyle/>
        <a:p>
          <a:endParaRPr lang="en-US" sz="2000"/>
        </a:p>
      </dgm:t>
    </dgm:pt>
    <dgm:pt modelId="{4C5AE7FC-5E82-4877-9A18-D8BE0B701B51}" type="sibTrans" cxnId="{34774459-BBD6-432A-84B6-7AB4C8BAA3E7}">
      <dgm:prSet custT="1"/>
      <dgm:spPr/>
      <dgm:t>
        <a:bodyPr/>
        <a:lstStyle/>
        <a:p>
          <a:endParaRPr lang="en-US" sz="4000" dirty="0"/>
        </a:p>
      </dgm:t>
    </dgm:pt>
    <dgm:pt modelId="{62DF0400-AC06-45BB-A5DA-5572493D9205}">
      <dgm:prSet phldrT="[Text]" custT="1"/>
      <dgm:spPr/>
      <dgm:t>
        <a:bodyPr/>
        <a:lstStyle/>
        <a:p>
          <a:r>
            <a:rPr lang="en-US" sz="1100" b="0" dirty="0">
              <a:solidFill>
                <a:schemeClr val="tx1"/>
              </a:solidFill>
            </a:rPr>
            <a:t>59% had &gt; 10 years of pediatric experience</a:t>
          </a:r>
        </a:p>
      </dgm:t>
    </dgm:pt>
    <dgm:pt modelId="{D6C993E6-E700-4FA1-A4BE-FE12C9A59BAD}" type="parTrans" cxnId="{C7C63B67-0E51-42A4-8DC9-6FA960CABCC4}">
      <dgm:prSet/>
      <dgm:spPr/>
      <dgm:t>
        <a:bodyPr/>
        <a:lstStyle/>
        <a:p>
          <a:endParaRPr lang="en-US" sz="2000"/>
        </a:p>
      </dgm:t>
    </dgm:pt>
    <dgm:pt modelId="{E65CF4A1-D903-481F-984F-D72F8CB558A4}" type="sibTrans" cxnId="{C7C63B67-0E51-42A4-8DC9-6FA960CABCC4}">
      <dgm:prSet/>
      <dgm:spPr/>
      <dgm:t>
        <a:bodyPr/>
        <a:lstStyle/>
        <a:p>
          <a:endParaRPr lang="en-US" sz="2000"/>
        </a:p>
      </dgm:t>
    </dgm:pt>
    <dgm:pt modelId="{73881CDB-D17F-4214-9C5B-E6994A1D9DA4}">
      <dgm:prSet phldrT="[Text]" custT="1"/>
      <dgm:spPr/>
      <dgm:t>
        <a:bodyPr/>
        <a:lstStyle/>
        <a:p>
          <a:r>
            <a:rPr lang="en-US" sz="1100" b="0" dirty="0">
              <a:solidFill>
                <a:schemeClr val="tx1"/>
              </a:solidFill>
            </a:rPr>
            <a:t>74% worked more than 30 hours per week.</a:t>
          </a:r>
        </a:p>
        <a:p>
          <a:r>
            <a:rPr lang="en-US" sz="1100" b="0" dirty="0">
              <a:solidFill>
                <a:schemeClr val="tx1"/>
              </a:solidFill>
            </a:rPr>
            <a:t>66% are practicing in a suburban area.</a:t>
          </a:r>
        </a:p>
      </dgm:t>
    </dgm:pt>
    <dgm:pt modelId="{64C829C4-E1B8-43A3-BF75-86F3A8FFC8B3}" type="parTrans" cxnId="{CE9580B7-5C71-46E1-A6B1-9ECAB51FC8AA}">
      <dgm:prSet/>
      <dgm:spPr/>
      <dgm:t>
        <a:bodyPr/>
        <a:lstStyle/>
        <a:p>
          <a:endParaRPr lang="en-US" sz="2000"/>
        </a:p>
      </dgm:t>
    </dgm:pt>
    <dgm:pt modelId="{AAA0C434-0017-4782-AFA5-D9CD0D8D04E1}" type="sibTrans" cxnId="{CE9580B7-5C71-46E1-A6B1-9ECAB51FC8AA}">
      <dgm:prSet/>
      <dgm:spPr/>
      <dgm:t>
        <a:bodyPr/>
        <a:lstStyle/>
        <a:p>
          <a:endParaRPr lang="en-US" sz="2000"/>
        </a:p>
      </dgm:t>
    </dgm:pt>
    <dgm:pt modelId="{DF2D5D7C-662D-4396-A398-77774D650F5D}" type="pres">
      <dgm:prSet presAssocID="{1FDE72C4-F3F9-48AC-94E4-E2B4F10E513F}" presName="Name0" presStyleCnt="0">
        <dgm:presLayoutVars>
          <dgm:chMax/>
          <dgm:chPref/>
          <dgm:dir/>
          <dgm:animLvl val="lvl"/>
        </dgm:presLayoutVars>
      </dgm:prSet>
      <dgm:spPr/>
    </dgm:pt>
    <dgm:pt modelId="{1A85F482-AF22-4762-9DAF-83BB9884A3C2}" type="pres">
      <dgm:prSet presAssocID="{B757F418-EC4A-4D3E-9639-2598727ECB78}" presName="composite" presStyleCnt="0"/>
      <dgm:spPr/>
    </dgm:pt>
    <dgm:pt modelId="{35274F11-3F52-4106-99C9-E3A67DB03E83}" type="pres">
      <dgm:prSet presAssocID="{B757F418-EC4A-4D3E-9639-2598727ECB78}" presName="Parent1" presStyleLbl="node1" presStyleIdx="0" presStyleCnt="10">
        <dgm:presLayoutVars>
          <dgm:chMax val="1"/>
          <dgm:chPref val="1"/>
          <dgm:bulletEnabled val="1"/>
        </dgm:presLayoutVars>
      </dgm:prSet>
      <dgm:spPr/>
    </dgm:pt>
    <dgm:pt modelId="{6E268B59-9370-402F-B420-C2EE07D3D797}" type="pres">
      <dgm:prSet presAssocID="{B757F418-EC4A-4D3E-9639-2598727ECB78}" presName="Childtext1" presStyleLbl="revTx" presStyleIdx="0" presStyleCnt="5">
        <dgm:presLayoutVars>
          <dgm:chMax val="0"/>
          <dgm:chPref val="0"/>
          <dgm:bulletEnabled val="1"/>
        </dgm:presLayoutVars>
      </dgm:prSet>
      <dgm:spPr/>
    </dgm:pt>
    <dgm:pt modelId="{27EB6E71-2B95-4497-9292-6A73908AE039}" type="pres">
      <dgm:prSet presAssocID="{B757F418-EC4A-4D3E-9639-2598727ECB78}" presName="BalanceSpacing" presStyleCnt="0"/>
      <dgm:spPr/>
    </dgm:pt>
    <dgm:pt modelId="{5656D39E-E902-4D8A-9DA0-2E115423C158}" type="pres">
      <dgm:prSet presAssocID="{B757F418-EC4A-4D3E-9639-2598727ECB78}" presName="BalanceSpacing1" presStyleCnt="0"/>
      <dgm:spPr/>
    </dgm:pt>
    <dgm:pt modelId="{E3E2FB2B-1245-4418-95D3-C449F523D27E}" type="pres">
      <dgm:prSet presAssocID="{51A5737F-81BA-4636-8CAB-D08FDE189A44}" presName="Accent1Text" presStyleLbl="node1" presStyleIdx="1" presStyleCnt="10"/>
      <dgm:spPr/>
    </dgm:pt>
    <dgm:pt modelId="{512F4C46-3EDE-4AD1-838B-2187992F2B90}" type="pres">
      <dgm:prSet presAssocID="{51A5737F-81BA-4636-8CAB-D08FDE189A44}" presName="spaceBetweenRectangles" presStyleCnt="0"/>
      <dgm:spPr/>
    </dgm:pt>
    <dgm:pt modelId="{BF3261A6-765F-48D6-84E5-7CE7E484A5A8}" type="pres">
      <dgm:prSet presAssocID="{036CCEBF-87A6-44B6-840C-4A744F57A13F}" presName="composite" presStyleCnt="0"/>
      <dgm:spPr/>
    </dgm:pt>
    <dgm:pt modelId="{EED05D4D-7B51-4CF9-817E-AF29428FA04B}" type="pres">
      <dgm:prSet presAssocID="{036CCEBF-87A6-44B6-840C-4A744F57A13F}" presName="Parent1" presStyleLbl="node1" presStyleIdx="2" presStyleCnt="10">
        <dgm:presLayoutVars>
          <dgm:chMax val="1"/>
          <dgm:chPref val="1"/>
          <dgm:bulletEnabled val="1"/>
        </dgm:presLayoutVars>
      </dgm:prSet>
      <dgm:spPr/>
    </dgm:pt>
    <dgm:pt modelId="{C047D638-3288-4261-BD1C-010CB9D1DAD5}" type="pres">
      <dgm:prSet presAssocID="{036CCEBF-87A6-44B6-840C-4A744F57A13F}" presName="Childtext1" presStyleLbl="revTx" presStyleIdx="1" presStyleCnt="5">
        <dgm:presLayoutVars>
          <dgm:chMax val="0"/>
          <dgm:chPref val="0"/>
          <dgm:bulletEnabled val="1"/>
        </dgm:presLayoutVars>
      </dgm:prSet>
      <dgm:spPr/>
    </dgm:pt>
    <dgm:pt modelId="{CF5D8D8D-F885-4A9E-A14B-6D39D6DD99E4}" type="pres">
      <dgm:prSet presAssocID="{036CCEBF-87A6-44B6-840C-4A744F57A13F}" presName="BalanceSpacing" presStyleCnt="0"/>
      <dgm:spPr/>
    </dgm:pt>
    <dgm:pt modelId="{EFBAFA8B-7247-4298-A658-7892F8CB919C}" type="pres">
      <dgm:prSet presAssocID="{036CCEBF-87A6-44B6-840C-4A744F57A13F}" presName="BalanceSpacing1" presStyleCnt="0"/>
      <dgm:spPr/>
    </dgm:pt>
    <dgm:pt modelId="{7445D09E-F81C-4597-8557-28CABDBF271D}" type="pres">
      <dgm:prSet presAssocID="{389238F6-B363-475D-A6C0-A705FCC41143}" presName="Accent1Text" presStyleLbl="node1" presStyleIdx="3" presStyleCnt="10" custLinFactNeighborY="0"/>
      <dgm:spPr/>
    </dgm:pt>
    <dgm:pt modelId="{04DAA659-7262-4FCD-A73E-FCEF592AAEEC}" type="pres">
      <dgm:prSet presAssocID="{389238F6-B363-475D-A6C0-A705FCC41143}" presName="spaceBetweenRectangles" presStyleCnt="0"/>
      <dgm:spPr/>
    </dgm:pt>
    <dgm:pt modelId="{25F6001B-3E96-4FCC-ACD4-55FF523D527B}" type="pres">
      <dgm:prSet presAssocID="{D414C28B-6377-4CAA-B6E4-035B6315A9CF}" presName="composite" presStyleCnt="0"/>
      <dgm:spPr/>
    </dgm:pt>
    <dgm:pt modelId="{72A7AF5C-2C2F-45D4-8C41-5C202E1B7444}" type="pres">
      <dgm:prSet presAssocID="{D414C28B-6377-4CAA-B6E4-035B6315A9CF}" presName="Parent1" presStyleLbl="node1" presStyleIdx="4" presStyleCnt="10">
        <dgm:presLayoutVars>
          <dgm:chMax val="1"/>
          <dgm:chPref val="1"/>
          <dgm:bulletEnabled val="1"/>
        </dgm:presLayoutVars>
      </dgm:prSet>
      <dgm:spPr/>
    </dgm:pt>
    <dgm:pt modelId="{CC75E1B8-367A-4C5E-BC71-6AF15305B06C}" type="pres">
      <dgm:prSet presAssocID="{D414C28B-6377-4CAA-B6E4-035B6315A9CF}" presName="Childtext1" presStyleLbl="revTx" presStyleIdx="2" presStyleCnt="5">
        <dgm:presLayoutVars>
          <dgm:chMax val="0"/>
          <dgm:chPref val="0"/>
          <dgm:bulletEnabled val="1"/>
        </dgm:presLayoutVars>
      </dgm:prSet>
      <dgm:spPr/>
    </dgm:pt>
    <dgm:pt modelId="{FBDA8FB3-32C9-4D64-8D6C-4A710BA8C7AA}" type="pres">
      <dgm:prSet presAssocID="{D414C28B-6377-4CAA-B6E4-035B6315A9CF}" presName="BalanceSpacing" presStyleCnt="0"/>
      <dgm:spPr/>
    </dgm:pt>
    <dgm:pt modelId="{45E2ED2E-94D6-485C-9415-F4EE45806DFE}" type="pres">
      <dgm:prSet presAssocID="{D414C28B-6377-4CAA-B6E4-035B6315A9CF}" presName="BalanceSpacing1" presStyleCnt="0"/>
      <dgm:spPr/>
    </dgm:pt>
    <dgm:pt modelId="{E4014025-A9BD-4598-A3EF-42944FB8ACEE}" type="pres">
      <dgm:prSet presAssocID="{BE120118-EA9E-4C48-8732-7F6D9132AE84}" presName="Accent1Text" presStyleLbl="node1" presStyleIdx="5" presStyleCnt="10"/>
      <dgm:spPr/>
    </dgm:pt>
    <dgm:pt modelId="{4335F1A4-759A-4BDE-941E-A1FAEE00BA33}" type="pres">
      <dgm:prSet presAssocID="{BE120118-EA9E-4C48-8732-7F6D9132AE84}" presName="spaceBetweenRectangles" presStyleCnt="0"/>
      <dgm:spPr/>
    </dgm:pt>
    <dgm:pt modelId="{0DBB8BF9-FFA6-428F-9D27-F7BB997D2881}" type="pres">
      <dgm:prSet presAssocID="{81BA107E-DA95-43F1-83F7-6DC38B3200FF}" presName="composite" presStyleCnt="0"/>
      <dgm:spPr/>
    </dgm:pt>
    <dgm:pt modelId="{502087D0-CDF9-4ADD-BACF-DCC89A49B703}" type="pres">
      <dgm:prSet presAssocID="{81BA107E-DA95-43F1-83F7-6DC38B3200FF}" presName="Parent1" presStyleLbl="node1" presStyleIdx="6" presStyleCnt="10">
        <dgm:presLayoutVars>
          <dgm:chMax val="1"/>
          <dgm:chPref val="1"/>
          <dgm:bulletEnabled val="1"/>
        </dgm:presLayoutVars>
      </dgm:prSet>
      <dgm:spPr/>
    </dgm:pt>
    <dgm:pt modelId="{9F9C2FFE-2459-45B0-AD3E-49629533CF0C}" type="pres">
      <dgm:prSet presAssocID="{81BA107E-DA95-43F1-83F7-6DC38B3200FF}" presName="Childtext1" presStyleLbl="revTx" presStyleIdx="3" presStyleCnt="5">
        <dgm:presLayoutVars>
          <dgm:chMax val="0"/>
          <dgm:chPref val="0"/>
          <dgm:bulletEnabled val="1"/>
        </dgm:presLayoutVars>
      </dgm:prSet>
      <dgm:spPr/>
    </dgm:pt>
    <dgm:pt modelId="{58CD42D2-4BD5-4F04-9B56-3B611DB99493}" type="pres">
      <dgm:prSet presAssocID="{81BA107E-DA95-43F1-83F7-6DC38B3200FF}" presName="BalanceSpacing" presStyleCnt="0"/>
      <dgm:spPr/>
    </dgm:pt>
    <dgm:pt modelId="{3D5DF6EC-DF20-413B-975F-236AEC3E01A8}" type="pres">
      <dgm:prSet presAssocID="{81BA107E-DA95-43F1-83F7-6DC38B3200FF}" presName="BalanceSpacing1" presStyleCnt="0"/>
      <dgm:spPr/>
    </dgm:pt>
    <dgm:pt modelId="{4E05A9E1-B964-4A1B-8676-ED162342E37E}" type="pres">
      <dgm:prSet presAssocID="{8BF78097-153F-4C67-BEDF-7B3FDA442790}" presName="Accent1Text" presStyleLbl="node1" presStyleIdx="7" presStyleCnt="10"/>
      <dgm:spPr/>
    </dgm:pt>
    <dgm:pt modelId="{B4E59434-23F8-4676-A0B5-C91DF7BC338F}" type="pres">
      <dgm:prSet presAssocID="{8BF78097-153F-4C67-BEDF-7B3FDA442790}" presName="spaceBetweenRectangles" presStyleCnt="0"/>
      <dgm:spPr/>
    </dgm:pt>
    <dgm:pt modelId="{4697B0ED-95B8-4BAA-8640-2AED784A0EBB}" type="pres">
      <dgm:prSet presAssocID="{22CA60FE-9D62-4E44-BECD-9F903F23C853}" presName="composite" presStyleCnt="0"/>
      <dgm:spPr/>
    </dgm:pt>
    <dgm:pt modelId="{0C2C3867-5881-467C-B7A8-A89AE4CB7AB6}" type="pres">
      <dgm:prSet presAssocID="{22CA60FE-9D62-4E44-BECD-9F903F23C853}" presName="Parent1" presStyleLbl="node1" presStyleIdx="8" presStyleCnt="10">
        <dgm:presLayoutVars>
          <dgm:chMax val="1"/>
          <dgm:chPref val="1"/>
          <dgm:bulletEnabled val="1"/>
        </dgm:presLayoutVars>
      </dgm:prSet>
      <dgm:spPr/>
    </dgm:pt>
    <dgm:pt modelId="{1BC6B30D-994D-4988-8D97-C15F4F1475BB}" type="pres">
      <dgm:prSet presAssocID="{22CA60FE-9D62-4E44-BECD-9F903F23C853}" presName="Childtext1" presStyleLbl="revTx" presStyleIdx="4" presStyleCnt="5">
        <dgm:presLayoutVars>
          <dgm:chMax val="0"/>
          <dgm:chPref val="0"/>
          <dgm:bulletEnabled val="1"/>
        </dgm:presLayoutVars>
      </dgm:prSet>
      <dgm:spPr/>
    </dgm:pt>
    <dgm:pt modelId="{CFC3F7C2-AB86-491A-BF81-06C58D5101C5}" type="pres">
      <dgm:prSet presAssocID="{22CA60FE-9D62-4E44-BECD-9F903F23C853}" presName="BalanceSpacing" presStyleCnt="0"/>
      <dgm:spPr/>
    </dgm:pt>
    <dgm:pt modelId="{AC6AC6C9-9E97-4673-A8B5-E4E8801C778F}" type="pres">
      <dgm:prSet presAssocID="{22CA60FE-9D62-4E44-BECD-9F903F23C853}" presName="BalanceSpacing1" presStyleCnt="0"/>
      <dgm:spPr/>
    </dgm:pt>
    <dgm:pt modelId="{20FCD013-B6C6-4B2A-9E3D-70BF9CD92C67}" type="pres">
      <dgm:prSet presAssocID="{4C5AE7FC-5E82-4877-9A18-D8BE0B701B51}" presName="Accent1Text" presStyleLbl="node1" presStyleIdx="9" presStyleCnt="10"/>
      <dgm:spPr/>
    </dgm:pt>
  </dgm:ptLst>
  <dgm:cxnLst>
    <dgm:cxn modelId="{4A7EFE16-29AF-4123-92B6-D7BD2A679498}" type="presOf" srcId="{389238F6-B363-475D-A6C0-A705FCC41143}" destId="{7445D09E-F81C-4597-8557-28CABDBF271D}" srcOrd="0" destOrd="0" presId="urn:microsoft.com/office/officeart/2008/layout/AlternatingHexagons"/>
    <dgm:cxn modelId="{E09D601A-E3E4-4535-8E2B-25E0DE7D4897}" type="presOf" srcId="{51A5737F-81BA-4636-8CAB-D08FDE189A44}" destId="{E3E2FB2B-1245-4418-95D3-C449F523D27E}" srcOrd="0" destOrd="0" presId="urn:microsoft.com/office/officeart/2008/layout/AlternatingHexagons"/>
    <dgm:cxn modelId="{F3193F1B-AD7B-485A-9096-5FDB1C791CA6}" type="presOf" srcId="{73881CDB-D17F-4214-9C5B-E6994A1D9DA4}" destId="{1BC6B30D-994D-4988-8D97-C15F4F1475BB}" srcOrd="0" destOrd="1" presId="urn:microsoft.com/office/officeart/2008/layout/AlternatingHexagons"/>
    <dgm:cxn modelId="{2AF94A1E-95F1-458A-B6BB-AA54D80A27E7}" srcId="{81BA107E-DA95-43F1-83F7-6DC38B3200FF}" destId="{8F52A2E8-433B-48B3-B124-FC55E18E5CE1}" srcOrd="0" destOrd="0" parTransId="{F2FCD113-B7D7-41FF-8602-3BEB5DEE825B}" sibTransId="{06A5286B-6013-41B5-BD00-001DCAA99212}"/>
    <dgm:cxn modelId="{8F753C20-7164-49E9-89F1-49DC1B04BAAA}" type="presOf" srcId="{81BA107E-DA95-43F1-83F7-6DC38B3200FF}" destId="{502087D0-CDF9-4ADD-BACF-DCC89A49B703}" srcOrd="0" destOrd="0" presId="urn:microsoft.com/office/officeart/2008/layout/AlternatingHexagons"/>
    <dgm:cxn modelId="{50F64B20-ADDF-4FCA-92D2-5E1BA072DC99}" srcId="{B757F418-EC4A-4D3E-9639-2598727ECB78}" destId="{91EE9E2E-5620-4F29-88C5-99D0244F95D0}" srcOrd="0" destOrd="0" parTransId="{61AED08D-CC8D-46C4-9A82-CF96094212D5}" sibTransId="{C38D5F5C-5BDD-4312-81F7-301B79B75355}"/>
    <dgm:cxn modelId="{7D6F1031-B599-421A-B46F-60C964216526}" type="presOf" srcId="{8EEA126D-F570-442E-AD3F-886E69F0C1F1}" destId="{CC75E1B8-367A-4C5E-BC71-6AF15305B06C}" srcOrd="0" destOrd="0" presId="urn:microsoft.com/office/officeart/2008/layout/AlternatingHexagons"/>
    <dgm:cxn modelId="{69A7F43C-0420-4917-A78D-61EA4EB219E9}" type="presOf" srcId="{91EE9E2E-5620-4F29-88C5-99D0244F95D0}" destId="{6E268B59-9370-402F-B420-C2EE07D3D797}" srcOrd="0" destOrd="0" presId="urn:microsoft.com/office/officeart/2008/layout/AlternatingHexagons"/>
    <dgm:cxn modelId="{C7C63B67-0E51-42A4-8DC9-6FA960CABCC4}" srcId="{22CA60FE-9D62-4E44-BECD-9F903F23C853}" destId="{62DF0400-AC06-45BB-A5DA-5572493D9205}" srcOrd="0" destOrd="0" parTransId="{D6C993E6-E700-4FA1-A4BE-FE12C9A59BAD}" sibTransId="{E65CF4A1-D903-481F-984F-D72F8CB558A4}"/>
    <dgm:cxn modelId="{E6C18047-B6DA-45E1-8DE9-978B88FF09C7}" type="presOf" srcId="{036CCEBF-87A6-44B6-840C-4A744F57A13F}" destId="{EED05D4D-7B51-4CF9-817E-AF29428FA04B}" srcOrd="0" destOrd="0" presId="urn:microsoft.com/office/officeart/2008/layout/AlternatingHexagons"/>
    <dgm:cxn modelId="{D2FEA36E-2D1D-4E64-9AB2-30270B581615}" type="presOf" srcId="{4C5AE7FC-5E82-4877-9A18-D8BE0B701B51}" destId="{20FCD013-B6C6-4B2A-9E3D-70BF9CD92C67}" srcOrd="0" destOrd="0" presId="urn:microsoft.com/office/officeart/2008/layout/AlternatingHexagons"/>
    <dgm:cxn modelId="{ADA69571-62B0-44F6-B039-D57E55386AEE}" type="presOf" srcId="{8F52A2E8-433B-48B3-B124-FC55E18E5CE1}" destId="{9F9C2FFE-2459-45B0-AD3E-49629533CF0C}" srcOrd="0" destOrd="0" presId="urn:microsoft.com/office/officeart/2008/layout/AlternatingHexagons"/>
    <dgm:cxn modelId="{34774459-BBD6-432A-84B6-7AB4C8BAA3E7}" srcId="{1FDE72C4-F3F9-48AC-94E4-E2B4F10E513F}" destId="{22CA60FE-9D62-4E44-BECD-9F903F23C853}" srcOrd="4" destOrd="0" parTransId="{B205B541-D54E-48E6-88CA-B35ACDA8E8A8}" sibTransId="{4C5AE7FC-5E82-4877-9A18-D8BE0B701B51}"/>
    <dgm:cxn modelId="{FECE075A-76B4-4D06-BF31-035892DE4891}" srcId="{1FDE72C4-F3F9-48AC-94E4-E2B4F10E513F}" destId="{D414C28B-6377-4CAA-B6E4-035B6315A9CF}" srcOrd="2" destOrd="0" parTransId="{AB634E37-CEF5-4C63-80B4-CCCE26C97F77}" sibTransId="{BE120118-EA9E-4C48-8732-7F6D9132AE84}"/>
    <dgm:cxn modelId="{FF47C884-3662-47D6-8424-7EF9A0CABA63}" srcId="{1FDE72C4-F3F9-48AC-94E4-E2B4F10E513F}" destId="{B757F418-EC4A-4D3E-9639-2598727ECB78}" srcOrd="0" destOrd="0" parTransId="{4AAB83AC-F493-460A-B4C9-132CFD56A67A}" sibTransId="{51A5737F-81BA-4636-8CAB-D08FDE189A44}"/>
    <dgm:cxn modelId="{16F7F48F-DB72-4185-9166-F86D907DA613}" srcId="{036CCEBF-87A6-44B6-840C-4A744F57A13F}" destId="{7F127BE9-C27B-4908-8B87-7E5C886320E8}" srcOrd="0" destOrd="0" parTransId="{3C9C13B8-A7E7-4D7C-AD9B-6277CB3521B0}" sibTransId="{012B9A81-33FA-479D-A364-E84A259B9217}"/>
    <dgm:cxn modelId="{2AE0AB91-63AF-416B-866E-AEB19560B8E7}" srcId="{1FDE72C4-F3F9-48AC-94E4-E2B4F10E513F}" destId="{036CCEBF-87A6-44B6-840C-4A744F57A13F}" srcOrd="1" destOrd="0" parTransId="{C9DC7A9A-B505-4248-830F-BE7BD940EBF2}" sibTransId="{389238F6-B363-475D-A6C0-A705FCC41143}"/>
    <dgm:cxn modelId="{A6574F97-ABA2-4A1B-99B4-757D687C9C34}" type="presOf" srcId="{7F127BE9-C27B-4908-8B87-7E5C886320E8}" destId="{C047D638-3288-4261-BD1C-010CB9D1DAD5}" srcOrd="0" destOrd="0" presId="urn:microsoft.com/office/officeart/2008/layout/AlternatingHexagons"/>
    <dgm:cxn modelId="{4D775FA8-004C-4D72-ABDD-BEF382675ED5}" type="presOf" srcId="{D414C28B-6377-4CAA-B6E4-035B6315A9CF}" destId="{72A7AF5C-2C2F-45D4-8C41-5C202E1B7444}" srcOrd="0" destOrd="0" presId="urn:microsoft.com/office/officeart/2008/layout/AlternatingHexagons"/>
    <dgm:cxn modelId="{CE9580B7-5C71-46E1-A6B1-9ECAB51FC8AA}" srcId="{22CA60FE-9D62-4E44-BECD-9F903F23C853}" destId="{73881CDB-D17F-4214-9C5B-E6994A1D9DA4}" srcOrd="1" destOrd="0" parTransId="{64C829C4-E1B8-43A3-BF75-86F3A8FFC8B3}" sibTransId="{AAA0C434-0017-4782-AFA5-D9CD0D8D04E1}"/>
    <dgm:cxn modelId="{D39B55BD-4215-4034-A19A-75D89E9D8D06}" type="presOf" srcId="{62DF0400-AC06-45BB-A5DA-5572493D9205}" destId="{1BC6B30D-994D-4988-8D97-C15F4F1475BB}" srcOrd="0" destOrd="0" presId="urn:microsoft.com/office/officeart/2008/layout/AlternatingHexagons"/>
    <dgm:cxn modelId="{42AA26BF-D4FB-4B06-B64C-C631CA88CE8D}" type="presOf" srcId="{B757F418-EC4A-4D3E-9639-2598727ECB78}" destId="{35274F11-3F52-4106-99C9-E3A67DB03E83}" srcOrd="0" destOrd="0" presId="urn:microsoft.com/office/officeart/2008/layout/AlternatingHexagons"/>
    <dgm:cxn modelId="{CB0905C5-5692-461A-9F85-9CC22E9135FC}" srcId="{D414C28B-6377-4CAA-B6E4-035B6315A9CF}" destId="{8EEA126D-F570-442E-AD3F-886E69F0C1F1}" srcOrd="0" destOrd="0" parTransId="{655205CF-C498-4F6B-85B4-36555E477FA7}" sibTransId="{ECADFA62-9689-477D-B50A-536530D321A2}"/>
    <dgm:cxn modelId="{D0498EEA-4169-45A4-ABF8-0B4E3524761D}" type="presOf" srcId="{8BF78097-153F-4C67-BEDF-7B3FDA442790}" destId="{4E05A9E1-B964-4A1B-8676-ED162342E37E}" srcOrd="0" destOrd="0" presId="urn:microsoft.com/office/officeart/2008/layout/AlternatingHexagons"/>
    <dgm:cxn modelId="{0F044CEE-3C1C-449E-B125-6D94C7B3A448}" type="presOf" srcId="{BE120118-EA9E-4C48-8732-7F6D9132AE84}" destId="{E4014025-A9BD-4598-A3EF-42944FB8ACEE}" srcOrd="0" destOrd="0" presId="urn:microsoft.com/office/officeart/2008/layout/AlternatingHexagons"/>
    <dgm:cxn modelId="{9E39A2F3-953D-4DBD-90EF-D2C97E5EF364}" srcId="{1FDE72C4-F3F9-48AC-94E4-E2B4F10E513F}" destId="{81BA107E-DA95-43F1-83F7-6DC38B3200FF}" srcOrd="3" destOrd="0" parTransId="{77C66648-0D54-4C78-BF84-00CE8F9B1BB7}" sibTransId="{8BF78097-153F-4C67-BEDF-7B3FDA442790}"/>
    <dgm:cxn modelId="{32B8EFF6-1F1F-4EB0-8450-DEA7F52D088B}" type="presOf" srcId="{22CA60FE-9D62-4E44-BECD-9F903F23C853}" destId="{0C2C3867-5881-467C-B7A8-A89AE4CB7AB6}" srcOrd="0" destOrd="0" presId="urn:microsoft.com/office/officeart/2008/layout/AlternatingHexagons"/>
    <dgm:cxn modelId="{61A870FC-BCCA-4104-A44E-DC2D817B1B8A}" type="presOf" srcId="{1FDE72C4-F3F9-48AC-94E4-E2B4F10E513F}" destId="{DF2D5D7C-662D-4396-A398-77774D650F5D}" srcOrd="0" destOrd="0" presId="urn:microsoft.com/office/officeart/2008/layout/AlternatingHexagons"/>
    <dgm:cxn modelId="{B949947B-6B05-47CA-B4DD-69BA037DD251}" type="presParOf" srcId="{DF2D5D7C-662D-4396-A398-77774D650F5D}" destId="{1A85F482-AF22-4762-9DAF-83BB9884A3C2}" srcOrd="0" destOrd="0" presId="urn:microsoft.com/office/officeart/2008/layout/AlternatingHexagons"/>
    <dgm:cxn modelId="{74A30EFA-0414-44AF-AB9A-98F3BCA59466}" type="presParOf" srcId="{1A85F482-AF22-4762-9DAF-83BB9884A3C2}" destId="{35274F11-3F52-4106-99C9-E3A67DB03E83}" srcOrd="0" destOrd="0" presId="urn:microsoft.com/office/officeart/2008/layout/AlternatingHexagons"/>
    <dgm:cxn modelId="{7144709E-3515-4C9D-A38E-7E89105417C2}" type="presParOf" srcId="{1A85F482-AF22-4762-9DAF-83BB9884A3C2}" destId="{6E268B59-9370-402F-B420-C2EE07D3D797}" srcOrd="1" destOrd="0" presId="urn:microsoft.com/office/officeart/2008/layout/AlternatingHexagons"/>
    <dgm:cxn modelId="{938BA66C-E1B5-4C3A-A420-330EB10A5FDC}" type="presParOf" srcId="{1A85F482-AF22-4762-9DAF-83BB9884A3C2}" destId="{27EB6E71-2B95-4497-9292-6A73908AE039}" srcOrd="2" destOrd="0" presId="urn:microsoft.com/office/officeart/2008/layout/AlternatingHexagons"/>
    <dgm:cxn modelId="{D1442517-4CBD-4F3A-A86F-68829A194CAF}" type="presParOf" srcId="{1A85F482-AF22-4762-9DAF-83BB9884A3C2}" destId="{5656D39E-E902-4D8A-9DA0-2E115423C158}" srcOrd="3" destOrd="0" presId="urn:microsoft.com/office/officeart/2008/layout/AlternatingHexagons"/>
    <dgm:cxn modelId="{42424610-7567-43A8-8778-6035777E2CA4}" type="presParOf" srcId="{1A85F482-AF22-4762-9DAF-83BB9884A3C2}" destId="{E3E2FB2B-1245-4418-95D3-C449F523D27E}" srcOrd="4" destOrd="0" presId="urn:microsoft.com/office/officeart/2008/layout/AlternatingHexagons"/>
    <dgm:cxn modelId="{0E831847-3976-440F-9745-6DF565976A9A}" type="presParOf" srcId="{DF2D5D7C-662D-4396-A398-77774D650F5D}" destId="{512F4C46-3EDE-4AD1-838B-2187992F2B90}" srcOrd="1" destOrd="0" presId="urn:microsoft.com/office/officeart/2008/layout/AlternatingHexagons"/>
    <dgm:cxn modelId="{B873FAD2-6460-4B4F-AB03-B189FEA58AB3}" type="presParOf" srcId="{DF2D5D7C-662D-4396-A398-77774D650F5D}" destId="{BF3261A6-765F-48D6-84E5-7CE7E484A5A8}" srcOrd="2" destOrd="0" presId="urn:microsoft.com/office/officeart/2008/layout/AlternatingHexagons"/>
    <dgm:cxn modelId="{EAE913C0-7210-47A2-BA11-2FF24918CB16}" type="presParOf" srcId="{BF3261A6-765F-48D6-84E5-7CE7E484A5A8}" destId="{EED05D4D-7B51-4CF9-817E-AF29428FA04B}" srcOrd="0" destOrd="0" presId="urn:microsoft.com/office/officeart/2008/layout/AlternatingHexagons"/>
    <dgm:cxn modelId="{FF8CD7F5-E95A-4A72-8F73-1C714D9F951C}" type="presParOf" srcId="{BF3261A6-765F-48D6-84E5-7CE7E484A5A8}" destId="{C047D638-3288-4261-BD1C-010CB9D1DAD5}" srcOrd="1" destOrd="0" presId="urn:microsoft.com/office/officeart/2008/layout/AlternatingHexagons"/>
    <dgm:cxn modelId="{6F923A1B-5006-4878-8B31-EB6C4AF9DA91}" type="presParOf" srcId="{BF3261A6-765F-48D6-84E5-7CE7E484A5A8}" destId="{CF5D8D8D-F885-4A9E-A14B-6D39D6DD99E4}" srcOrd="2" destOrd="0" presId="urn:microsoft.com/office/officeart/2008/layout/AlternatingHexagons"/>
    <dgm:cxn modelId="{A5765725-E622-4A84-9B1B-3AFF05CF26D7}" type="presParOf" srcId="{BF3261A6-765F-48D6-84E5-7CE7E484A5A8}" destId="{EFBAFA8B-7247-4298-A658-7892F8CB919C}" srcOrd="3" destOrd="0" presId="urn:microsoft.com/office/officeart/2008/layout/AlternatingHexagons"/>
    <dgm:cxn modelId="{EE29F2DA-21B8-46C9-B63D-5CFF11D5586E}" type="presParOf" srcId="{BF3261A6-765F-48D6-84E5-7CE7E484A5A8}" destId="{7445D09E-F81C-4597-8557-28CABDBF271D}" srcOrd="4" destOrd="0" presId="urn:microsoft.com/office/officeart/2008/layout/AlternatingHexagons"/>
    <dgm:cxn modelId="{959024DD-A657-4C73-9B70-BC560F55F5AB}" type="presParOf" srcId="{DF2D5D7C-662D-4396-A398-77774D650F5D}" destId="{04DAA659-7262-4FCD-A73E-FCEF592AAEEC}" srcOrd="3" destOrd="0" presId="urn:microsoft.com/office/officeart/2008/layout/AlternatingHexagons"/>
    <dgm:cxn modelId="{522F622A-A714-4A81-8707-5A2C3F6A1498}" type="presParOf" srcId="{DF2D5D7C-662D-4396-A398-77774D650F5D}" destId="{25F6001B-3E96-4FCC-ACD4-55FF523D527B}" srcOrd="4" destOrd="0" presId="urn:microsoft.com/office/officeart/2008/layout/AlternatingHexagons"/>
    <dgm:cxn modelId="{428F7DAD-8261-48ED-8298-1191F26A967E}" type="presParOf" srcId="{25F6001B-3E96-4FCC-ACD4-55FF523D527B}" destId="{72A7AF5C-2C2F-45D4-8C41-5C202E1B7444}" srcOrd="0" destOrd="0" presId="urn:microsoft.com/office/officeart/2008/layout/AlternatingHexagons"/>
    <dgm:cxn modelId="{280490F6-0633-443B-AE5D-DAAFD1E2A6E4}" type="presParOf" srcId="{25F6001B-3E96-4FCC-ACD4-55FF523D527B}" destId="{CC75E1B8-367A-4C5E-BC71-6AF15305B06C}" srcOrd="1" destOrd="0" presId="urn:microsoft.com/office/officeart/2008/layout/AlternatingHexagons"/>
    <dgm:cxn modelId="{DF11BBBE-AF6E-4AE0-89F4-4B7D74F361D4}" type="presParOf" srcId="{25F6001B-3E96-4FCC-ACD4-55FF523D527B}" destId="{FBDA8FB3-32C9-4D64-8D6C-4A710BA8C7AA}" srcOrd="2" destOrd="0" presId="urn:microsoft.com/office/officeart/2008/layout/AlternatingHexagons"/>
    <dgm:cxn modelId="{8BDA8065-41DA-4D0E-BB36-F9877F1CD55F}" type="presParOf" srcId="{25F6001B-3E96-4FCC-ACD4-55FF523D527B}" destId="{45E2ED2E-94D6-485C-9415-F4EE45806DFE}" srcOrd="3" destOrd="0" presId="urn:microsoft.com/office/officeart/2008/layout/AlternatingHexagons"/>
    <dgm:cxn modelId="{0F9BD2BC-811C-47F2-8D19-30C6B85F8B7A}" type="presParOf" srcId="{25F6001B-3E96-4FCC-ACD4-55FF523D527B}" destId="{E4014025-A9BD-4598-A3EF-42944FB8ACEE}" srcOrd="4" destOrd="0" presId="urn:microsoft.com/office/officeart/2008/layout/AlternatingHexagons"/>
    <dgm:cxn modelId="{C27D378F-C4F1-46E1-8C46-EB52EB3F2ACA}" type="presParOf" srcId="{DF2D5D7C-662D-4396-A398-77774D650F5D}" destId="{4335F1A4-759A-4BDE-941E-A1FAEE00BA33}" srcOrd="5" destOrd="0" presId="urn:microsoft.com/office/officeart/2008/layout/AlternatingHexagons"/>
    <dgm:cxn modelId="{8B9E0E27-AF36-4B90-B392-BAFE59F73CFB}" type="presParOf" srcId="{DF2D5D7C-662D-4396-A398-77774D650F5D}" destId="{0DBB8BF9-FFA6-428F-9D27-F7BB997D2881}" srcOrd="6" destOrd="0" presId="urn:microsoft.com/office/officeart/2008/layout/AlternatingHexagons"/>
    <dgm:cxn modelId="{6EC2D97E-AF59-4AFC-9754-1C7869D4FB01}" type="presParOf" srcId="{0DBB8BF9-FFA6-428F-9D27-F7BB997D2881}" destId="{502087D0-CDF9-4ADD-BACF-DCC89A49B703}" srcOrd="0" destOrd="0" presId="urn:microsoft.com/office/officeart/2008/layout/AlternatingHexagons"/>
    <dgm:cxn modelId="{C489C202-B1E0-4CDC-800B-1FD452849F49}" type="presParOf" srcId="{0DBB8BF9-FFA6-428F-9D27-F7BB997D2881}" destId="{9F9C2FFE-2459-45B0-AD3E-49629533CF0C}" srcOrd="1" destOrd="0" presId="urn:microsoft.com/office/officeart/2008/layout/AlternatingHexagons"/>
    <dgm:cxn modelId="{0381E60A-F6D5-49E5-ABA7-06305461C784}" type="presParOf" srcId="{0DBB8BF9-FFA6-428F-9D27-F7BB997D2881}" destId="{58CD42D2-4BD5-4F04-9B56-3B611DB99493}" srcOrd="2" destOrd="0" presId="urn:microsoft.com/office/officeart/2008/layout/AlternatingHexagons"/>
    <dgm:cxn modelId="{BDAA318F-FD5B-4B63-A86C-9F82DC992783}" type="presParOf" srcId="{0DBB8BF9-FFA6-428F-9D27-F7BB997D2881}" destId="{3D5DF6EC-DF20-413B-975F-236AEC3E01A8}" srcOrd="3" destOrd="0" presId="urn:microsoft.com/office/officeart/2008/layout/AlternatingHexagons"/>
    <dgm:cxn modelId="{B2C2C46F-72D6-42AC-A88E-1A4F06F14B1A}" type="presParOf" srcId="{0DBB8BF9-FFA6-428F-9D27-F7BB997D2881}" destId="{4E05A9E1-B964-4A1B-8676-ED162342E37E}" srcOrd="4" destOrd="0" presId="urn:microsoft.com/office/officeart/2008/layout/AlternatingHexagons"/>
    <dgm:cxn modelId="{F11D49FF-B4A6-4CDD-8835-290ABD88E582}" type="presParOf" srcId="{DF2D5D7C-662D-4396-A398-77774D650F5D}" destId="{B4E59434-23F8-4676-A0B5-C91DF7BC338F}" srcOrd="7" destOrd="0" presId="urn:microsoft.com/office/officeart/2008/layout/AlternatingHexagons"/>
    <dgm:cxn modelId="{F28E3DDD-02E7-4D5A-9E65-7EFA09F5B335}" type="presParOf" srcId="{DF2D5D7C-662D-4396-A398-77774D650F5D}" destId="{4697B0ED-95B8-4BAA-8640-2AED784A0EBB}" srcOrd="8" destOrd="0" presId="urn:microsoft.com/office/officeart/2008/layout/AlternatingHexagons"/>
    <dgm:cxn modelId="{42416AA5-0696-48B8-B3B5-752950267D65}" type="presParOf" srcId="{4697B0ED-95B8-4BAA-8640-2AED784A0EBB}" destId="{0C2C3867-5881-467C-B7A8-A89AE4CB7AB6}" srcOrd="0" destOrd="0" presId="urn:microsoft.com/office/officeart/2008/layout/AlternatingHexagons"/>
    <dgm:cxn modelId="{8C3B4517-A6C8-4F73-A4F7-274BE055579F}" type="presParOf" srcId="{4697B0ED-95B8-4BAA-8640-2AED784A0EBB}" destId="{1BC6B30D-994D-4988-8D97-C15F4F1475BB}" srcOrd="1" destOrd="0" presId="urn:microsoft.com/office/officeart/2008/layout/AlternatingHexagons"/>
    <dgm:cxn modelId="{2A9F3A32-E965-4976-8613-E70B3BD3AA96}" type="presParOf" srcId="{4697B0ED-95B8-4BAA-8640-2AED784A0EBB}" destId="{CFC3F7C2-AB86-491A-BF81-06C58D5101C5}" srcOrd="2" destOrd="0" presId="urn:microsoft.com/office/officeart/2008/layout/AlternatingHexagons"/>
    <dgm:cxn modelId="{FE606FC6-E115-43D5-A793-B91A4C8AED7D}" type="presParOf" srcId="{4697B0ED-95B8-4BAA-8640-2AED784A0EBB}" destId="{AC6AC6C9-9E97-4673-A8B5-E4E8801C778F}" srcOrd="3" destOrd="0" presId="urn:microsoft.com/office/officeart/2008/layout/AlternatingHexagons"/>
    <dgm:cxn modelId="{751D964B-3751-463C-8836-C3726F34BC1B}" type="presParOf" srcId="{4697B0ED-95B8-4BAA-8640-2AED784A0EBB}" destId="{20FCD013-B6C6-4B2A-9E3D-70BF9CD92C67}"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74F11-3F52-4106-99C9-E3A67DB03E83}">
      <dsp:nvSpPr>
        <dsp:cNvPr id="0" name=""/>
        <dsp:cNvSpPr/>
      </dsp:nvSpPr>
      <dsp:spPr>
        <a:xfrm rot="5400000">
          <a:off x="2863242" y="100013"/>
          <a:ext cx="1487591" cy="1294204"/>
        </a:xfrm>
        <a:prstGeom prst="hexagon">
          <a:avLst>
            <a:gd name="adj" fmla="val 25000"/>
            <a:gd name="vf" fmla="val 115470"/>
          </a:avLst>
        </a:prstGeom>
        <a:solidFill>
          <a:schemeClr val="accent1">
            <a:shade val="8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rPr>
            <a:t>979 CPNs completed the survey</a:t>
          </a:r>
        </a:p>
      </dsp:txBody>
      <dsp:txXfrm rot="-5400000">
        <a:off x="3161615" y="235136"/>
        <a:ext cx="890844" cy="1023959"/>
      </dsp:txXfrm>
    </dsp:sp>
    <dsp:sp modelId="{6E268B59-9370-402F-B420-C2EE07D3D797}">
      <dsp:nvSpPr>
        <dsp:cNvPr id="0" name=""/>
        <dsp:cNvSpPr/>
      </dsp:nvSpPr>
      <dsp:spPr>
        <a:xfrm>
          <a:off x="4293412" y="300838"/>
          <a:ext cx="1660151"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solidFill>
                <a:schemeClr val="tx1"/>
              </a:solidFill>
            </a:rPr>
            <a:t>57% worked as a Direct Care RN</a:t>
          </a:r>
        </a:p>
        <a:p>
          <a:pPr marL="0" lvl="0" indent="0" algn="l" defTabSz="488950">
            <a:lnSpc>
              <a:spcPct val="90000"/>
            </a:lnSpc>
            <a:spcBef>
              <a:spcPct val="0"/>
            </a:spcBef>
            <a:spcAft>
              <a:spcPct val="35000"/>
            </a:spcAft>
            <a:buNone/>
          </a:pPr>
          <a:r>
            <a:rPr lang="en-US" sz="1100" kern="1200" dirty="0">
              <a:solidFill>
                <a:schemeClr val="tx1"/>
              </a:solidFill>
            </a:rPr>
            <a:t>13% worked as a Charge Nurse / Assistant Manager</a:t>
          </a:r>
        </a:p>
        <a:p>
          <a:pPr marL="0" lvl="0" indent="0" algn="l" defTabSz="488950">
            <a:lnSpc>
              <a:spcPct val="90000"/>
            </a:lnSpc>
            <a:spcBef>
              <a:spcPct val="0"/>
            </a:spcBef>
            <a:spcAft>
              <a:spcPct val="35000"/>
            </a:spcAft>
            <a:buNone/>
          </a:pPr>
          <a:r>
            <a:rPr lang="en-US" sz="1100" kern="1200" dirty="0">
              <a:solidFill>
                <a:schemeClr val="tx1"/>
              </a:solidFill>
            </a:rPr>
            <a:t>8% worked as a Nurse Manager / Coordinator</a:t>
          </a:r>
        </a:p>
      </dsp:txBody>
      <dsp:txXfrm>
        <a:off x="4293412" y="300838"/>
        <a:ext cx="1660151" cy="892554"/>
      </dsp:txXfrm>
    </dsp:sp>
    <dsp:sp modelId="{E3E2FB2B-1245-4418-95D3-C449F523D27E}">
      <dsp:nvSpPr>
        <dsp:cNvPr id="0" name=""/>
        <dsp:cNvSpPr/>
      </dsp:nvSpPr>
      <dsp:spPr>
        <a:xfrm rot="5400000">
          <a:off x="1465501" y="100013"/>
          <a:ext cx="1487591" cy="1294204"/>
        </a:xfrm>
        <a:prstGeom prst="hexagon">
          <a:avLst>
            <a:gd name="adj" fmla="val 25000"/>
            <a:gd name="vf" fmla="val 115470"/>
          </a:avLst>
        </a:prstGeom>
        <a:solidFill>
          <a:schemeClr val="accent1">
            <a:shade val="80000"/>
            <a:hueOff val="-32329"/>
            <a:satOff val="-1881"/>
            <a:lumOff val="326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763874" y="235136"/>
        <a:ext cx="890844" cy="1023959"/>
      </dsp:txXfrm>
    </dsp:sp>
    <dsp:sp modelId="{EED05D4D-7B51-4CF9-817E-AF29428FA04B}">
      <dsp:nvSpPr>
        <dsp:cNvPr id="0" name=""/>
        <dsp:cNvSpPr/>
      </dsp:nvSpPr>
      <dsp:spPr>
        <a:xfrm rot="5400000">
          <a:off x="2161694" y="1362681"/>
          <a:ext cx="1487591" cy="1294204"/>
        </a:xfrm>
        <a:prstGeom prst="hexagon">
          <a:avLst>
            <a:gd name="adj" fmla="val 25000"/>
            <a:gd name="vf" fmla="val 115470"/>
          </a:avLst>
        </a:prstGeom>
        <a:solidFill>
          <a:schemeClr val="accent1">
            <a:shade val="80000"/>
            <a:hueOff val="-64658"/>
            <a:satOff val="-3762"/>
            <a:lumOff val="652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rPr>
            <a:t>59% worked in Children’s Hospitals, and 16% in Outpatient Settings</a:t>
          </a:r>
        </a:p>
      </dsp:txBody>
      <dsp:txXfrm rot="-5400000">
        <a:off x="2460067" y="1497804"/>
        <a:ext cx="890844" cy="1023959"/>
      </dsp:txXfrm>
    </dsp:sp>
    <dsp:sp modelId="{C047D638-3288-4261-BD1C-010CB9D1DAD5}">
      <dsp:nvSpPr>
        <dsp:cNvPr id="0" name=""/>
        <dsp:cNvSpPr/>
      </dsp:nvSpPr>
      <dsp:spPr>
        <a:xfrm>
          <a:off x="598235" y="1563506"/>
          <a:ext cx="1606598"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dirty="0">
              <a:solidFill>
                <a:schemeClr val="tx1"/>
              </a:solidFill>
            </a:rPr>
            <a:t>For hospitals, this includes both free standing and hospitals associated with major medical centers. </a:t>
          </a:r>
        </a:p>
      </dsp:txBody>
      <dsp:txXfrm>
        <a:off x="598235" y="1563506"/>
        <a:ext cx="1606598" cy="892554"/>
      </dsp:txXfrm>
    </dsp:sp>
    <dsp:sp modelId="{7445D09E-F81C-4597-8557-28CABDBF271D}">
      <dsp:nvSpPr>
        <dsp:cNvPr id="0" name=""/>
        <dsp:cNvSpPr/>
      </dsp:nvSpPr>
      <dsp:spPr>
        <a:xfrm rot="5400000">
          <a:off x="3559434" y="1362681"/>
          <a:ext cx="1487591" cy="1294204"/>
        </a:xfrm>
        <a:prstGeom prst="hexagon">
          <a:avLst>
            <a:gd name="adj" fmla="val 25000"/>
            <a:gd name="vf" fmla="val 115470"/>
          </a:avLst>
        </a:prstGeom>
        <a:solidFill>
          <a:schemeClr val="accent1">
            <a:shade val="80000"/>
            <a:hueOff val="-96986"/>
            <a:satOff val="-5642"/>
            <a:lumOff val="978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3857807" y="1497804"/>
        <a:ext cx="890844" cy="1023959"/>
      </dsp:txXfrm>
    </dsp:sp>
    <dsp:sp modelId="{72A7AF5C-2C2F-45D4-8C41-5C202E1B7444}">
      <dsp:nvSpPr>
        <dsp:cNvPr id="0" name=""/>
        <dsp:cNvSpPr/>
      </dsp:nvSpPr>
      <dsp:spPr>
        <a:xfrm rot="5400000">
          <a:off x="2863242" y="2625348"/>
          <a:ext cx="1487591" cy="1294204"/>
        </a:xfrm>
        <a:prstGeom prst="hexagon">
          <a:avLst>
            <a:gd name="adj" fmla="val 25000"/>
            <a:gd name="vf" fmla="val 115470"/>
          </a:avLst>
        </a:prstGeom>
        <a:solidFill>
          <a:schemeClr val="accent1">
            <a:shade val="80000"/>
            <a:hueOff val="-129315"/>
            <a:satOff val="-7523"/>
            <a:lumOff val="1304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latin typeface="Calibri" panose="020F0502020204030204"/>
              <a:ea typeface="+mn-ea"/>
              <a:cs typeface="+mn-cs"/>
            </a:rPr>
            <a:t>591 spent more than 50% of their time in a nursing subspecialty</a:t>
          </a:r>
        </a:p>
      </dsp:txBody>
      <dsp:txXfrm rot="-5400000">
        <a:off x="3161615" y="2760471"/>
        <a:ext cx="890844" cy="1023959"/>
      </dsp:txXfrm>
    </dsp:sp>
    <dsp:sp modelId="{CC75E1B8-367A-4C5E-BC71-6AF15305B06C}">
      <dsp:nvSpPr>
        <dsp:cNvPr id="0" name=""/>
        <dsp:cNvSpPr/>
      </dsp:nvSpPr>
      <dsp:spPr>
        <a:xfrm>
          <a:off x="4293412" y="2826173"/>
          <a:ext cx="1660151"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kern="1200" dirty="0">
              <a:solidFill>
                <a:schemeClr val="tx1"/>
              </a:solidFill>
            </a:rPr>
            <a:t>Of those, 16% were in Hematology/Oncology, followed by Critical Care (10%) and Perioperative (6%).</a:t>
          </a:r>
        </a:p>
      </dsp:txBody>
      <dsp:txXfrm>
        <a:off x="4293412" y="2826173"/>
        <a:ext cx="1660151" cy="892554"/>
      </dsp:txXfrm>
    </dsp:sp>
    <dsp:sp modelId="{E4014025-A9BD-4598-A3EF-42944FB8ACEE}">
      <dsp:nvSpPr>
        <dsp:cNvPr id="0" name=""/>
        <dsp:cNvSpPr/>
      </dsp:nvSpPr>
      <dsp:spPr>
        <a:xfrm rot="5400000">
          <a:off x="1465501" y="2625348"/>
          <a:ext cx="1487591" cy="1294204"/>
        </a:xfrm>
        <a:prstGeom prst="hexagon">
          <a:avLst>
            <a:gd name="adj" fmla="val 25000"/>
            <a:gd name="vf" fmla="val 115470"/>
          </a:avLst>
        </a:prstGeom>
        <a:solidFill>
          <a:schemeClr val="accent1">
            <a:shade val="80000"/>
            <a:hueOff val="-161644"/>
            <a:satOff val="-9404"/>
            <a:lumOff val="1631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763874" y="2760471"/>
        <a:ext cx="890844" cy="1023959"/>
      </dsp:txXfrm>
    </dsp:sp>
    <dsp:sp modelId="{502087D0-CDF9-4ADD-BACF-DCC89A49B703}">
      <dsp:nvSpPr>
        <dsp:cNvPr id="0" name=""/>
        <dsp:cNvSpPr/>
      </dsp:nvSpPr>
      <dsp:spPr>
        <a:xfrm rot="5400000">
          <a:off x="2161694" y="3888016"/>
          <a:ext cx="1487591" cy="1294204"/>
        </a:xfrm>
        <a:prstGeom prst="hexagon">
          <a:avLst>
            <a:gd name="adj" fmla="val 25000"/>
            <a:gd name="vf" fmla="val 115470"/>
          </a:avLst>
        </a:prstGeom>
        <a:solidFill>
          <a:schemeClr val="accent1">
            <a:shade val="80000"/>
            <a:hueOff val="-193973"/>
            <a:satOff val="-11285"/>
            <a:lumOff val="1957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rPr>
            <a:t>On average, respondents spent 77% of their time in direct patient care</a:t>
          </a:r>
        </a:p>
      </dsp:txBody>
      <dsp:txXfrm rot="-5400000">
        <a:off x="2460067" y="4023139"/>
        <a:ext cx="890844" cy="1023959"/>
      </dsp:txXfrm>
    </dsp:sp>
    <dsp:sp modelId="{9F9C2FFE-2459-45B0-AD3E-49629533CF0C}">
      <dsp:nvSpPr>
        <dsp:cNvPr id="0" name=""/>
        <dsp:cNvSpPr/>
      </dsp:nvSpPr>
      <dsp:spPr>
        <a:xfrm>
          <a:off x="598235" y="4088841"/>
          <a:ext cx="1606598"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r" defTabSz="488950">
            <a:lnSpc>
              <a:spcPct val="90000"/>
            </a:lnSpc>
            <a:spcBef>
              <a:spcPct val="0"/>
            </a:spcBef>
            <a:spcAft>
              <a:spcPct val="35000"/>
            </a:spcAft>
            <a:buNone/>
          </a:pPr>
          <a:r>
            <a:rPr lang="en-US" sz="1100" kern="1200" dirty="0">
              <a:solidFill>
                <a:schemeClr val="tx1"/>
              </a:solidFill>
            </a:rPr>
            <a:t>Administration and supervisory activities were at 17%, followed by faculty / education at 4% and research at 2%.</a:t>
          </a:r>
        </a:p>
      </dsp:txBody>
      <dsp:txXfrm>
        <a:off x="598235" y="4088841"/>
        <a:ext cx="1606598" cy="892554"/>
      </dsp:txXfrm>
    </dsp:sp>
    <dsp:sp modelId="{4E05A9E1-B964-4A1B-8676-ED162342E37E}">
      <dsp:nvSpPr>
        <dsp:cNvPr id="0" name=""/>
        <dsp:cNvSpPr/>
      </dsp:nvSpPr>
      <dsp:spPr>
        <a:xfrm rot="5400000">
          <a:off x="3559434" y="3888016"/>
          <a:ext cx="1487591" cy="1294204"/>
        </a:xfrm>
        <a:prstGeom prst="hexagon">
          <a:avLst>
            <a:gd name="adj" fmla="val 25000"/>
            <a:gd name="vf" fmla="val 115470"/>
          </a:avLst>
        </a:prstGeom>
        <a:solidFill>
          <a:schemeClr val="accent1">
            <a:shade val="80000"/>
            <a:hueOff val="-226301"/>
            <a:satOff val="-13165"/>
            <a:lumOff val="2283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3857807" y="4023139"/>
        <a:ext cx="890844" cy="1023959"/>
      </dsp:txXfrm>
    </dsp:sp>
    <dsp:sp modelId="{0C2C3867-5881-467C-B7A8-A89AE4CB7AB6}">
      <dsp:nvSpPr>
        <dsp:cNvPr id="0" name=""/>
        <dsp:cNvSpPr/>
      </dsp:nvSpPr>
      <dsp:spPr>
        <a:xfrm rot="5400000">
          <a:off x="2863242" y="5150683"/>
          <a:ext cx="1487591" cy="1294204"/>
        </a:xfrm>
        <a:prstGeom prst="hexagon">
          <a:avLst>
            <a:gd name="adj" fmla="val 25000"/>
            <a:gd name="vf" fmla="val 115470"/>
          </a:avLst>
        </a:prstGeom>
        <a:solidFill>
          <a:schemeClr val="accent1">
            <a:shade val="80000"/>
            <a:hueOff val="-258630"/>
            <a:satOff val="-15046"/>
            <a:lumOff val="2609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bg1"/>
              </a:solidFill>
            </a:rPr>
            <a:t>Other Data</a:t>
          </a:r>
        </a:p>
      </dsp:txBody>
      <dsp:txXfrm rot="-5400000">
        <a:off x="3161615" y="5285806"/>
        <a:ext cx="890844" cy="1023959"/>
      </dsp:txXfrm>
    </dsp:sp>
    <dsp:sp modelId="{1BC6B30D-994D-4988-8D97-C15F4F1475BB}">
      <dsp:nvSpPr>
        <dsp:cNvPr id="0" name=""/>
        <dsp:cNvSpPr/>
      </dsp:nvSpPr>
      <dsp:spPr>
        <a:xfrm>
          <a:off x="4293412" y="5351508"/>
          <a:ext cx="1660151" cy="892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dirty="0">
              <a:solidFill>
                <a:schemeClr val="tx1"/>
              </a:solidFill>
            </a:rPr>
            <a:t>59% had &gt; 10 years of pediatric experience</a:t>
          </a:r>
        </a:p>
        <a:p>
          <a:pPr marL="0" lvl="0" indent="0" algn="l" defTabSz="488950">
            <a:lnSpc>
              <a:spcPct val="90000"/>
            </a:lnSpc>
            <a:spcBef>
              <a:spcPct val="0"/>
            </a:spcBef>
            <a:spcAft>
              <a:spcPct val="35000"/>
            </a:spcAft>
            <a:buNone/>
          </a:pPr>
          <a:r>
            <a:rPr lang="en-US" sz="1100" b="0" kern="1200" dirty="0">
              <a:solidFill>
                <a:schemeClr val="tx1"/>
              </a:solidFill>
            </a:rPr>
            <a:t>74% worked more than 30 hours per week.</a:t>
          </a:r>
        </a:p>
        <a:p>
          <a:pPr marL="0" lvl="0" indent="0" algn="l" defTabSz="488950">
            <a:lnSpc>
              <a:spcPct val="90000"/>
            </a:lnSpc>
            <a:spcBef>
              <a:spcPct val="0"/>
            </a:spcBef>
            <a:spcAft>
              <a:spcPct val="35000"/>
            </a:spcAft>
            <a:buNone/>
          </a:pPr>
          <a:r>
            <a:rPr lang="en-US" sz="1100" b="0" kern="1200" dirty="0">
              <a:solidFill>
                <a:schemeClr val="tx1"/>
              </a:solidFill>
            </a:rPr>
            <a:t>66% are practicing in a suburban area.</a:t>
          </a:r>
        </a:p>
      </dsp:txBody>
      <dsp:txXfrm>
        <a:off x="4293412" y="5351508"/>
        <a:ext cx="1660151" cy="892554"/>
      </dsp:txXfrm>
    </dsp:sp>
    <dsp:sp modelId="{20FCD013-B6C6-4B2A-9E3D-70BF9CD92C67}">
      <dsp:nvSpPr>
        <dsp:cNvPr id="0" name=""/>
        <dsp:cNvSpPr/>
      </dsp:nvSpPr>
      <dsp:spPr>
        <a:xfrm rot="5400000">
          <a:off x="1465501" y="5150683"/>
          <a:ext cx="1487591" cy="1294204"/>
        </a:xfrm>
        <a:prstGeom prst="hexagon">
          <a:avLst>
            <a:gd name="adj" fmla="val 25000"/>
            <a:gd name="vf" fmla="val 115470"/>
          </a:avLst>
        </a:prstGeom>
        <a:solidFill>
          <a:schemeClr val="accent1">
            <a:shade val="80000"/>
            <a:hueOff val="-290959"/>
            <a:satOff val="-16927"/>
            <a:lumOff val="2935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rot="-5400000">
        <a:off x="1763874" y="5285806"/>
        <a:ext cx="890844" cy="1023959"/>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9461"/>
          </a:xfrm>
          <a:prstGeom prst="rect">
            <a:avLst/>
          </a:prstGeom>
        </p:spPr>
        <p:txBody>
          <a:bodyPr vert="horz" lIns="93763" tIns="46881" rIns="93763" bIns="46881" rtlCol="0"/>
          <a:lstStyle>
            <a:lvl1pPr algn="l">
              <a:defRPr sz="1200"/>
            </a:lvl1pPr>
          </a:lstStyle>
          <a:p>
            <a:endParaRPr lang="en-US" dirty="0"/>
          </a:p>
        </p:txBody>
      </p:sp>
      <p:sp>
        <p:nvSpPr>
          <p:cNvPr id="3" name="Date Placeholder 2"/>
          <p:cNvSpPr>
            <a:spLocks noGrp="1"/>
          </p:cNvSpPr>
          <p:nvPr>
            <p:ph type="dt" idx="1"/>
          </p:nvPr>
        </p:nvSpPr>
        <p:spPr>
          <a:xfrm>
            <a:off x="3995217" y="0"/>
            <a:ext cx="3056414" cy="469461"/>
          </a:xfrm>
          <a:prstGeom prst="rect">
            <a:avLst/>
          </a:prstGeom>
        </p:spPr>
        <p:txBody>
          <a:bodyPr vert="horz" lIns="93763" tIns="46881" rIns="93763" bIns="46881" rtlCol="0"/>
          <a:lstStyle>
            <a:lvl1pPr algn="r">
              <a:defRPr sz="1200"/>
            </a:lvl1pPr>
          </a:lstStyle>
          <a:p>
            <a:fld id="{7A3A3E3C-45BD-4F12-8FA1-AD99FE2D5A40}" type="datetimeFigureOut">
              <a:rPr lang="en-US" smtClean="0"/>
              <a:t>5/6/2022</a:t>
            </a:fld>
            <a:endParaRPr lang="en-US" dirty="0"/>
          </a:p>
        </p:txBody>
      </p:sp>
      <p:sp>
        <p:nvSpPr>
          <p:cNvPr id="4" name="Slide Image Placeholder 3"/>
          <p:cNvSpPr>
            <a:spLocks noGrp="1" noRot="1" noChangeAspect="1"/>
          </p:cNvSpPr>
          <p:nvPr>
            <p:ph type="sldImg" idx="2"/>
          </p:nvPr>
        </p:nvSpPr>
        <p:spPr>
          <a:xfrm>
            <a:off x="719138" y="1169988"/>
            <a:ext cx="5614987" cy="3157537"/>
          </a:xfrm>
          <a:prstGeom prst="rect">
            <a:avLst/>
          </a:prstGeom>
          <a:noFill/>
          <a:ln w="12700">
            <a:solidFill>
              <a:prstClr val="black"/>
            </a:solidFill>
          </a:ln>
        </p:spPr>
        <p:txBody>
          <a:bodyPr vert="horz" lIns="93763" tIns="46881" rIns="93763" bIns="46881" rtlCol="0" anchor="ctr"/>
          <a:lstStyle/>
          <a:p>
            <a:endParaRPr lang="en-US" dirty="0"/>
          </a:p>
        </p:txBody>
      </p:sp>
      <p:sp>
        <p:nvSpPr>
          <p:cNvPr id="5" name="Notes Placeholder 4"/>
          <p:cNvSpPr>
            <a:spLocks noGrp="1"/>
          </p:cNvSpPr>
          <p:nvPr>
            <p:ph type="body" sz="quarter" idx="3"/>
          </p:nvPr>
        </p:nvSpPr>
        <p:spPr>
          <a:xfrm>
            <a:off x="705327" y="4502924"/>
            <a:ext cx="5642610" cy="3684210"/>
          </a:xfrm>
          <a:prstGeom prst="rect">
            <a:avLst/>
          </a:prstGeom>
        </p:spPr>
        <p:txBody>
          <a:bodyPr vert="horz" lIns="93763" tIns="46881" rIns="93763" bIns="468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87265"/>
            <a:ext cx="3056414" cy="469460"/>
          </a:xfrm>
          <a:prstGeom prst="rect">
            <a:avLst/>
          </a:prstGeom>
        </p:spPr>
        <p:txBody>
          <a:bodyPr vert="horz" lIns="93763" tIns="46881" rIns="93763" bIns="468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87265"/>
            <a:ext cx="3056414" cy="469460"/>
          </a:xfrm>
          <a:prstGeom prst="rect">
            <a:avLst/>
          </a:prstGeom>
        </p:spPr>
        <p:txBody>
          <a:bodyPr vert="horz" lIns="93763" tIns="46881" rIns="93763" bIns="46881" rtlCol="0" anchor="b"/>
          <a:lstStyle>
            <a:lvl1pPr algn="r">
              <a:defRPr sz="1200"/>
            </a:lvl1pPr>
          </a:lstStyle>
          <a:p>
            <a:fld id="{F530FAC5-D870-4E76-BE7B-705842C68735}" type="slidenum">
              <a:rPr lang="en-US" smtClean="0"/>
              <a:t>‹#›</a:t>
            </a:fld>
            <a:endParaRPr lang="en-US" dirty="0"/>
          </a:p>
        </p:txBody>
      </p:sp>
    </p:spTree>
    <p:extLst>
      <p:ext uri="{BB962C8B-B14F-4D97-AF65-F5344CB8AC3E}">
        <p14:creationId xmlns:p14="http://schemas.microsoft.com/office/powerpoint/2010/main" val="2993519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201E70"/>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563721-EC56-4CD2-B8EE-717BA86E26AC}" type="datetime1">
              <a:rPr lang="en-US" smtClean="0"/>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2176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7F6E87-5852-4FD1-97AB-0FF71F102559}" type="datetime1">
              <a:rPr lang="en-US" smtClean="0"/>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91543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521B0E-3D6D-46A0-81E6-822316105260}" type="datetime1">
              <a:rPr lang="en-US" smtClean="0"/>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9025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956F47"/>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201E70"/>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A348A31-22FC-48A1-A2D9-449B5D85860B}" type="datetime1">
              <a:rPr lang="en-US" smtClean="0"/>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34106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1">
                <a:solidFill>
                  <a:srgbClr val="956F47"/>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9B69D2-D890-46FB-BB87-B79923C102F3}" type="datetime1">
              <a:rPr lang="en-US" smtClean="0"/>
              <a:t>5/6/2022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62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0E2C1E-B51D-4CBD-917F-4F6C17023EF6}" type="datetime1">
              <a:rPr lang="en-US" smtClean="0"/>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13358049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9FDDDD-34CD-4A04-BACF-12BB9885E492}" type="datetime1">
              <a:rPr lang="en-US" smtClean="0"/>
              <a:t>5/6/2022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69154397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C89726-1ACA-4120-B861-B20A83057D44}" type="datetime1">
              <a:rPr lang="en-US" smtClean="0"/>
              <a:t>5/6/2022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387409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0EEC74-E7E4-45EE-824D-368F24322DE0}" type="datetime1">
              <a:rPr lang="en-US" smtClean="0"/>
              <a:t>5/6/2022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4142254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C7DFA1C-A38B-4388-AA5E-15EA1E0D1BFC}" type="datetime1">
              <a:rPr lang="en-US" smtClean="0"/>
              <a:t>5/6/2022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1766878-3199-4EAB-94E7-2D6D11070E14}" type="slidenum">
              <a:rPr lang="en-US" smtClean="0"/>
              <a:t>‹#›</a:t>
            </a:fld>
            <a:endParaRPr lang="en-US" dirty="0"/>
          </a:p>
        </p:txBody>
      </p:sp>
    </p:spTree>
    <p:extLst>
      <p:ext uri="{BB962C8B-B14F-4D97-AF65-F5344CB8AC3E}">
        <p14:creationId xmlns:p14="http://schemas.microsoft.com/office/powerpoint/2010/main" val="118069556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795576-3A4E-49DD-B1FF-4336C2258628}" type="datetime1">
              <a:rPr lang="en-US" smtClean="0"/>
              <a:t>5/6/2022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28406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7C214D5-5EB0-4530-8808-C87D844FB51F}" type="datetime1">
              <a:rPr lang="en-US" smtClean="0"/>
              <a:t>5/6/2022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1766878-3199-4EAB-94E7-2D6D11070E14}"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5456024"/>
      </p:ext>
    </p:extLst>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 id="2147484149" r:id="rId10"/>
    <p:sldLayoutId id="2147484150" r:id="rId11"/>
  </p:sldLayoutIdLst>
  <p:hf sldNum="0" hdr="0" ftr="0" dt="0"/>
  <p:txStyles>
    <p:titleStyle>
      <a:lvl1pPr algn="l" defTabSz="914400" rtl="0" eaLnBrk="1" latinLnBrk="0" hangingPunct="1">
        <a:lnSpc>
          <a:spcPct val="85000"/>
        </a:lnSpc>
        <a:spcBef>
          <a:spcPct val="0"/>
        </a:spcBef>
        <a:buNone/>
        <a:defRPr sz="4800" b="1" kern="1200" spc="-50" baseline="0">
          <a:solidFill>
            <a:srgbClr val="956F47"/>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ncb.org/about/pncb-exam-develop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23304" y="252301"/>
            <a:ext cx="10345392" cy="2970387"/>
          </a:xfrm>
        </p:spPr>
        <p:txBody>
          <a:bodyPr>
            <a:noAutofit/>
          </a:bodyPr>
          <a:lstStyle/>
          <a:p>
            <a:pPr algn="ctr"/>
            <a:r>
              <a:rPr lang="en-US" sz="4800" dirty="0">
                <a:latin typeface="Calibri" panose="020F0502020204030204" pitchFamily="34" charset="0"/>
              </a:rPr>
              <a:t>2021-2022 </a:t>
            </a:r>
            <a:br>
              <a:rPr lang="en-US" sz="4800" dirty="0">
                <a:latin typeface="Calibri" panose="020F0502020204030204" pitchFamily="34" charset="0"/>
              </a:rPr>
            </a:br>
            <a:r>
              <a:rPr lang="en-US" sz="4800" dirty="0">
                <a:latin typeface="Calibri" panose="020F0502020204030204" pitchFamily="34" charset="0"/>
              </a:rPr>
              <a:t>Job Task Analysis for the </a:t>
            </a:r>
            <a:br>
              <a:rPr lang="en-US" sz="4800" dirty="0">
                <a:latin typeface="Calibri" panose="020F0502020204030204" pitchFamily="34" charset="0"/>
              </a:rPr>
            </a:br>
            <a:r>
              <a:rPr lang="en-US" sz="4800" dirty="0">
                <a:latin typeface="Calibri" panose="020F0502020204030204" pitchFamily="34" charset="0"/>
              </a:rPr>
              <a:t>Certified Pediatric Nurse (CPN®) Exam</a:t>
            </a:r>
            <a:endParaRPr lang="en-US" sz="4800" b="1" dirty="0">
              <a:latin typeface="Calibri" panose="020F0502020204030204" pitchFamily="34" charset="0"/>
            </a:endParaRPr>
          </a:p>
        </p:txBody>
      </p:sp>
      <p:sp>
        <p:nvSpPr>
          <p:cNvPr id="5" name="Subtitle 4"/>
          <p:cNvSpPr>
            <a:spLocks noGrp="1"/>
          </p:cNvSpPr>
          <p:nvPr>
            <p:ph type="subTitle" idx="1"/>
          </p:nvPr>
        </p:nvSpPr>
        <p:spPr>
          <a:xfrm>
            <a:off x="2508148" y="3815104"/>
            <a:ext cx="7175704" cy="1096899"/>
          </a:xfrm>
        </p:spPr>
        <p:txBody>
          <a:bodyPr>
            <a:noAutofit/>
          </a:bodyPr>
          <a:lstStyle/>
          <a:p>
            <a:pPr algn="ctr"/>
            <a:r>
              <a:rPr lang="en-US" sz="2800" i="1" dirty="0">
                <a:solidFill>
                  <a:schemeClr val="tx2">
                    <a:lumMod val="50000"/>
                  </a:schemeClr>
                </a:solidFill>
              </a:rPr>
              <a:t>What is it, and why do it?</a:t>
            </a:r>
          </a:p>
        </p:txBody>
      </p:sp>
      <p:pic>
        <p:nvPicPr>
          <p:cNvPr id="2050" name="Picture 2" descr="Home">
            <a:extLst>
              <a:ext uri="{FF2B5EF4-FFF2-40B4-BE49-F238E27FC236}">
                <a16:creationId xmlns:a16="http://schemas.microsoft.com/office/drawing/2014/main" id="{61800C03-AFBA-4ACA-963C-FE0981151F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9521" y="5504419"/>
            <a:ext cx="3072958" cy="595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5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5" name="Content Placeholder 4">
            <a:extLst>
              <a:ext uri="{FF2B5EF4-FFF2-40B4-BE49-F238E27FC236}">
                <a16:creationId xmlns:a16="http://schemas.microsoft.com/office/drawing/2014/main" id="{805F245D-702C-49B9-9747-B913F1FAC704}"/>
              </a:ext>
            </a:extLst>
          </p:cNvPr>
          <p:cNvSpPr>
            <a:spLocks noGrp="1"/>
          </p:cNvSpPr>
          <p:nvPr>
            <p:ph idx="1"/>
          </p:nvPr>
        </p:nvSpPr>
        <p:spPr>
          <a:xfrm>
            <a:off x="4800599" y="424206"/>
            <a:ext cx="7074337" cy="4788817"/>
          </a:xfrm>
        </p:spPr>
        <p:txBody>
          <a:bodyPr vert="horz" lIns="0" tIns="45720" rIns="0" bIns="45720" rtlCol="0">
            <a:normAutofit/>
          </a:bodyPr>
          <a:lstStyle/>
          <a:p>
            <a:pPr marL="0" indent="0">
              <a:buNone/>
            </a:pPr>
            <a:r>
              <a:rPr lang="en-US" sz="2400" dirty="0"/>
              <a:t>The </a:t>
            </a:r>
            <a:r>
              <a:rPr lang="en-US" sz="2400" b="1" dirty="0"/>
              <a:t>description of the specialty </a:t>
            </a:r>
            <a:r>
              <a:rPr lang="en-US" sz="2400" dirty="0"/>
              <a:t>was first reviewed, and minor updates were made to reflect current terminology.  Once updated, this description served as an anchor for all subsequent work. </a:t>
            </a:r>
            <a:br>
              <a:rPr lang="en-US" sz="2400" dirty="0"/>
            </a:br>
            <a:br>
              <a:rPr lang="en-US" sz="2400" dirty="0"/>
            </a:br>
            <a:r>
              <a:rPr lang="en-US" sz="2400" dirty="0"/>
              <a:t>Of the 70 tasks surveyed, </a:t>
            </a:r>
            <a:r>
              <a:rPr lang="en-US" sz="2400" b="1" dirty="0"/>
              <a:t>69 met thresholds</a:t>
            </a:r>
            <a:r>
              <a:rPr lang="en-US" sz="2400" dirty="0"/>
              <a:t>, were validated and/or were retained based on their high importance ratings from key subgroups, and thus, included on the final content outline.</a:t>
            </a:r>
            <a:br>
              <a:rPr lang="en-US" sz="2400" dirty="0"/>
            </a:br>
            <a:br>
              <a:rPr lang="en-US" sz="2400" dirty="0"/>
            </a:br>
            <a:r>
              <a:rPr lang="en-US" sz="2400" dirty="0"/>
              <a:t>Additionally, listings of </a:t>
            </a:r>
            <a:r>
              <a:rPr lang="en-US" sz="2400" b="1" dirty="0"/>
              <a:t>clinical categories</a:t>
            </a:r>
            <a:r>
              <a:rPr lang="en-US" sz="2400" dirty="0"/>
              <a:t> and </a:t>
            </a:r>
            <a:r>
              <a:rPr lang="en-US" sz="2400" b="1" dirty="0"/>
              <a:t>procedures and interventions </a:t>
            </a:r>
            <a:r>
              <a:rPr lang="en-US" sz="2400" dirty="0"/>
              <a:t>were also surveyed for validation and inclusion. </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80656"/>
            <a:ext cx="3200400" cy="3224547"/>
          </a:xfrm>
        </p:spPr>
        <p:txBody>
          <a:bodyPr>
            <a:normAutofit/>
          </a:bodyPr>
          <a:lstStyle/>
          <a:p>
            <a:r>
              <a:rPr lang="en-US" sz="2800" i="1" dirty="0"/>
              <a:t>OVERALL</a:t>
            </a:r>
          </a:p>
        </p:txBody>
      </p:sp>
      <p:grpSp>
        <p:nvGrpSpPr>
          <p:cNvPr id="7" name="Group 6">
            <a:extLst>
              <a:ext uri="{FF2B5EF4-FFF2-40B4-BE49-F238E27FC236}">
                <a16:creationId xmlns:a16="http://schemas.microsoft.com/office/drawing/2014/main" id="{9E00A4D7-EED4-421D-98EB-2B442766A974}"/>
              </a:ext>
            </a:extLst>
          </p:cNvPr>
          <p:cNvGrpSpPr/>
          <p:nvPr/>
        </p:nvGrpSpPr>
        <p:grpSpPr>
          <a:xfrm>
            <a:off x="4816943" y="5213023"/>
            <a:ext cx="1138920" cy="1309104"/>
            <a:chOff x="1134625" y="2532"/>
            <a:chExt cx="1275322" cy="1465887"/>
          </a:xfrm>
        </p:grpSpPr>
        <p:sp>
          <p:nvSpPr>
            <p:cNvPr id="20" name="Hexagon 19">
              <a:extLst>
                <a:ext uri="{FF2B5EF4-FFF2-40B4-BE49-F238E27FC236}">
                  <a16:creationId xmlns:a16="http://schemas.microsoft.com/office/drawing/2014/main" id="{DBD2415F-2E4B-43BE-A6C8-F4673AF8534D}"/>
                </a:ext>
              </a:extLst>
            </p:cNvPr>
            <p:cNvSpPr/>
            <p:nvPr/>
          </p:nvSpPr>
          <p:spPr>
            <a:xfrm rot="5400000">
              <a:off x="1039342" y="97815"/>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32329"/>
                <a:satOff val="-1881"/>
                <a:lumOff val="3262"/>
                <a:alphaOff val="0"/>
              </a:schemeClr>
            </a:fillRef>
            <a:effectRef idx="0">
              <a:schemeClr val="accent1">
                <a:shade val="80000"/>
                <a:hueOff val="-32329"/>
                <a:satOff val="-1881"/>
                <a:lumOff val="3262"/>
                <a:alphaOff val="0"/>
              </a:schemeClr>
            </a:effectRef>
            <a:fontRef idx="minor">
              <a:schemeClr val="lt1"/>
            </a:fontRef>
          </p:style>
        </p:sp>
        <p:sp>
          <p:nvSpPr>
            <p:cNvPr id="21" name="Hexagon 4">
              <a:extLst>
                <a:ext uri="{FF2B5EF4-FFF2-40B4-BE49-F238E27FC236}">
                  <a16:creationId xmlns:a16="http://schemas.microsoft.com/office/drawing/2014/main" id="{93141CCB-7626-48B9-B6E6-8C0AF52920B8}"/>
                </a:ext>
              </a:extLst>
            </p:cNvPr>
            <p:cNvSpPr txBox="1"/>
            <p:nvPr/>
          </p:nvSpPr>
          <p:spPr>
            <a:xfrm>
              <a:off x="1333362" y="230967"/>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8" name="Group 7">
            <a:extLst>
              <a:ext uri="{FF2B5EF4-FFF2-40B4-BE49-F238E27FC236}">
                <a16:creationId xmlns:a16="http://schemas.microsoft.com/office/drawing/2014/main" id="{7A979E3C-DC74-4471-B716-BE8E0D77E8F8}"/>
              </a:ext>
            </a:extLst>
          </p:cNvPr>
          <p:cNvGrpSpPr/>
          <p:nvPr/>
        </p:nvGrpSpPr>
        <p:grpSpPr>
          <a:xfrm>
            <a:off x="6260700" y="5213023"/>
            <a:ext cx="1138920" cy="1309104"/>
            <a:chOff x="3198008" y="1246777"/>
            <a:chExt cx="1275322" cy="1465887"/>
          </a:xfrm>
        </p:grpSpPr>
        <p:sp>
          <p:nvSpPr>
            <p:cNvPr id="18" name="Hexagon 17">
              <a:extLst>
                <a:ext uri="{FF2B5EF4-FFF2-40B4-BE49-F238E27FC236}">
                  <a16:creationId xmlns:a16="http://schemas.microsoft.com/office/drawing/2014/main" id="{228A7F14-35A6-463A-B423-9F6EEDF3BDE6}"/>
                </a:ext>
              </a:extLst>
            </p:cNvPr>
            <p:cNvSpPr/>
            <p:nvPr/>
          </p:nvSpPr>
          <p:spPr>
            <a:xfrm rot="5400000">
              <a:off x="3102725" y="1342060"/>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96986"/>
                <a:satOff val="-5642"/>
                <a:lumOff val="9786"/>
                <a:alphaOff val="0"/>
              </a:schemeClr>
            </a:fillRef>
            <a:effectRef idx="0">
              <a:schemeClr val="accent1">
                <a:shade val="80000"/>
                <a:hueOff val="-96986"/>
                <a:satOff val="-5642"/>
                <a:lumOff val="9786"/>
                <a:alphaOff val="0"/>
              </a:schemeClr>
            </a:effectRef>
            <a:fontRef idx="minor">
              <a:schemeClr val="lt1"/>
            </a:fontRef>
          </p:style>
        </p:sp>
        <p:sp>
          <p:nvSpPr>
            <p:cNvPr id="19" name="Hexagon 6">
              <a:extLst>
                <a:ext uri="{FF2B5EF4-FFF2-40B4-BE49-F238E27FC236}">
                  <a16:creationId xmlns:a16="http://schemas.microsoft.com/office/drawing/2014/main" id="{4AA6E99D-B2EB-4230-82F2-C16C1007D8F0}"/>
                </a:ext>
              </a:extLst>
            </p:cNvPr>
            <p:cNvSpPr txBox="1"/>
            <p:nvPr/>
          </p:nvSpPr>
          <p:spPr>
            <a:xfrm>
              <a:off x="3396745" y="1475212"/>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9" name="Group 8">
            <a:extLst>
              <a:ext uri="{FF2B5EF4-FFF2-40B4-BE49-F238E27FC236}">
                <a16:creationId xmlns:a16="http://schemas.microsoft.com/office/drawing/2014/main" id="{36F93612-4001-48F7-B01C-12AC290D8794}"/>
              </a:ext>
            </a:extLst>
          </p:cNvPr>
          <p:cNvGrpSpPr/>
          <p:nvPr/>
        </p:nvGrpSpPr>
        <p:grpSpPr>
          <a:xfrm>
            <a:off x="7704456" y="5230656"/>
            <a:ext cx="1138920" cy="1309104"/>
            <a:chOff x="1134625" y="2491023"/>
            <a:chExt cx="1275322" cy="1465887"/>
          </a:xfrm>
        </p:grpSpPr>
        <p:sp>
          <p:nvSpPr>
            <p:cNvPr id="16" name="Hexagon 15">
              <a:extLst>
                <a:ext uri="{FF2B5EF4-FFF2-40B4-BE49-F238E27FC236}">
                  <a16:creationId xmlns:a16="http://schemas.microsoft.com/office/drawing/2014/main" id="{DBEDC172-6737-4794-B693-2302AADBE2D0}"/>
                </a:ext>
              </a:extLst>
            </p:cNvPr>
            <p:cNvSpPr/>
            <p:nvPr/>
          </p:nvSpPr>
          <p:spPr>
            <a:xfrm rot="5400000">
              <a:off x="1039342" y="2586306"/>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161644"/>
                <a:satOff val="-9404"/>
                <a:lumOff val="16311"/>
                <a:alphaOff val="0"/>
              </a:schemeClr>
            </a:fillRef>
            <a:effectRef idx="0">
              <a:schemeClr val="accent1">
                <a:shade val="80000"/>
                <a:hueOff val="-161644"/>
                <a:satOff val="-9404"/>
                <a:lumOff val="16311"/>
                <a:alphaOff val="0"/>
              </a:schemeClr>
            </a:effectRef>
            <a:fontRef idx="minor">
              <a:schemeClr val="lt1"/>
            </a:fontRef>
          </p:style>
        </p:sp>
        <p:sp>
          <p:nvSpPr>
            <p:cNvPr id="17" name="Hexagon 8">
              <a:extLst>
                <a:ext uri="{FF2B5EF4-FFF2-40B4-BE49-F238E27FC236}">
                  <a16:creationId xmlns:a16="http://schemas.microsoft.com/office/drawing/2014/main" id="{7A15671C-AC3D-4A05-AB55-5D0D989026D1}"/>
                </a:ext>
              </a:extLst>
            </p:cNvPr>
            <p:cNvSpPr txBox="1"/>
            <p:nvPr/>
          </p:nvSpPr>
          <p:spPr>
            <a:xfrm>
              <a:off x="1333362" y="2719458"/>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10" name="Group 9">
            <a:extLst>
              <a:ext uri="{FF2B5EF4-FFF2-40B4-BE49-F238E27FC236}">
                <a16:creationId xmlns:a16="http://schemas.microsoft.com/office/drawing/2014/main" id="{9BB5C0A6-B20A-4019-A332-C1C5CB19E798}"/>
              </a:ext>
            </a:extLst>
          </p:cNvPr>
          <p:cNvGrpSpPr/>
          <p:nvPr/>
        </p:nvGrpSpPr>
        <p:grpSpPr>
          <a:xfrm>
            <a:off x="9148211" y="5230657"/>
            <a:ext cx="1138920" cy="1309104"/>
            <a:chOff x="3198008" y="3735268"/>
            <a:chExt cx="1275322" cy="1465887"/>
          </a:xfrm>
        </p:grpSpPr>
        <p:sp>
          <p:nvSpPr>
            <p:cNvPr id="14" name="Hexagon 13">
              <a:extLst>
                <a:ext uri="{FF2B5EF4-FFF2-40B4-BE49-F238E27FC236}">
                  <a16:creationId xmlns:a16="http://schemas.microsoft.com/office/drawing/2014/main" id="{914FE0E0-5475-409B-AB08-E3A22544CFEB}"/>
                </a:ext>
              </a:extLst>
            </p:cNvPr>
            <p:cNvSpPr/>
            <p:nvPr/>
          </p:nvSpPr>
          <p:spPr>
            <a:xfrm rot="5400000">
              <a:off x="3102725" y="3830551"/>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226301"/>
                <a:satOff val="-13165"/>
                <a:lumOff val="22835"/>
                <a:alphaOff val="0"/>
              </a:schemeClr>
            </a:fillRef>
            <a:effectRef idx="0">
              <a:schemeClr val="accent1">
                <a:shade val="80000"/>
                <a:hueOff val="-226301"/>
                <a:satOff val="-13165"/>
                <a:lumOff val="22835"/>
                <a:alphaOff val="0"/>
              </a:schemeClr>
            </a:effectRef>
            <a:fontRef idx="minor">
              <a:schemeClr val="lt1"/>
            </a:fontRef>
          </p:style>
        </p:sp>
        <p:sp>
          <p:nvSpPr>
            <p:cNvPr id="15" name="Hexagon 10">
              <a:extLst>
                <a:ext uri="{FF2B5EF4-FFF2-40B4-BE49-F238E27FC236}">
                  <a16:creationId xmlns:a16="http://schemas.microsoft.com/office/drawing/2014/main" id="{F92C1EC5-B641-46C3-973C-3F33DA551477}"/>
                </a:ext>
              </a:extLst>
            </p:cNvPr>
            <p:cNvSpPr txBox="1"/>
            <p:nvPr/>
          </p:nvSpPr>
          <p:spPr>
            <a:xfrm>
              <a:off x="3396745" y="3963703"/>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grpSp>
        <p:nvGrpSpPr>
          <p:cNvPr id="11" name="Group 10">
            <a:extLst>
              <a:ext uri="{FF2B5EF4-FFF2-40B4-BE49-F238E27FC236}">
                <a16:creationId xmlns:a16="http://schemas.microsoft.com/office/drawing/2014/main" id="{60889375-483B-4642-8D54-2295B220D571}"/>
              </a:ext>
            </a:extLst>
          </p:cNvPr>
          <p:cNvGrpSpPr/>
          <p:nvPr/>
        </p:nvGrpSpPr>
        <p:grpSpPr>
          <a:xfrm>
            <a:off x="10595880" y="5213023"/>
            <a:ext cx="1138920" cy="1309104"/>
            <a:chOff x="1134625" y="4979514"/>
            <a:chExt cx="1275322" cy="1465887"/>
          </a:xfrm>
        </p:grpSpPr>
        <p:sp>
          <p:nvSpPr>
            <p:cNvPr id="12" name="Hexagon 11">
              <a:extLst>
                <a:ext uri="{FF2B5EF4-FFF2-40B4-BE49-F238E27FC236}">
                  <a16:creationId xmlns:a16="http://schemas.microsoft.com/office/drawing/2014/main" id="{E35DA8FF-5248-4589-93AB-09218979E5DA}"/>
                </a:ext>
              </a:extLst>
            </p:cNvPr>
            <p:cNvSpPr/>
            <p:nvPr/>
          </p:nvSpPr>
          <p:spPr>
            <a:xfrm rot="5400000">
              <a:off x="1039342" y="5074797"/>
              <a:ext cx="1465887" cy="1275322"/>
            </a:xfrm>
            <a:prstGeom prst="hexagon">
              <a:avLst>
                <a:gd name="adj" fmla="val 25000"/>
                <a:gd name="vf" fmla="val 115470"/>
              </a:avLst>
            </a:prstGeom>
          </p:spPr>
          <p:style>
            <a:lnRef idx="2">
              <a:schemeClr val="lt1">
                <a:hueOff val="0"/>
                <a:satOff val="0"/>
                <a:lumOff val="0"/>
                <a:alphaOff val="0"/>
              </a:schemeClr>
            </a:lnRef>
            <a:fillRef idx="1">
              <a:schemeClr val="accent1">
                <a:shade val="80000"/>
                <a:hueOff val="-290959"/>
                <a:satOff val="-16927"/>
                <a:lumOff val="29359"/>
                <a:alphaOff val="0"/>
              </a:schemeClr>
            </a:fillRef>
            <a:effectRef idx="0">
              <a:schemeClr val="accent1">
                <a:shade val="80000"/>
                <a:hueOff val="-290959"/>
                <a:satOff val="-16927"/>
                <a:lumOff val="29359"/>
                <a:alphaOff val="0"/>
              </a:schemeClr>
            </a:effectRef>
            <a:fontRef idx="minor">
              <a:schemeClr val="lt1"/>
            </a:fontRef>
          </p:style>
        </p:sp>
        <p:sp>
          <p:nvSpPr>
            <p:cNvPr id="13" name="Hexagon 12">
              <a:extLst>
                <a:ext uri="{FF2B5EF4-FFF2-40B4-BE49-F238E27FC236}">
                  <a16:creationId xmlns:a16="http://schemas.microsoft.com/office/drawing/2014/main" id="{58D5E280-C9C4-4C19-96C4-14098F785A1D}"/>
                </a:ext>
              </a:extLst>
            </p:cNvPr>
            <p:cNvSpPr txBox="1"/>
            <p:nvPr/>
          </p:nvSpPr>
          <p:spPr>
            <a:xfrm>
              <a:off x="1333362" y="5207949"/>
              <a:ext cx="877846" cy="10090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p:txBody>
        </p:sp>
      </p:grpSp>
    </p:spTree>
    <p:extLst>
      <p:ext uri="{BB962C8B-B14F-4D97-AF65-F5344CB8AC3E}">
        <p14:creationId xmlns:p14="http://schemas.microsoft.com/office/powerpoint/2010/main" val="1727944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DOMAINS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594359"/>
            <a:ext cx="7674654" cy="1419498"/>
          </a:xfrm>
        </p:spPr>
        <p:txBody>
          <a:bodyPr>
            <a:normAutofit fontScale="85000" lnSpcReduction="10000"/>
          </a:bodyPr>
          <a:lstStyle/>
          <a:p>
            <a:pPr algn="ctr"/>
            <a:r>
              <a:rPr lang="en-US" sz="2400" dirty="0">
                <a:solidFill>
                  <a:schemeClr val="tx1"/>
                </a:solidFill>
              </a:rPr>
              <a:t>The content domains – organized by </a:t>
            </a:r>
            <a:r>
              <a:rPr lang="en-US" sz="2400" i="1" dirty="0">
                <a:solidFill>
                  <a:schemeClr val="tx1"/>
                </a:solidFill>
              </a:rPr>
              <a:t>Health Promotion, Assessment, Planning and Management, and Professional Responsibilities </a:t>
            </a:r>
            <a:r>
              <a:rPr lang="en-US" sz="2400" dirty="0">
                <a:solidFill>
                  <a:schemeClr val="tx1"/>
                </a:solidFill>
              </a:rPr>
              <a:t>– have returned to a four (4) domain structure with Professional Responsibilities once again broken out as a standalone content category. Subtle refinements were made throughout the outline to the tasks.</a:t>
            </a:r>
          </a:p>
        </p:txBody>
      </p:sp>
      <p:sp>
        <p:nvSpPr>
          <p:cNvPr id="25" name="TextBox 24">
            <a:extLst>
              <a:ext uri="{FF2B5EF4-FFF2-40B4-BE49-F238E27FC236}">
                <a16:creationId xmlns:a16="http://schemas.microsoft.com/office/drawing/2014/main" id="{FD870A49-F119-4E19-97C7-12530173CF7B}"/>
              </a:ext>
            </a:extLst>
          </p:cNvPr>
          <p:cNvSpPr txBox="1"/>
          <p:nvPr/>
        </p:nvSpPr>
        <p:spPr>
          <a:xfrm>
            <a:off x="4800598" y="5935872"/>
            <a:ext cx="7058321" cy="738664"/>
          </a:xfrm>
          <a:prstGeom prst="rect">
            <a:avLst/>
          </a:prstGeom>
          <a:noFill/>
        </p:spPr>
        <p:txBody>
          <a:bodyPr wrap="square" rtlCol="0">
            <a:spAutoFit/>
          </a:bodyPr>
          <a:lstStyle/>
          <a:p>
            <a:r>
              <a:rPr lang="en-US" sz="1400" i="1" dirty="0"/>
              <a:t>Allocations with the 2016-2017 study were Domain 1 Assessment (38%); Domain 2 Health Promotion (14%); Domain 3 Management (48%). Professional Responsibilities had been included within the Management domain on the 2016-2017 outline.</a:t>
            </a:r>
          </a:p>
        </p:txBody>
      </p:sp>
      <p:pic>
        <p:nvPicPr>
          <p:cNvPr id="8" name="Picture 7">
            <a:extLst>
              <a:ext uri="{FF2B5EF4-FFF2-40B4-BE49-F238E27FC236}">
                <a16:creationId xmlns:a16="http://schemas.microsoft.com/office/drawing/2014/main" id="{2475B085-AA0A-4A76-A1E3-6D5406037CF5}"/>
              </a:ext>
            </a:extLst>
          </p:cNvPr>
          <p:cNvPicPr>
            <a:picLocks noChangeAspect="1"/>
          </p:cNvPicPr>
          <p:nvPr/>
        </p:nvPicPr>
        <p:blipFill>
          <a:blip r:embed="rId2"/>
          <a:stretch>
            <a:fillRect/>
          </a:stretch>
        </p:blipFill>
        <p:spPr>
          <a:xfrm>
            <a:off x="6002790" y="1896290"/>
            <a:ext cx="4783571" cy="3943788"/>
          </a:xfrm>
          <a:prstGeom prst="rect">
            <a:avLst/>
          </a:prstGeom>
        </p:spPr>
      </p:pic>
    </p:spTree>
    <p:extLst>
      <p:ext uri="{BB962C8B-B14F-4D97-AF65-F5344CB8AC3E}">
        <p14:creationId xmlns:p14="http://schemas.microsoft.com/office/powerpoint/2010/main" val="3044628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DOMAINS</a:t>
            </a:r>
          </a:p>
        </p:txBody>
      </p:sp>
      <p:graphicFrame>
        <p:nvGraphicFramePr>
          <p:cNvPr id="7" name="Table 6">
            <a:extLst>
              <a:ext uri="{FF2B5EF4-FFF2-40B4-BE49-F238E27FC236}">
                <a16:creationId xmlns:a16="http://schemas.microsoft.com/office/drawing/2014/main" id="{BCFFE3C2-AB95-4730-A346-49655FCCD377}"/>
              </a:ext>
            </a:extLst>
          </p:cNvPr>
          <p:cNvGraphicFramePr>
            <a:graphicFrameLocks noGrp="1"/>
          </p:cNvGraphicFramePr>
          <p:nvPr>
            <p:extLst>
              <p:ext uri="{D42A27DB-BD31-4B8C-83A1-F6EECF244321}">
                <p14:modId xmlns:p14="http://schemas.microsoft.com/office/powerpoint/2010/main" val="2533869262"/>
              </p:ext>
            </p:extLst>
          </p:nvPr>
        </p:nvGraphicFramePr>
        <p:xfrm>
          <a:off x="4231463" y="739799"/>
          <a:ext cx="7857534" cy="5495538"/>
        </p:xfrm>
        <a:graphic>
          <a:graphicData uri="http://schemas.openxmlformats.org/drawingml/2006/table">
            <a:tbl>
              <a:tblPr>
                <a:tableStyleId>{125E5076-3810-47DD-B79F-674D7AD40C01}</a:tableStyleId>
              </a:tblPr>
              <a:tblGrid>
                <a:gridCol w="3928767">
                  <a:extLst>
                    <a:ext uri="{9D8B030D-6E8A-4147-A177-3AD203B41FA5}">
                      <a16:colId xmlns:a16="http://schemas.microsoft.com/office/drawing/2014/main" val="2394252077"/>
                    </a:ext>
                  </a:extLst>
                </a:gridCol>
                <a:gridCol w="3928767">
                  <a:extLst>
                    <a:ext uri="{9D8B030D-6E8A-4147-A177-3AD203B41FA5}">
                      <a16:colId xmlns:a16="http://schemas.microsoft.com/office/drawing/2014/main" val="1300071938"/>
                    </a:ext>
                  </a:extLst>
                </a:gridCol>
              </a:tblGrid>
              <a:tr h="690137">
                <a:tc>
                  <a:txBody>
                    <a:bodyPr/>
                    <a:lstStyle/>
                    <a:p>
                      <a:pPr algn="ctr" fontAlgn="ctr"/>
                      <a:r>
                        <a:rPr lang="en-US" sz="2000" b="1" u="none" strike="noStrike" dirty="0"/>
                        <a:t>2017 Domain Structure</a:t>
                      </a:r>
                      <a:endParaRPr lang="en-US" sz="2000" b="1" i="0" u="none" strike="noStrike" dirty="0">
                        <a:solidFill>
                          <a:srgbClr val="000000"/>
                        </a:solidFill>
                        <a:latin typeface="+mj-lt"/>
                      </a:endParaRPr>
                    </a:p>
                  </a:txBody>
                  <a:tcPr marL="9525" marR="9525" marT="9525" marB="0" anchor="ctr">
                    <a:solidFill>
                      <a:schemeClr val="accent2">
                        <a:lumMod val="40000"/>
                        <a:lumOff val="60000"/>
                      </a:schemeClr>
                    </a:solidFill>
                  </a:tcPr>
                </a:tc>
                <a:tc>
                  <a:txBody>
                    <a:bodyPr/>
                    <a:lstStyle/>
                    <a:p>
                      <a:pPr marL="0" algn="ctr" defTabSz="914400" rtl="0" eaLnBrk="1" fontAlgn="ctr" latinLnBrk="0" hangingPunct="1"/>
                      <a:r>
                        <a:rPr lang="en-US" sz="2000" b="1" u="none" strike="noStrike" kern="1200" dirty="0">
                          <a:solidFill>
                            <a:schemeClr val="lt1"/>
                          </a:solidFill>
                          <a:latin typeface="+mn-lt"/>
                          <a:ea typeface="+mn-ea"/>
                          <a:cs typeface="+mn-cs"/>
                        </a:rPr>
                        <a:t>2022 Domain Structure</a:t>
                      </a:r>
                    </a:p>
                  </a:txBody>
                  <a:tcPr marL="9525" marR="9525" marT="9525" marB="0" anchor="ctr"/>
                </a:tc>
                <a:extLst>
                  <a:ext uri="{0D108BD9-81ED-4DB2-BD59-A6C34878D82A}">
                    <a16:rowId xmlns:a16="http://schemas.microsoft.com/office/drawing/2014/main" val="2640971147"/>
                  </a:ext>
                </a:extLst>
              </a:tr>
              <a:tr h="4805401">
                <a:tc>
                  <a:txBody>
                    <a:bodyPr/>
                    <a:lstStyle/>
                    <a:p>
                      <a:pPr marL="457200" marR="0" lvl="1" indent="0" algn="l" defTabSz="914400" rtl="0" eaLnBrk="1" latinLnBrk="0" hangingPunct="1">
                        <a:spcBef>
                          <a:spcPts val="0"/>
                        </a:spcBef>
                        <a:spcAft>
                          <a:spcPts val="0"/>
                        </a:spcAft>
                        <a:buFont typeface="+mj-lt"/>
                        <a:buNone/>
                      </a:pPr>
                      <a:endParaRPr lang="en-US" sz="600" kern="1200" dirty="0">
                        <a:solidFill>
                          <a:schemeClr val="tx1"/>
                        </a:solidFill>
                        <a:effectLst/>
                      </a:endParaRPr>
                    </a:p>
                    <a:p>
                      <a:pPr marL="341313" marR="0" lvl="1" indent="-284163" algn="l" defTabSz="457200" rtl="0" eaLnBrk="1" latinLnBrk="0" hangingPunct="1">
                        <a:spcBef>
                          <a:spcPts val="0"/>
                        </a:spcBef>
                        <a:spcAft>
                          <a:spcPts val="0"/>
                        </a:spcAft>
                        <a:buFont typeface="+mj-lt"/>
                        <a:buAutoNum type="romanUcPeriod"/>
                      </a:pPr>
                      <a:r>
                        <a:rPr lang="en-US" sz="2000" kern="1200" dirty="0">
                          <a:solidFill>
                            <a:schemeClr val="tx1"/>
                          </a:solidFill>
                          <a:effectLst/>
                          <a:latin typeface="+mn-lt"/>
                          <a:ea typeface="+mn-ea"/>
                          <a:cs typeface="+mn-cs"/>
                        </a:rPr>
                        <a:t>Assessment</a:t>
                      </a:r>
                    </a:p>
                    <a:p>
                      <a:pPr marL="1030288" marR="0" lvl="2" indent="-342900" algn="l" defTabSz="457200" rtl="0" eaLnBrk="1" latinLnBrk="0" hangingPunct="1">
                        <a:spcBef>
                          <a:spcPts val="0"/>
                        </a:spcBef>
                        <a:spcAft>
                          <a:spcPts val="0"/>
                        </a:spcAft>
                        <a:buFont typeface="+mj-lt"/>
                        <a:buAutoNum type="alphaUcPeriod"/>
                      </a:pPr>
                      <a:r>
                        <a:rPr lang="en-US" sz="1600" i="1" kern="1200" dirty="0">
                          <a:solidFill>
                            <a:schemeClr val="tx1"/>
                          </a:solidFill>
                          <a:effectLst/>
                        </a:rPr>
                        <a:t>Physical</a:t>
                      </a:r>
                    </a:p>
                    <a:p>
                      <a:pPr marL="1030288" marR="0" lvl="2" indent="-342900" algn="l" defTabSz="457200" rtl="0" eaLnBrk="1" latinLnBrk="0" hangingPunct="1">
                        <a:spcBef>
                          <a:spcPts val="0"/>
                        </a:spcBef>
                        <a:spcAft>
                          <a:spcPts val="0"/>
                        </a:spcAft>
                        <a:buFont typeface="+mj-lt"/>
                        <a:buAutoNum type="alphaUcPeriod"/>
                      </a:pPr>
                      <a:r>
                        <a:rPr lang="en-US" sz="1600" i="1" kern="1200" dirty="0">
                          <a:solidFill>
                            <a:schemeClr val="tx1"/>
                          </a:solidFill>
                          <a:effectLst/>
                        </a:rPr>
                        <a:t>Psychosocial </a:t>
                      </a:r>
                    </a:p>
                    <a:p>
                      <a:pPr marL="341313" marR="0" lvl="1" indent="-284163" algn="l" defTabSz="457200" rtl="0" eaLnBrk="1" latinLnBrk="0" hangingPunct="1">
                        <a:spcBef>
                          <a:spcPts val="0"/>
                        </a:spcBef>
                        <a:spcAft>
                          <a:spcPts val="0"/>
                        </a:spcAft>
                        <a:buFont typeface="+mj-lt"/>
                        <a:buAutoNum type="romanUcPeriod"/>
                      </a:pPr>
                      <a:r>
                        <a:rPr lang="en-US" sz="2000" kern="1200" dirty="0">
                          <a:solidFill>
                            <a:schemeClr val="tx1"/>
                          </a:solidFill>
                          <a:effectLst/>
                        </a:rPr>
                        <a:t>Health Promotion</a:t>
                      </a:r>
                    </a:p>
                    <a:p>
                      <a:pPr marL="341313" marR="0" lvl="1" indent="-284163" algn="l" defTabSz="457200" rtl="0" eaLnBrk="1" latinLnBrk="0" hangingPunct="1">
                        <a:spcBef>
                          <a:spcPts val="0"/>
                        </a:spcBef>
                        <a:spcAft>
                          <a:spcPts val="0"/>
                        </a:spcAft>
                        <a:buFont typeface="+mj-lt"/>
                        <a:buAutoNum type="romanUcPeriod"/>
                      </a:pPr>
                      <a:r>
                        <a:rPr lang="en-US" sz="2000" kern="1200" dirty="0">
                          <a:solidFill>
                            <a:schemeClr val="tx1"/>
                          </a:solidFill>
                          <a:effectLst/>
                        </a:rPr>
                        <a:t>Management</a:t>
                      </a:r>
                    </a:p>
                    <a:p>
                      <a:pPr marL="1030288" marR="0" lvl="2" indent="-342900" algn="l" defTabSz="457200" rtl="0" eaLnBrk="1" latinLnBrk="0" hangingPunct="1">
                        <a:spcBef>
                          <a:spcPts val="0"/>
                        </a:spcBef>
                        <a:spcAft>
                          <a:spcPts val="0"/>
                        </a:spcAft>
                        <a:buFont typeface="+mj-lt"/>
                        <a:buAutoNum type="alphaUcPeriod"/>
                      </a:pPr>
                      <a:r>
                        <a:rPr lang="en-US" sz="1600" i="1" kern="1200" dirty="0">
                          <a:solidFill>
                            <a:schemeClr val="tx1"/>
                          </a:solidFill>
                          <a:effectLst/>
                        </a:rPr>
                        <a:t>Acute and Chronic Illness</a:t>
                      </a:r>
                    </a:p>
                    <a:p>
                      <a:pPr marL="1030288" marR="0" lvl="2" indent="-342900" algn="l" defTabSz="457200" rtl="0" eaLnBrk="1" latinLnBrk="0" hangingPunct="1">
                        <a:spcBef>
                          <a:spcPts val="0"/>
                        </a:spcBef>
                        <a:spcAft>
                          <a:spcPts val="0"/>
                        </a:spcAft>
                        <a:buFont typeface="+mj-lt"/>
                        <a:buAutoNum type="alphaUcPeriod"/>
                      </a:pPr>
                      <a:r>
                        <a:rPr lang="en-US" sz="1600" i="1" kern="1200" dirty="0">
                          <a:solidFill>
                            <a:schemeClr val="tx1"/>
                          </a:solidFill>
                          <a:effectLst/>
                        </a:rPr>
                        <a:t>Psychosocial/Behavioral</a:t>
                      </a:r>
                    </a:p>
                    <a:p>
                      <a:pPr marL="1030288" marR="0" lvl="2" indent="-342900" algn="l" defTabSz="457200" rtl="0" eaLnBrk="1" latinLnBrk="0" hangingPunct="1">
                        <a:spcBef>
                          <a:spcPts val="0"/>
                        </a:spcBef>
                        <a:spcAft>
                          <a:spcPts val="0"/>
                        </a:spcAft>
                        <a:buFont typeface="+mj-lt"/>
                        <a:buAutoNum type="alphaUcPeriod"/>
                      </a:pPr>
                      <a:r>
                        <a:rPr lang="en-US" sz="1600" i="1" kern="1200" dirty="0">
                          <a:solidFill>
                            <a:schemeClr val="tx1"/>
                          </a:solidFill>
                          <a:effectLst/>
                        </a:rPr>
                        <a:t>Palliative and End of Life Care</a:t>
                      </a:r>
                    </a:p>
                    <a:p>
                      <a:pPr marL="1030288" marR="0" lvl="2" indent="-342900" algn="l" defTabSz="457200" rtl="0" eaLnBrk="1" latinLnBrk="0" hangingPunct="1">
                        <a:spcBef>
                          <a:spcPts val="0"/>
                        </a:spcBef>
                        <a:spcAft>
                          <a:spcPts val="0"/>
                        </a:spcAft>
                        <a:buFont typeface="+mj-lt"/>
                        <a:buAutoNum type="alphaUcPeriod"/>
                      </a:pPr>
                      <a:r>
                        <a:rPr lang="en-US" sz="1600" i="1" kern="1200" dirty="0">
                          <a:solidFill>
                            <a:schemeClr val="tx1"/>
                          </a:solidFill>
                          <a:effectLst/>
                        </a:rPr>
                        <a:t>Professional Responsibilities </a:t>
                      </a:r>
                      <a:endParaRPr lang="en-US" sz="1600" i="1" kern="1200" dirty="0">
                        <a:solidFill>
                          <a:schemeClr val="tx1"/>
                        </a:solidFill>
                        <a:effectLst/>
                        <a:latin typeface="+mn-lt"/>
                        <a:ea typeface="+mn-ea"/>
                        <a:cs typeface="+mn-cs"/>
                      </a:endParaRPr>
                    </a:p>
                  </a:txBody>
                  <a:tcPr marL="68580" marR="68580" marT="0" marB="0">
                    <a:solidFill>
                      <a:schemeClr val="accent2">
                        <a:lumMod val="20000"/>
                        <a:lumOff val="80000"/>
                      </a:schemeClr>
                    </a:solidFill>
                  </a:tcPr>
                </a:tc>
                <a:tc>
                  <a:txBody>
                    <a:bodyPr/>
                    <a:lstStyle/>
                    <a:p>
                      <a:pPr marL="457200" marR="0" lvl="1" indent="0" algn="l" defTabSz="914400" rtl="0" eaLnBrk="1" latinLnBrk="0" hangingPunct="1">
                        <a:spcBef>
                          <a:spcPts val="0"/>
                        </a:spcBef>
                        <a:spcAft>
                          <a:spcPts val="0"/>
                        </a:spcAft>
                        <a:buFont typeface="+mj-lt"/>
                        <a:buNone/>
                      </a:pPr>
                      <a:endParaRPr lang="en-US" sz="600" kern="1200" dirty="0">
                        <a:solidFill>
                          <a:schemeClr val="tx1"/>
                        </a:solidFill>
                        <a:effectLst/>
                      </a:endParaRPr>
                    </a:p>
                    <a:p>
                      <a:pPr marL="341313" marR="0" lvl="1" indent="-284163" algn="l" defTabSz="457200" rtl="0" eaLnBrk="1" latinLnBrk="0" hangingPunct="1">
                        <a:spcBef>
                          <a:spcPts val="0"/>
                        </a:spcBef>
                        <a:spcAft>
                          <a:spcPts val="0"/>
                        </a:spcAft>
                        <a:buFont typeface="+mj-lt"/>
                        <a:buAutoNum type="alphaUcPeriod"/>
                      </a:pPr>
                      <a:r>
                        <a:rPr lang="en-US" sz="2000" b="0" kern="1200" dirty="0">
                          <a:solidFill>
                            <a:schemeClr val="bg1"/>
                          </a:solidFill>
                          <a:effectLst/>
                          <a:latin typeface="+mn-lt"/>
                          <a:ea typeface="+mn-ea"/>
                          <a:cs typeface="+mn-cs"/>
                        </a:rPr>
                        <a:t>Health Promotion</a:t>
                      </a:r>
                    </a:p>
                    <a:p>
                      <a:pPr marL="341313" marR="0" lvl="1" indent="-284163" algn="l" defTabSz="457200" rtl="0" eaLnBrk="1" latinLnBrk="0" hangingPunct="1">
                        <a:spcBef>
                          <a:spcPts val="0"/>
                        </a:spcBef>
                        <a:spcAft>
                          <a:spcPts val="0"/>
                        </a:spcAft>
                        <a:buFont typeface="+mj-lt"/>
                        <a:buAutoNum type="alphaUcPeriod"/>
                      </a:pPr>
                      <a:r>
                        <a:rPr lang="en-US" sz="2000" b="0" kern="1200" dirty="0">
                          <a:solidFill>
                            <a:schemeClr val="bg1"/>
                          </a:solidFill>
                          <a:effectLst/>
                        </a:rPr>
                        <a:t>Assessment</a:t>
                      </a:r>
                    </a:p>
                    <a:p>
                      <a:pPr marL="1030288" marR="0" lvl="2" indent="-342900" algn="l" defTabSz="457200" rtl="0" eaLnBrk="1" latinLnBrk="0" hangingPunct="1">
                        <a:spcBef>
                          <a:spcPts val="0"/>
                        </a:spcBef>
                        <a:spcAft>
                          <a:spcPts val="0"/>
                        </a:spcAft>
                        <a:buFont typeface="+mj-lt"/>
                        <a:buAutoNum type="alphaUcPeriod"/>
                      </a:pPr>
                      <a:r>
                        <a:rPr lang="en-US" sz="1600" i="1" kern="1200" dirty="0">
                          <a:solidFill>
                            <a:schemeClr val="bg1"/>
                          </a:solidFill>
                          <a:effectLst/>
                        </a:rPr>
                        <a:t>Physical</a:t>
                      </a:r>
                    </a:p>
                    <a:p>
                      <a:pPr marL="1030288" marR="0" lvl="2" indent="-342900" algn="l" defTabSz="457200" rtl="0" eaLnBrk="1" latinLnBrk="0" hangingPunct="1">
                        <a:spcBef>
                          <a:spcPts val="0"/>
                        </a:spcBef>
                        <a:spcAft>
                          <a:spcPts val="0"/>
                        </a:spcAft>
                        <a:buFont typeface="+mj-lt"/>
                        <a:buAutoNum type="alphaUcPeriod"/>
                      </a:pPr>
                      <a:r>
                        <a:rPr lang="en-US" sz="1600" i="1" kern="1200" dirty="0">
                          <a:solidFill>
                            <a:schemeClr val="bg1"/>
                          </a:solidFill>
                          <a:effectLst/>
                        </a:rPr>
                        <a:t>Psychosocial </a:t>
                      </a:r>
                      <a:endParaRPr lang="en-US" sz="1600" b="0" i="1" kern="1200" dirty="0">
                        <a:solidFill>
                          <a:schemeClr val="bg1"/>
                        </a:solidFill>
                        <a:effectLst/>
                      </a:endParaRPr>
                    </a:p>
                    <a:p>
                      <a:pPr marL="341313" marR="0" lvl="1" indent="-284163" algn="l" defTabSz="457200" rtl="0" eaLnBrk="1" latinLnBrk="0" hangingPunct="1">
                        <a:spcBef>
                          <a:spcPts val="0"/>
                        </a:spcBef>
                        <a:spcAft>
                          <a:spcPts val="0"/>
                        </a:spcAft>
                        <a:buFont typeface="+mj-lt"/>
                        <a:buAutoNum type="alphaUcPeriod"/>
                      </a:pPr>
                      <a:r>
                        <a:rPr lang="en-US" sz="2000" b="0" kern="1200" dirty="0">
                          <a:solidFill>
                            <a:schemeClr val="bg1"/>
                          </a:solidFill>
                          <a:effectLst/>
                        </a:rPr>
                        <a:t>Planning and Management</a:t>
                      </a:r>
                    </a:p>
                    <a:p>
                      <a:pPr marL="1030288" marR="0" lvl="2" indent="-342900" algn="l" defTabSz="457200" rtl="0" eaLnBrk="1" latinLnBrk="0" hangingPunct="1">
                        <a:spcBef>
                          <a:spcPts val="0"/>
                        </a:spcBef>
                        <a:spcAft>
                          <a:spcPts val="0"/>
                        </a:spcAft>
                        <a:buFont typeface="+mj-lt"/>
                        <a:buAutoNum type="alphaUcPeriod"/>
                      </a:pPr>
                      <a:r>
                        <a:rPr lang="en-US" sz="1600" i="1" kern="1200" dirty="0">
                          <a:solidFill>
                            <a:schemeClr val="bg1"/>
                          </a:solidFill>
                          <a:effectLst/>
                          <a:latin typeface="+mn-lt"/>
                          <a:ea typeface="+mn-ea"/>
                          <a:cs typeface="+mn-cs"/>
                        </a:rPr>
                        <a:t>Acute and Chronic Care for Physical and Behavioral Health Needs</a:t>
                      </a:r>
                    </a:p>
                    <a:p>
                      <a:pPr marL="1030288" marR="0" lvl="2" indent="-342900" algn="l" defTabSz="457200" rtl="0" eaLnBrk="1" fontAlgn="auto" latinLnBrk="0" hangingPunct="1">
                        <a:lnSpc>
                          <a:spcPct val="100000"/>
                        </a:lnSpc>
                        <a:spcBef>
                          <a:spcPts val="0"/>
                        </a:spcBef>
                        <a:spcAft>
                          <a:spcPts val="0"/>
                        </a:spcAft>
                        <a:buClrTx/>
                        <a:buSzTx/>
                        <a:buFont typeface="+mj-lt"/>
                        <a:buAutoNum type="alphaUcPeriod"/>
                        <a:tabLst/>
                        <a:defRPr/>
                      </a:pPr>
                      <a:r>
                        <a:rPr lang="en-US" sz="1600" i="1" kern="1200" dirty="0">
                          <a:solidFill>
                            <a:schemeClr val="bg1"/>
                          </a:solidFill>
                          <a:effectLst/>
                          <a:latin typeface="+mn-lt"/>
                          <a:ea typeface="+mn-ea"/>
                          <a:cs typeface="+mn-cs"/>
                        </a:rPr>
                        <a:t>Psychosocial and Child/Family-centered Care</a:t>
                      </a:r>
                    </a:p>
                    <a:p>
                      <a:pPr marL="1030288" marR="0" lvl="2" indent="-342900" algn="l" defTabSz="457200" rtl="0" eaLnBrk="1" fontAlgn="auto" latinLnBrk="0" hangingPunct="1">
                        <a:lnSpc>
                          <a:spcPct val="100000"/>
                        </a:lnSpc>
                        <a:spcBef>
                          <a:spcPts val="0"/>
                        </a:spcBef>
                        <a:spcAft>
                          <a:spcPts val="0"/>
                        </a:spcAft>
                        <a:buClrTx/>
                        <a:buSzTx/>
                        <a:buFont typeface="+mj-lt"/>
                        <a:buAutoNum type="alphaUcPeriod"/>
                        <a:tabLst/>
                        <a:defRPr/>
                      </a:pPr>
                      <a:r>
                        <a:rPr lang="en-US" sz="1600" i="1" kern="1200" dirty="0">
                          <a:solidFill>
                            <a:schemeClr val="bg1"/>
                          </a:solidFill>
                          <a:effectLst/>
                          <a:latin typeface="+mn-lt"/>
                          <a:ea typeface="+mn-ea"/>
                          <a:cs typeface="+mn-cs"/>
                        </a:rPr>
                        <a:t>Palliative and End of Life Care </a:t>
                      </a:r>
                    </a:p>
                    <a:p>
                      <a:pPr marL="341313" marR="0" lvl="1" indent="-284163" algn="l" defTabSz="457200" rtl="0" eaLnBrk="1" latinLnBrk="0" hangingPunct="1">
                        <a:spcBef>
                          <a:spcPts val="0"/>
                        </a:spcBef>
                        <a:spcAft>
                          <a:spcPts val="0"/>
                        </a:spcAft>
                        <a:buFont typeface="+mj-lt"/>
                        <a:buAutoNum type="alphaUcPeriod"/>
                      </a:pPr>
                      <a:r>
                        <a:rPr lang="en-US" sz="2000" b="0" kern="1200" dirty="0">
                          <a:solidFill>
                            <a:schemeClr val="bg1"/>
                          </a:solidFill>
                          <a:effectLst/>
                          <a:latin typeface="+mn-lt"/>
                          <a:ea typeface="+mn-ea"/>
                          <a:cs typeface="+mn-cs"/>
                        </a:rPr>
                        <a:t>Professional Responsibilities</a:t>
                      </a:r>
                    </a:p>
                    <a:p>
                      <a:pPr marL="1030288" marR="0" lvl="2" indent="-342900" algn="l" defTabSz="457200" rtl="0" eaLnBrk="1" latinLnBrk="0" hangingPunct="1">
                        <a:spcBef>
                          <a:spcPts val="0"/>
                        </a:spcBef>
                        <a:spcAft>
                          <a:spcPts val="0"/>
                        </a:spcAft>
                        <a:buFont typeface="+mj-lt"/>
                        <a:buAutoNum type="alphaUcPeriod"/>
                      </a:pPr>
                      <a:r>
                        <a:rPr lang="en-US" sz="1600" b="0" i="1" kern="1200" dirty="0">
                          <a:solidFill>
                            <a:schemeClr val="bg1"/>
                          </a:solidFill>
                          <a:effectLst/>
                        </a:rPr>
                        <a:t>Acute and Chronic Illness</a:t>
                      </a:r>
                    </a:p>
                    <a:p>
                      <a:pPr marL="1030288" marR="0" lvl="2" indent="-342900" algn="l" defTabSz="457200" rtl="0" eaLnBrk="1" latinLnBrk="0" hangingPunct="1">
                        <a:spcBef>
                          <a:spcPts val="0"/>
                        </a:spcBef>
                        <a:spcAft>
                          <a:spcPts val="0"/>
                        </a:spcAft>
                        <a:buFont typeface="+mj-lt"/>
                        <a:buAutoNum type="alphaUcPeriod"/>
                      </a:pPr>
                      <a:r>
                        <a:rPr lang="en-US" sz="1600" b="0" i="1" kern="1200" dirty="0">
                          <a:solidFill>
                            <a:schemeClr val="bg1"/>
                          </a:solidFill>
                          <a:effectLst/>
                        </a:rPr>
                        <a:t>Psychosocial/Behavioral</a:t>
                      </a:r>
                    </a:p>
                    <a:p>
                      <a:pPr marL="1030288" marR="0" lvl="2" indent="-342900" algn="l" defTabSz="457200" rtl="0" eaLnBrk="1" latinLnBrk="0" hangingPunct="1">
                        <a:spcBef>
                          <a:spcPts val="0"/>
                        </a:spcBef>
                        <a:spcAft>
                          <a:spcPts val="0"/>
                        </a:spcAft>
                        <a:buFont typeface="+mj-lt"/>
                        <a:buAutoNum type="alphaUcPeriod"/>
                      </a:pPr>
                      <a:r>
                        <a:rPr lang="en-US" sz="1600" b="0" i="1" kern="1200" dirty="0">
                          <a:solidFill>
                            <a:schemeClr val="bg1"/>
                          </a:solidFill>
                          <a:effectLst/>
                        </a:rPr>
                        <a:t>Palliative and End of Life Care</a:t>
                      </a:r>
                    </a:p>
                    <a:p>
                      <a:pPr marL="1030288" marR="0" lvl="2" indent="-342900" algn="l" defTabSz="457200" rtl="0" eaLnBrk="1" latinLnBrk="0" hangingPunct="1">
                        <a:spcBef>
                          <a:spcPts val="0"/>
                        </a:spcBef>
                        <a:spcAft>
                          <a:spcPts val="0"/>
                        </a:spcAft>
                        <a:buFont typeface="+mj-lt"/>
                        <a:buAutoNum type="alphaUcPeriod"/>
                      </a:pPr>
                      <a:r>
                        <a:rPr lang="en-US" sz="1600" b="0" i="1" kern="1200" dirty="0">
                          <a:solidFill>
                            <a:schemeClr val="bg1"/>
                          </a:solidFill>
                          <a:effectLst/>
                        </a:rPr>
                        <a:t>Professional Responsibilities </a:t>
                      </a:r>
                      <a:endParaRPr lang="en-US" sz="1600" b="0" i="1" kern="1200" dirty="0">
                        <a:solidFill>
                          <a:schemeClr val="bg1"/>
                        </a:solidFill>
                        <a:effectLst/>
                        <a:latin typeface="+mn-lt"/>
                        <a:ea typeface="+mn-ea"/>
                        <a:cs typeface="+mn-cs"/>
                      </a:endParaRPr>
                    </a:p>
                  </a:txBody>
                  <a:tcPr marL="68580" marR="68580" marT="0" marB="0">
                    <a:solidFill>
                      <a:schemeClr val="accent1">
                        <a:lumMod val="60000"/>
                        <a:lumOff val="40000"/>
                      </a:schemeClr>
                    </a:solidFill>
                  </a:tcPr>
                </a:tc>
                <a:extLst>
                  <a:ext uri="{0D108BD9-81ED-4DB2-BD59-A6C34878D82A}">
                    <a16:rowId xmlns:a16="http://schemas.microsoft.com/office/drawing/2014/main" val="2111453472"/>
                  </a:ext>
                </a:extLst>
              </a:tr>
            </a:tbl>
          </a:graphicData>
        </a:graphic>
      </p:graphicFrame>
      <p:sp>
        <p:nvSpPr>
          <p:cNvPr id="10" name="Content Placeholder 4">
            <a:extLst>
              <a:ext uri="{FF2B5EF4-FFF2-40B4-BE49-F238E27FC236}">
                <a16:creationId xmlns:a16="http://schemas.microsoft.com/office/drawing/2014/main" id="{E69A1D93-9E76-4813-B78B-87FEA4E4F83D}"/>
              </a:ext>
            </a:extLst>
          </p:cNvPr>
          <p:cNvSpPr>
            <a:spLocks noGrp="1"/>
          </p:cNvSpPr>
          <p:nvPr>
            <p:ph idx="1"/>
          </p:nvPr>
        </p:nvSpPr>
        <p:spPr>
          <a:xfrm>
            <a:off x="4623063" y="298188"/>
            <a:ext cx="7074337" cy="446050"/>
          </a:xfrm>
        </p:spPr>
        <p:txBody>
          <a:bodyPr vert="horz" lIns="0" tIns="45720" rIns="0" bIns="45720" rtlCol="0">
            <a:normAutofit lnSpcReduction="10000"/>
          </a:bodyPr>
          <a:lstStyle/>
          <a:p>
            <a:pPr marL="0" indent="0" algn="ctr">
              <a:buNone/>
            </a:pPr>
            <a:r>
              <a:rPr lang="en-US" sz="2800" b="1" dirty="0"/>
              <a:t>By Structure</a:t>
            </a:r>
          </a:p>
        </p:txBody>
      </p:sp>
    </p:spTree>
    <p:extLst>
      <p:ext uri="{BB962C8B-B14F-4D97-AF65-F5344CB8AC3E}">
        <p14:creationId xmlns:p14="http://schemas.microsoft.com/office/powerpoint/2010/main" val="931559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DOMAINS</a:t>
            </a:r>
          </a:p>
        </p:txBody>
      </p:sp>
      <p:graphicFrame>
        <p:nvGraphicFramePr>
          <p:cNvPr id="11" name="Table 10">
            <a:extLst>
              <a:ext uri="{FF2B5EF4-FFF2-40B4-BE49-F238E27FC236}">
                <a16:creationId xmlns:a16="http://schemas.microsoft.com/office/drawing/2014/main" id="{A2E7CCD2-D9D5-4F9D-B8B3-C4AD38A4B58A}"/>
              </a:ext>
            </a:extLst>
          </p:cNvPr>
          <p:cNvGraphicFramePr>
            <a:graphicFrameLocks noGrp="1"/>
          </p:cNvGraphicFramePr>
          <p:nvPr>
            <p:extLst>
              <p:ext uri="{D42A27DB-BD31-4B8C-83A1-F6EECF244321}">
                <p14:modId xmlns:p14="http://schemas.microsoft.com/office/powerpoint/2010/main" val="1366075997"/>
              </p:ext>
            </p:extLst>
          </p:nvPr>
        </p:nvGraphicFramePr>
        <p:xfrm>
          <a:off x="4222754" y="941211"/>
          <a:ext cx="7857534" cy="4710652"/>
        </p:xfrm>
        <a:graphic>
          <a:graphicData uri="http://schemas.openxmlformats.org/drawingml/2006/table">
            <a:tbl>
              <a:tblPr>
                <a:tableStyleId>{125E5076-3810-47DD-B79F-674D7AD40C01}</a:tableStyleId>
              </a:tblPr>
              <a:tblGrid>
                <a:gridCol w="3928767">
                  <a:extLst>
                    <a:ext uri="{9D8B030D-6E8A-4147-A177-3AD203B41FA5}">
                      <a16:colId xmlns:a16="http://schemas.microsoft.com/office/drawing/2014/main" val="2394252077"/>
                    </a:ext>
                  </a:extLst>
                </a:gridCol>
                <a:gridCol w="3928767">
                  <a:extLst>
                    <a:ext uri="{9D8B030D-6E8A-4147-A177-3AD203B41FA5}">
                      <a16:colId xmlns:a16="http://schemas.microsoft.com/office/drawing/2014/main" val="1300071938"/>
                    </a:ext>
                  </a:extLst>
                </a:gridCol>
              </a:tblGrid>
              <a:tr h="428005">
                <a:tc>
                  <a:txBody>
                    <a:bodyPr/>
                    <a:lstStyle/>
                    <a:p>
                      <a:pPr algn="ctr" fontAlgn="ctr"/>
                      <a:r>
                        <a:rPr lang="en-US" sz="2400" b="1" u="none" strike="noStrike" dirty="0"/>
                        <a:t>2017 Domain Structure</a:t>
                      </a:r>
                      <a:endParaRPr lang="en-US" sz="2400" b="1" i="0" u="none" strike="noStrike" dirty="0">
                        <a:solidFill>
                          <a:srgbClr val="000000"/>
                        </a:solidFill>
                        <a:latin typeface="+mj-lt"/>
                      </a:endParaRPr>
                    </a:p>
                  </a:txBody>
                  <a:tcPr marL="9525" marR="9525" marT="9525" marB="0" anchor="ctr">
                    <a:solidFill>
                      <a:schemeClr val="accent2">
                        <a:lumMod val="40000"/>
                        <a:lumOff val="60000"/>
                      </a:schemeClr>
                    </a:solidFill>
                  </a:tcPr>
                </a:tc>
                <a:tc>
                  <a:txBody>
                    <a:bodyPr/>
                    <a:lstStyle/>
                    <a:p>
                      <a:pPr marL="0" algn="ctr" defTabSz="914400" rtl="0" eaLnBrk="1" fontAlgn="ctr" latinLnBrk="0" hangingPunct="1"/>
                      <a:r>
                        <a:rPr lang="en-US" sz="2400" b="1" u="none" strike="noStrike" kern="1200" dirty="0">
                          <a:solidFill>
                            <a:schemeClr val="lt1"/>
                          </a:solidFill>
                          <a:latin typeface="+mn-lt"/>
                          <a:ea typeface="+mn-ea"/>
                          <a:cs typeface="+mn-cs"/>
                        </a:rPr>
                        <a:t>2022 Domain Structure</a:t>
                      </a:r>
                    </a:p>
                  </a:txBody>
                  <a:tcPr marL="9525" marR="9525" marT="9525" marB="0" anchor="ctr"/>
                </a:tc>
                <a:extLst>
                  <a:ext uri="{0D108BD9-81ED-4DB2-BD59-A6C34878D82A}">
                    <a16:rowId xmlns:a16="http://schemas.microsoft.com/office/drawing/2014/main" val="2640971147"/>
                  </a:ext>
                </a:extLst>
              </a:tr>
              <a:tr h="3734007">
                <a:tc>
                  <a:txBody>
                    <a:bodyPr/>
                    <a:lstStyle/>
                    <a:p>
                      <a:pPr marL="457200" marR="0" lvl="1" indent="0" algn="l" defTabSz="914400" rtl="0" eaLnBrk="1" latinLnBrk="0" hangingPunct="1">
                        <a:spcBef>
                          <a:spcPts val="0"/>
                        </a:spcBef>
                        <a:spcAft>
                          <a:spcPts val="0"/>
                        </a:spcAft>
                        <a:buFont typeface="+mj-lt"/>
                        <a:buNone/>
                      </a:pPr>
                      <a:endParaRPr lang="en-US" sz="600" b="1" kern="1200" dirty="0">
                        <a:solidFill>
                          <a:schemeClr val="tx1"/>
                        </a:solidFill>
                        <a:effectLst/>
                      </a:endParaRPr>
                    </a:p>
                    <a:p>
                      <a:pPr marL="341313" marR="0" lvl="1" indent="-284163" algn="l" defTabSz="457200" rtl="0" eaLnBrk="1" fontAlgn="b" latinLnBrk="0" hangingPunct="1">
                        <a:spcBef>
                          <a:spcPts val="0"/>
                        </a:spcBef>
                        <a:spcAft>
                          <a:spcPts val="0"/>
                        </a:spcAft>
                        <a:buFont typeface="+mj-lt"/>
                        <a:buAutoNum type="romanUcPeriod"/>
                        <a:tabLst>
                          <a:tab pos="284163" algn="l"/>
                        </a:tabLst>
                      </a:pPr>
                      <a:r>
                        <a:rPr lang="en-US" sz="1800" b="1" kern="1200" dirty="0">
                          <a:solidFill>
                            <a:schemeClr val="tx1"/>
                          </a:solidFill>
                          <a:effectLst/>
                          <a:latin typeface="+mn-lt"/>
                          <a:ea typeface="+mn-ea"/>
                          <a:cs typeface="+mn-cs"/>
                        </a:rPr>
                        <a:t>Assessment				38%	</a:t>
                      </a:r>
                      <a:br>
                        <a:rPr lang="en-US" sz="1800" b="1" kern="1200" dirty="0">
                          <a:solidFill>
                            <a:schemeClr val="tx1"/>
                          </a:solidFill>
                          <a:effectLst/>
                          <a:latin typeface="+mn-lt"/>
                          <a:ea typeface="+mn-ea"/>
                          <a:cs typeface="+mn-cs"/>
                        </a:rPr>
                      </a:br>
                      <a:r>
                        <a:rPr lang="en-US" sz="1800" b="1" kern="1200" dirty="0">
                          <a:solidFill>
                            <a:schemeClr val="tx1"/>
                          </a:solidFill>
                          <a:effectLst/>
                          <a:latin typeface="+mn-lt"/>
                          <a:ea typeface="+mn-ea"/>
                          <a:cs typeface="+mn-cs"/>
                        </a:rPr>
                        <a:t>(57 items)</a:t>
                      </a:r>
                    </a:p>
                    <a:p>
                      <a:pPr marL="57150" marR="0" lvl="1" indent="0" algn="l" defTabSz="457200" rtl="0" eaLnBrk="1" fontAlgn="b" latinLnBrk="0" hangingPunct="1">
                        <a:spcBef>
                          <a:spcPts val="0"/>
                        </a:spcBef>
                        <a:spcAft>
                          <a:spcPts val="0"/>
                        </a:spcAft>
                        <a:buFont typeface="+mj-lt"/>
                        <a:buNone/>
                        <a:tabLst>
                          <a:tab pos="284163" algn="l"/>
                        </a:tabLst>
                      </a:pPr>
                      <a:endParaRPr lang="en-US" sz="1800" b="1" kern="1200" dirty="0">
                        <a:solidFill>
                          <a:schemeClr val="tx1"/>
                        </a:solidFill>
                        <a:effectLst/>
                        <a:latin typeface="+mn-lt"/>
                        <a:ea typeface="+mn-ea"/>
                        <a:cs typeface="+mn-cs"/>
                      </a:endParaRPr>
                    </a:p>
                    <a:p>
                      <a:pPr marL="341313" marR="0" lvl="1" indent="-284163" algn="l" defTabSz="457200" rtl="0" eaLnBrk="1" fontAlgn="b" latinLnBrk="0" hangingPunct="1">
                        <a:spcBef>
                          <a:spcPts val="0"/>
                        </a:spcBef>
                        <a:spcAft>
                          <a:spcPts val="0"/>
                        </a:spcAft>
                        <a:buFont typeface="+mj-lt"/>
                        <a:buAutoNum type="romanUcPeriod"/>
                        <a:tabLst>
                          <a:tab pos="284163" algn="l"/>
                        </a:tabLst>
                      </a:pPr>
                      <a:r>
                        <a:rPr lang="en-US" sz="1800" b="1" kern="1200" dirty="0">
                          <a:solidFill>
                            <a:schemeClr val="tx1"/>
                          </a:solidFill>
                          <a:effectLst/>
                          <a:latin typeface="+mn-lt"/>
                          <a:ea typeface="+mn-ea"/>
                          <a:cs typeface="+mn-cs"/>
                        </a:rPr>
                        <a:t>Health Promotion			14%	</a:t>
                      </a:r>
                      <a:br>
                        <a:rPr lang="en-US" sz="1800" b="1" kern="1200" dirty="0">
                          <a:solidFill>
                            <a:schemeClr val="tx1"/>
                          </a:solidFill>
                          <a:effectLst/>
                          <a:latin typeface="+mn-lt"/>
                          <a:ea typeface="+mn-ea"/>
                          <a:cs typeface="+mn-cs"/>
                        </a:rPr>
                      </a:br>
                      <a:r>
                        <a:rPr lang="en-US" sz="1800" b="1" kern="1200" dirty="0">
                          <a:solidFill>
                            <a:schemeClr val="tx1"/>
                          </a:solidFill>
                          <a:effectLst/>
                          <a:latin typeface="+mn-lt"/>
                          <a:ea typeface="+mn-ea"/>
                          <a:cs typeface="+mn-cs"/>
                        </a:rPr>
                        <a:t>(21 items)</a:t>
                      </a:r>
                    </a:p>
                    <a:p>
                      <a:pPr marL="341313" marR="0" lvl="1" indent="-284163" algn="l" defTabSz="457200" rtl="0" eaLnBrk="1" fontAlgn="b" latinLnBrk="0" hangingPunct="1">
                        <a:spcBef>
                          <a:spcPts val="0"/>
                        </a:spcBef>
                        <a:spcAft>
                          <a:spcPts val="0"/>
                        </a:spcAft>
                        <a:buFont typeface="+mj-lt"/>
                        <a:buAutoNum type="romanUcPeriod"/>
                        <a:tabLst>
                          <a:tab pos="284163" algn="l"/>
                        </a:tabLst>
                      </a:pPr>
                      <a:endParaRPr lang="en-US" sz="1800" b="1" kern="1200" dirty="0">
                        <a:solidFill>
                          <a:schemeClr val="tx1"/>
                        </a:solidFill>
                        <a:effectLst/>
                        <a:latin typeface="+mn-lt"/>
                        <a:ea typeface="+mn-ea"/>
                        <a:cs typeface="+mn-cs"/>
                      </a:endParaRPr>
                    </a:p>
                    <a:p>
                      <a:pPr marL="341313" marR="0" lvl="1" indent="-284163" algn="l" defTabSz="457200" rtl="0" eaLnBrk="1" fontAlgn="b" latinLnBrk="0" hangingPunct="1">
                        <a:spcBef>
                          <a:spcPts val="0"/>
                        </a:spcBef>
                        <a:spcAft>
                          <a:spcPts val="0"/>
                        </a:spcAft>
                        <a:buFont typeface="+mj-lt"/>
                        <a:buAutoNum type="romanUcPeriod"/>
                        <a:tabLst>
                          <a:tab pos="284163" algn="l"/>
                        </a:tabLst>
                      </a:pPr>
                      <a:r>
                        <a:rPr lang="en-US" sz="1800" b="1" kern="1200" dirty="0">
                          <a:solidFill>
                            <a:schemeClr val="tx1"/>
                          </a:solidFill>
                          <a:effectLst/>
                          <a:latin typeface="+mn-lt"/>
                          <a:ea typeface="+mn-ea"/>
                          <a:cs typeface="+mn-cs"/>
                        </a:rPr>
                        <a:t>Management				48%	</a:t>
                      </a:r>
                      <a:br>
                        <a:rPr lang="en-US" sz="1800" b="1" kern="1200" dirty="0">
                          <a:solidFill>
                            <a:schemeClr val="tx1"/>
                          </a:solidFill>
                          <a:effectLst/>
                          <a:latin typeface="+mn-lt"/>
                          <a:ea typeface="+mn-ea"/>
                          <a:cs typeface="+mn-cs"/>
                        </a:rPr>
                      </a:br>
                      <a:r>
                        <a:rPr lang="en-US" sz="1800" b="1" kern="1200" dirty="0">
                          <a:solidFill>
                            <a:schemeClr val="tx1"/>
                          </a:solidFill>
                          <a:effectLst/>
                          <a:latin typeface="+mn-lt"/>
                          <a:ea typeface="+mn-ea"/>
                          <a:cs typeface="+mn-cs"/>
                        </a:rPr>
                        <a:t>(72 items)</a:t>
                      </a:r>
                    </a:p>
                  </a:txBody>
                  <a:tcPr marL="68580" marR="68580" marT="0" marB="0">
                    <a:solidFill>
                      <a:schemeClr val="accent2">
                        <a:lumMod val="20000"/>
                        <a:lumOff val="80000"/>
                      </a:schemeClr>
                    </a:solidFill>
                  </a:tcPr>
                </a:tc>
                <a:tc>
                  <a:txBody>
                    <a:bodyPr/>
                    <a:lstStyle/>
                    <a:p>
                      <a:pPr marL="457200" marR="0" lvl="1" indent="-400050" algn="l" defTabSz="457200" rtl="0" eaLnBrk="1" fontAlgn="b" latinLnBrk="0" hangingPunct="1">
                        <a:spcBef>
                          <a:spcPts val="0"/>
                        </a:spcBef>
                        <a:spcAft>
                          <a:spcPts val="0"/>
                        </a:spcAft>
                        <a:buFont typeface="+mj-lt"/>
                        <a:buAutoNum type="romanUcPeriod"/>
                        <a:tabLst>
                          <a:tab pos="284163" algn="l"/>
                        </a:tabLst>
                      </a:pPr>
                      <a:endParaRPr lang="en-US" sz="400" b="1" kern="1200" dirty="0">
                        <a:solidFill>
                          <a:schemeClr val="bg1"/>
                        </a:solidFill>
                        <a:effectLst/>
                        <a:latin typeface="+mn-lt"/>
                        <a:ea typeface="+mn-ea"/>
                        <a:cs typeface="+mn-cs"/>
                      </a:endParaRPr>
                    </a:p>
                    <a:p>
                      <a:pPr marL="457200" marR="0" lvl="1" indent="-400050" algn="l" defTabSz="457200" rtl="0" eaLnBrk="1" fontAlgn="b" latinLnBrk="0" hangingPunct="1">
                        <a:spcBef>
                          <a:spcPts val="0"/>
                        </a:spcBef>
                        <a:spcAft>
                          <a:spcPts val="0"/>
                        </a:spcAft>
                        <a:buFont typeface="+mj-lt"/>
                        <a:buAutoNum type="romanUcPeriod"/>
                        <a:tabLst>
                          <a:tab pos="284163" algn="l"/>
                        </a:tabLst>
                      </a:pPr>
                      <a:r>
                        <a:rPr lang="en-US" sz="1800" b="1" kern="1200" dirty="0">
                          <a:solidFill>
                            <a:schemeClr val="bg1"/>
                          </a:solidFill>
                          <a:effectLst/>
                          <a:latin typeface="+mn-lt"/>
                          <a:ea typeface="+mn-ea"/>
                          <a:cs typeface="+mn-cs"/>
                        </a:rPr>
                        <a:t>Health Promotion			23% 	</a:t>
                      </a:r>
                      <a:br>
                        <a:rPr lang="en-US" sz="1800" b="1" kern="1200" dirty="0">
                          <a:solidFill>
                            <a:schemeClr val="bg1"/>
                          </a:solidFill>
                          <a:effectLst/>
                          <a:latin typeface="+mn-lt"/>
                          <a:ea typeface="+mn-ea"/>
                          <a:cs typeface="+mn-cs"/>
                        </a:rPr>
                      </a:br>
                      <a:r>
                        <a:rPr lang="en-US" sz="1800" b="1" kern="1200" dirty="0">
                          <a:solidFill>
                            <a:schemeClr val="bg1"/>
                          </a:solidFill>
                          <a:effectLst/>
                          <a:latin typeface="+mn-lt"/>
                          <a:ea typeface="+mn-ea"/>
                          <a:cs typeface="+mn-cs"/>
                        </a:rPr>
                        <a:t>(34 items)</a:t>
                      </a:r>
                    </a:p>
                    <a:p>
                      <a:pPr marL="457200" marR="0" lvl="1" indent="-400050" algn="l" defTabSz="457200" rtl="0" eaLnBrk="1" fontAlgn="b" latinLnBrk="0" hangingPunct="1">
                        <a:spcBef>
                          <a:spcPts val="0"/>
                        </a:spcBef>
                        <a:spcAft>
                          <a:spcPts val="0"/>
                        </a:spcAft>
                        <a:buFont typeface="+mj-lt"/>
                        <a:buAutoNum type="romanUcPeriod"/>
                        <a:tabLst>
                          <a:tab pos="284163" algn="l"/>
                        </a:tabLst>
                      </a:pPr>
                      <a:endParaRPr lang="en-US" sz="1800" b="1" kern="1200" dirty="0">
                        <a:solidFill>
                          <a:schemeClr val="bg1"/>
                        </a:solidFill>
                        <a:effectLst/>
                        <a:latin typeface="+mn-lt"/>
                        <a:ea typeface="+mn-ea"/>
                        <a:cs typeface="+mn-cs"/>
                      </a:endParaRPr>
                    </a:p>
                    <a:p>
                      <a:pPr marL="457200" marR="0" lvl="1" indent="-400050" algn="l" defTabSz="457200" rtl="0" eaLnBrk="1" fontAlgn="b" latinLnBrk="0" hangingPunct="1">
                        <a:spcBef>
                          <a:spcPts val="0"/>
                        </a:spcBef>
                        <a:spcAft>
                          <a:spcPts val="0"/>
                        </a:spcAft>
                        <a:buFont typeface="+mj-lt"/>
                        <a:buAutoNum type="romanUcPeriod"/>
                        <a:tabLst>
                          <a:tab pos="284163" algn="l"/>
                        </a:tabLst>
                      </a:pPr>
                      <a:r>
                        <a:rPr lang="en-US" sz="1800" b="1" kern="1200" dirty="0">
                          <a:solidFill>
                            <a:schemeClr val="bg1"/>
                          </a:solidFill>
                          <a:effectLst/>
                          <a:latin typeface="+mn-lt"/>
                          <a:ea typeface="+mn-ea"/>
                          <a:cs typeface="+mn-cs"/>
                        </a:rPr>
                        <a:t>Assessment				35%</a:t>
                      </a:r>
                      <a:br>
                        <a:rPr lang="en-US" sz="1800" b="1" kern="1200" dirty="0">
                          <a:solidFill>
                            <a:schemeClr val="bg1"/>
                          </a:solidFill>
                          <a:effectLst/>
                          <a:latin typeface="+mn-lt"/>
                          <a:ea typeface="+mn-ea"/>
                          <a:cs typeface="+mn-cs"/>
                        </a:rPr>
                      </a:br>
                      <a:r>
                        <a:rPr lang="en-US" sz="1800" b="1" kern="1200" dirty="0">
                          <a:solidFill>
                            <a:schemeClr val="bg1"/>
                          </a:solidFill>
                          <a:effectLst/>
                          <a:latin typeface="+mn-lt"/>
                          <a:ea typeface="+mn-ea"/>
                          <a:cs typeface="+mn-cs"/>
                        </a:rPr>
                        <a:t>(53 items)</a:t>
                      </a:r>
                    </a:p>
                    <a:p>
                      <a:pPr marL="457200" marR="0" lvl="1" indent="-400050" algn="l" defTabSz="457200" rtl="0" eaLnBrk="1" fontAlgn="b" latinLnBrk="0" hangingPunct="1">
                        <a:spcBef>
                          <a:spcPts val="0"/>
                        </a:spcBef>
                        <a:spcAft>
                          <a:spcPts val="0"/>
                        </a:spcAft>
                        <a:buFont typeface="+mj-lt"/>
                        <a:buAutoNum type="romanUcPeriod"/>
                        <a:tabLst>
                          <a:tab pos="284163" algn="l"/>
                        </a:tabLst>
                      </a:pPr>
                      <a:endParaRPr lang="en-US" sz="1800" b="1" kern="1200" dirty="0">
                        <a:solidFill>
                          <a:schemeClr val="bg1"/>
                        </a:solidFill>
                        <a:effectLst/>
                        <a:latin typeface="+mn-lt"/>
                        <a:ea typeface="+mn-ea"/>
                        <a:cs typeface="+mn-cs"/>
                      </a:endParaRPr>
                    </a:p>
                    <a:p>
                      <a:pPr marL="457200" marR="0" lvl="1" indent="-400050" algn="l" defTabSz="457200" rtl="0" eaLnBrk="1" fontAlgn="b" latinLnBrk="0" hangingPunct="1">
                        <a:spcBef>
                          <a:spcPts val="0"/>
                        </a:spcBef>
                        <a:spcAft>
                          <a:spcPts val="0"/>
                        </a:spcAft>
                        <a:buFont typeface="+mj-lt"/>
                        <a:buAutoNum type="romanUcPeriod"/>
                        <a:tabLst>
                          <a:tab pos="284163" algn="l"/>
                        </a:tabLst>
                      </a:pPr>
                      <a:r>
                        <a:rPr lang="en-US" sz="1800" b="1" kern="1200" dirty="0">
                          <a:solidFill>
                            <a:schemeClr val="bg1"/>
                          </a:solidFill>
                          <a:effectLst/>
                          <a:latin typeface="+mn-lt"/>
                          <a:ea typeface="+mn-ea"/>
                          <a:cs typeface="+mn-cs"/>
                        </a:rPr>
                        <a:t>Planning and Management	33%</a:t>
                      </a:r>
                      <a:br>
                        <a:rPr lang="en-US" sz="1800" b="1" kern="1200" dirty="0">
                          <a:solidFill>
                            <a:schemeClr val="bg1"/>
                          </a:solidFill>
                          <a:effectLst/>
                          <a:latin typeface="+mn-lt"/>
                          <a:ea typeface="+mn-ea"/>
                          <a:cs typeface="+mn-cs"/>
                        </a:rPr>
                      </a:br>
                      <a:r>
                        <a:rPr lang="en-US" sz="1800" b="1" kern="1200" dirty="0">
                          <a:solidFill>
                            <a:schemeClr val="bg1"/>
                          </a:solidFill>
                          <a:effectLst/>
                          <a:latin typeface="+mn-lt"/>
                          <a:ea typeface="+mn-ea"/>
                          <a:cs typeface="+mn-cs"/>
                        </a:rPr>
                        <a:t>(50 items)</a:t>
                      </a:r>
                    </a:p>
                    <a:p>
                      <a:pPr marL="457200" marR="0" lvl="1" indent="-400050" algn="l" defTabSz="457200" rtl="0" eaLnBrk="1" fontAlgn="b" latinLnBrk="0" hangingPunct="1">
                        <a:spcBef>
                          <a:spcPts val="0"/>
                        </a:spcBef>
                        <a:spcAft>
                          <a:spcPts val="0"/>
                        </a:spcAft>
                        <a:buFont typeface="+mj-lt"/>
                        <a:buAutoNum type="romanUcPeriod"/>
                        <a:tabLst>
                          <a:tab pos="284163" algn="l"/>
                        </a:tabLst>
                      </a:pPr>
                      <a:endParaRPr lang="en-US" sz="1800" b="1" kern="1200" dirty="0">
                        <a:solidFill>
                          <a:schemeClr val="bg1"/>
                        </a:solidFill>
                        <a:effectLst/>
                        <a:latin typeface="+mn-lt"/>
                        <a:ea typeface="+mn-ea"/>
                        <a:cs typeface="+mn-cs"/>
                      </a:endParaRPr>
                    </a:p>
                    <a:p>
                      <a:pPr marL="457200" marR="0" lvl="1" indent="-400050" algn="l" defTabSz="457200" rtl="0" eaLnBrk="1" fontAlgn="b" latinLnBrk="0" hangingPunct="1">
                        <a:spcBef>
                          <a:spcPts val="0"/>
                        </a:spcBef>
                        <a:spcAft>
                          <a:spcPts val="0"/>
                        </a:spcAft>
                        <a:buFont typeface="+mj-lt"/>
                        <a:buAutoNum type="romanUcPeriod"/>
                        <a:tabLst>
                          <a:tab pos="284163" algn="l"/>
                        </a:tabLst>
                      </a:pPr>
                      <a:r>
                        <a:rPr lang="en-US" sz="1800" b="1" kern="1200" dirty="0">
                          <a:solidFill>
                            <a:schemeClr val="bg1"/>
                          </a:solidFill>
                          <a:effectLst/>
                          <a:latin typeface="+mn-lt"/>
                          <a:ea typeface="+mn-ea"/>
                          <a:cs typeface="+mn-cs"/>
                        </a:rPr>
                        <a:t>Professional Responsibilities	  9%</a:t>
                      </a:r>
                      <a:br>
                        <a:rPr lang="en-US" sz="1800" b="1" kern="1200" dirty="0">
                          <a:solidFill>
                            <a:schemeClr val="bg1"/>
                          </a:solidFill>
                          <a:effectLst/>
                          <a:latin typeface="+mn-lt"/>
                          <a:ea typeface="+mn-ea"/>
                          <a:cs typeface="+mn-cs"/>
                        </a:rPr>
                      </a:br>
                      <a:r>
                        <a:rPr lang="en-US" sz="1800" b="1" kern="1200" dirty="0">
                          <a:solidFill>
                            <a:schemeClr val="bg1"/>
                          </a:solidFill>
                          <a:effectLst/>
                          <a:latin typeface="+mn-lt"/>
                          <a:ea typeface="+mn-ea"/>
                          <a:cs typeface="+mn-cs"/>
                        </a:rPr>
                        <a:t>(13 items)</a:t>
                      </a:r>
                    </a:p>
                  </a:txBody>
                  <a:tcPr marL="68580" marR="68580" marT="0" marB="0">
                    <a:solidFill>
                      <a:schemeClr val="accent1">
                        <a:lumMod val="60000"/>
                        <a:lumOff val="40000"/>
                      </a:schemeClr>
                    </a:solidFill>
                  </a:tcPr>
                </a:tc>
                <a:extLst>
                  <a:ext uri="{0D108BD9-81ED-4DB2-BD59-A6C34878D82A}">
                    <a16:rowId xmlns:a16="http://schemas.microsoft.com/office/drawing/2014/main" val="2111453472"/>
                  </a:ext>
                </a:extLst>
              </a:tr>
              <a:tr h="548640">
                <a:tc>
                  <a:txBody>
                    <a:bodyPr/>
                    <a:lstStyle/>
                    <a:p>
                      <a:pPr marL="230188" marR="0" lvl="1" indent="0" algn="l" defTabSz="457200" rtl="0" eaLnBrk="1" latinLnBrk="0" hangingPunct="1">
                        <a:spcBef>
                          <a:spcPts val="0"/>
                        </a:spcBef>
                        <a:spcAft>
                          <a:spcPts val="0"/>
                        </a:spcAft>
                        <a:buFont typeface="+mj-lt"/>
                        <a:buNone/>
                      </a:pPr>
                      <a:r>
                        <a:rPr lang="en-US" sz="2400" b="1" kern="1200" dirty="0">
                          <a:solidFill>
                            <a:schemeClr val="bg1"/>
                          </a:solidFill>
                          <a:effectLst/>
                        </a:rPr>
                        <a:t>= 150 items</a:t>
                      </a:r>
                    </a:p>
                  </a:txBody>
                  <a:tcPr marL="68580" marR="68580" marT="0" marB="0" anchor="ctr">
                    <a:solidFill>
                      <a:schemeClr val="accent2">
                        <a:lumMod val="40000"/>
                        <a:lumOff val="60000"/>
                      </a:schemeClr>
                    </a:solidFill>
                  </a:tcPr>
                </a:tc>
                <a:tc>
                  <a:txBody>
                    <a:bodyPr/>
                    <a:lstStyle/>
                    <a:p>
                      <a:pPr marL="230188" marR="0" lvl="1" indent="0" algn="l" defTabSz="457200" rtl="0" eaLnBrk="1" fontAlgn="auto" latinLnBrk="0" hangingPunct="1">
                        <a:lnSpc>
                          <a:spcPct val="100000"/>
                        </a:lnSpc>
                        <a:spcBef>
                          <a:spcPts val="0"/>
                        </a:spcBef>
                        <a:spcAft>
                          <a:spcPts val="0"/>
                        </a:spcAft>
                        <a:buClrTx/>
                        <a:buSzTx/>
                        <a:buFont typeface="+mj-lt"/>
                        <a:buNone/>
                        <a:tabLst/>
                        <a:defRPr/>
                      </a:pPr>
                      <a:r>
                        <a:rPr lang="en-US" sz="2400" b="1" kern="1200" dirty="0">
                          <a:solidFill>
                            <a:schemeClr val="bg1"/>
                          </a:solidFill>
                          <a:effectLst/>
                          <a:latin typeface="+mn-lt"/>
                          <a:ea typeface="+mn-ea"/>
                          <a:cs typeface="+mn-cs"/>
                        </a:rPr>
                        <a:t>= 150 items</a:t>
                      </a:r>
                    </a:p>
                  </a:txBody>
                  <a:tcPr marL="68580" marR="68580" marT="0" marB="0" anchor="ctr"/>
                </a:tc>
                <a:extLst>
                  <a:ext uri="{0D108BD9-81ED-4DB2-BD59-A6C34878D82A}">
                    <a16:rowId xmlns:a16="http://schemas.microsoft.com/office/drawing/2014/main" val="4226863586"/>
                  </a:ext>
                </a:extLst>
              </a:tr>
            </a:tbl>
          </a:graphicData>
        </a:graphic>
      </p:graphicFrame>
      <p:sp>
        <p:nvSpPr>
          <p:cNvPr id="12" name="Content Placeholder 4">
            <a:extLst>
              <a:ext uri="{FF2B5EF4-FFF2-40B4-BE49-F238E27FC236}">
                <a16:creationId xmlns:a16="http://schemas.microsoft.com/office/drawing/2014/main" id="{BEEEEABC-52E8-4A26-9C28-844CFE32CA15}"/>
              </a:ext>
            </a:extLst>
          </p:cNvPr>
          <p:cNvSpPr txBox="1">
            <a:spLocks/>
          </p:cNvSpPr>
          <p:nvPr/>
        </p:nvSpPr>
        <p:spPr>
          <a:xfrm>
            <a:off x="4596935" y="434201"/>
            <a:ext cx="7074337" cy="446050"/>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ctr">
              <a:buFont typeface="Calibri" panose="020F0502020204030204" pitchFamily="34" charset="0"/>
              <a:buNone/>
            </a:pPr>
            <a:r>
              <a:rPr lang="en-US" sz="2800" b="1" dirty="0"/>
              <a:t>By % of Items, # of Items per Domain</a:t>
            </a:r>
          </a:p>
        </p:txBody>
      </p:sp>
    </p:spTree>
    <p:extLst>
      <p:ext uri="{BB962C8B-B14F-4D97-AF65-F5344CB8AC3E}">
        <p14:creationId xmlns:p14="http://schemas.microsoft.com/office/powerpoint/2010/main" val="2067599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TASKS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594358"/>
            <a:ext cx="7674654" cy="6077609"/>
          </a:xfrm>
        </p:spPr>
        <p:txBody>
          <a:bodyPr>
            <a:normAutofit/>
          </a:bodyPr>
          <a:lstStyle/>
          <a:p>
            <a:r>
              <a:rPr lang="en-US" sz="2400" b="1" dirty="0"/>
              <a:t>All current tasks in the CPN detailed content outline were retained either as-previously-written or with minor editorial updates. </a:t>
            </a:r>
          </a:p>
          <a:p>
            <a:endParaRPr lang="en-US" sz="2400" b="1" dirty="0"/>
          </a:p>
          <a:p>
            <a:r>
              <a:rPr lang="en-US" sz="2400" b="1" i="1" dirty="0">
                <a:solidFill>
                  <a:srgbClr val="318649"/>
                </a:solidFill>
              </a:rPr>
              <a:t>Added </a:t>
            </a:r>
            <a:r>
              <a:rPr lang="en-US" sz="2400" dirty="0"/>
              <a:t>tasks include:</a:t>
            </a:r>
          </a:p>
          <a:p>
            <a:endParaRPr lang="en-US" sz="300" dirty="0"/>
          </a:p>
          <a:p>
            <a:pPr lvl="1">
              <a:buFont typeface="Wingdings" panose="05000000000000000000" pitchFamily="2" charset="2"/>
              <a:buChar char="§"/>
            </a:pPr>
            <a:r>
              <a:rPr lang="en-US" sz="2800" b="1" dirty="0"/>
              <a:t>Health Promotion</a:t>
            </a:r>
          </a:p>
          <a:p>
            <a:pPr lvl="2">
              <a:buFont typeface="Symbol" panose="05050102010706020507" pitchFamily="18" charset="2"/>
              <a:buChar char=""/>
            </a:pPr>
            <a:r>
              <a:rPr lang="en-US" sz="2000" dirty="0"/>
              <a:t>Building resilience and healthy coping</a:t>
            </a:r>
          </a:p>
          <a:p>
            <a:pPr lvl="1">
              <a:buFont typeface="Wingdings" panose="05000000000000000000" pitchFamily="2" charset="2"/>
              <a:buChar char="§"/>
            </a:pPr>
            <a:r>
              <a:rPr lang="en-US" sz="2800" b="1" dirty="0"/>
              <a:t>Assessment </a:t>
            </a:r>
          </a:p>
          <a:p>
            <a:pPr lvl="2">
              <a:buFont typeface="Symbol" panose="05050102010706020507" pitchFamily="18" charset="2"/>
              <a:buChar char=""/>
            </a:pPr>
            <a:r>
              <a:rPr lang="en-US" sz="2000" dirty="0"/>
              <a:t>Assess the child’s environments (e.g., home, school, health care setting) for developmental, cognitive, and physical needs</a:t>
            </a:r>
          </a:p>
          <a:p>
            <a:pPr lvl="2">
              <a:buFont typeface="Symbol" panose="05050102010706020507" pitchFamily="18" charset="2"/>
              <a:buChar char=""/>
            </a:pPr>
            <a:r>
              <a:rPr lang="en-US" sz="2000" dirty="0"/>
              <a:t>Assess impacts of adverse childhood experiences (ACEs) (e.g., death of caregiver, divorce, abuse) and social determinants of health (e.g., socio-economic status, displacement, racial inequalities)</a:t>
            </a:r>
          </a:p>
        </p:txBody>
      </p:sp>
    </p:spTree>
    <p:extLst>
      <p:ext uri="{BB962C8B-B14F-4D97-AF65-F5344CB8AC3E}">
        <p14:creationId xmlns:p14="http://schemas.microsoft.com/office/powerpoint/2010/main" val="3057037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57200" y="3069770"/>
            <a:ext cx="3200400" cy="3235433"/>
          </a:xfrm>
        </p:spPr>
        <p:txBody>
          <a:bodyPr>
            <a:normAutofit/>
          </a:bodyPr>
          <a:lstStyle/>
          <a:p>
            <a:r>
              <a:rPr lang="en-US" sz="2800" i="1" dirty="0"/>
              <a:t>TASKS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281914" y="594358"/>
            <a:ext cx="7674654" cy="6077609"/>
          </a:xfrm>
        </p:spPr>
        <p:txBody>
          <a:bodyPr>
            <a:normAutofit/>
          </a:bodyPr>
          <a:lstStyle/>
          <a:p>
            <a:r>
              <a:rPr lang="en-US" sz="2400" b="1" i="1" dirty="0">
                <a:solidFill>
                  <a:srgbClr val="318649"/>
                </a:solidFill>
              </a:rPr>
              <a:t>Added </a:t>
            </a:r>
            <a:r>
              <a:rPr lang="en-US" sz="2400" dirty="0"/>
              <a:t>tasks include (continued):</a:t>
            </a:r>
          </a:p>
          <a:p>
            <a:endParaRPr lang="en-US" sz="200" dirty="0"/>
          </a:p>
          <a:p>
            <a:pPr lvl="1">
              <a:buFont typeface="Wingdings" panose="05000000000000000000" pitchFamily="2" charset="2"/>
              <a:buChar char="§"/>
            </a:pPr>
            <a:r>
              <a:rPr lang="en-US" sz="2800" b="1" dirty="0"/>
              <a:t>Planning and Management</a:t>
            </a:r>
          </a:p>
          <a:p>
            <a:pPr lvl="2">
              <a:buFont typeface="Symbol" panose="05050102010706020507" pitchFamily="18" charset="2"/>
              <a:buChar char=""/>
            </a:pPr>
            <a:r>
              <a:rPr lang="en-US" sz="2000" dirty="0"/>
              <a:t>Collaborate with members of the child’s health care team to contribute to an accurate medical diagnosis</a:t>
            </a:r>
          </a:p>
          <a:p>
            <a:pPr lvl="2">
              <a:buFont typeface="Symbol" panose="05050102010706020507" pitchFamily="18" charset="2"/>
              <a:buChar char=""/>
            </a:pPr>
            <a:r>
              <a:rPr lang="en-US" sz="2000" dirty="0"/>
              <a:t>Integrate trauma-informed care principles (e.g., safety, trustworthiness and transparency, choice) into care planning and management</a:t>
            </a:r>
          </a:p>
          <a:p>
            <a:pPr lvl="1">
              <a:buFont typeface="Wingdings" panose="05000000000000000000" pitchFamily="2" charset="2"/>
              <a:buChar char="§"/>
            </a:pPr>
            <a:r>
              <a:rPr lang="en-US" sz="2800" b="1" dirty="0"/>
              <a:t>Professional Responsibilities</a:t>
            </a:r>
          </a:p>
          <a:p>
            <a:pPr lvl="2">
              <a:buFont typeface="Symbol" panose="05050102010706020507" pitchFamily="18" charset="2"/>
              <a:buChar char=""/>
            </a:pPr>
            <a:r>
              <a:rPr lang="en-US" sz="2000" dirty="0"/>
              <a:t>Advocate at the system and governmental levels for policies that support children and families (e.g., patient ratios, access to care, resources)</a:t>
            </a:r>
          </a:p>
          <a:p>
            <a:pPr lvl="2">
              <a:buFont typeface="Symbol" panose="05050102010706020507" pitchFamily="18" charset="2"/>
              <a:buChar char=""/>
            </a:pPr>
            <a:r>
              <a:rPr lang="en-US" sz="2000" dirty="0"/>
              <a:t>Engage in interdisciplinary collaboration to provide comprehensive care</a:t>
            </a:r>
          </a:p>
        </p:txBody>
      </p:sp>
    </p:spTree>
    <p:extLst>
      <p:ext uri="{BB962C8B-B14F-4D97-AF65-F5344CB8AC3E}">
        <p14:creationId xmlns:p14="http://schemas.microsoft.com/office/powerpoint/2010/main" val="2982056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6" name="Text Placeholder 5">
            <a:extLst>
              <a:ext uri="{FF2B5EF4-FFF2-40B4-BE49-F238E27FC236}">
                <a16:creationId xmlns:a16="http://schemas.microsoft.com/office/drawing/2014/main" id="{4C25504A-5772-49A5-AB00-1C8F0B0D9362}"/>
              </a:ext>
            </a:extLst>
          </p:cNvPr>
          <p:cNvSpPr>
            <a:spLocks noGrp="1"/>
          </p:cNvSpPr>
          <p:nvPr>
            <p:ph type="body" sz="half" idx="2"/>
          </p:nvPr>
        </p:nvSpPr>
        <p:spPr>
          <a:xfrm>
            <a:off x="4751212" y="320031"/>
            <a:ext cx="4531070" cy="3213661"/>
          </a:xfrm>
        </p:spPr>
        <p:txBody>
          <a:bodyPr>
            <a:normAutofit/>
          </a:bodyPr>
          <a:lstStyle/>
          <a:p>
            <a:r>
              <a:rPr lang="en-US" sz="2800" i="1" dirty="0">
                <a:solidFill>
                  <a:schemeClr val="tx1"/>
                </a:solidFill>
              </a:rPr>
              <a:t>CLINICAL CATEGORIES</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90775" y="3089356"/>
            <a:ext cx="3166825" cy="3174285"/>
          </a:xfrm>
        </p:spPr>
        <p:txBody>
          <a:bodyPr vert="horz" lIns="0" tIns="45720" rIns="0" bIns="45720" rtlCol="0">
            <a:normAutofit lnSpcReduction="10000"/>
          </a:bodyPr>
          <a:lstStyle/>
          <a:p>
            <a:r>
              <a:rPr lang="en-US" dirty="0">
                <a:solidFill>
                  <a:schemeClr val="bg1"/>
                </a:solidFill>
              </a:rPr>
              <a:t>Previously named “Clinical Problems”, the listing of Clinical Categories retained 16 of the 18 which were surveyed. Survey respondents were asked to rank their MOST frequently seen, and LEAST frequently seen. The order shown here represents the specific condition, by volume, represented on the exam.</a:t>
            </a:r>
          </a:p>
        </p:txBody>
      </p:sp>
      <p:sp>
        <p:nvSpPr>
          <p:cNvPr id="9" name="TextBox 8">
            <a:extLst>
              <a:ext uri="{FF2B5EF4-FFF2-40B4-BE49-F238E27FC236}">
                <a16:creationId xmlns:a16="http://schemas.microsoft.com/office/drawing/2014/main" id="{F2631B46-6824-4D79-A147-90658A9BFAF2}"/>
              </a:ext>
            </a:extLst>
          </p:cNvPr>
          <p:cNvSpPr txBox="1"/>
          <p:nvPr/>
        </p:nvSpPr>
        <p:spPr>
          <a:xfrm>
            <a:off x="9427326" y="892702"/>
            <a:ext cx="2543665" cy="5610433"/>
          </a:xfrm>
          <a:prstGeom prst="snip1Rect">
            <a:avLst/>
          </a:prstGeom>
          <a:solidFill>
            <a:schemeClr val="accent1">
              <a:lumMod val="20000"/>
              <a:lumOff val="80000"/>
            </a:schemeClr>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500" b="1" dirty="0">
                <a:effectLst/>
                <a:ea typeface="Times New Roman" panose="02020603050405020304" pitchFamily="18" charset="0"/>
                <a:cs typeface="Times New Roman" panose="02020603050405020304" pitchFamily="18" charset="0"/>
              </a:rPr>
              <a:t>Respiratory, Gastrointestinal (Nutritional)</a:t>
            </a:r>
            <a:r>
              <a:rPr lang="en-US" sz="1500" b="1" dirty="0">
                <a:ea typeface="Times New Roman" panose="02020603050405020304" pitchFamily="18" charset="0"/>
                <a:cs typeface="Times New Roman" panose="02020603050405020304" pitchFamily="18" charset="0"/>
              </a:rPr>
              <a:t>, Infectious Disease, </a:t>
            </a:r>
            <a:r>
              <a:rPr lang="en-US" sz="1500" dirty="0">
                <a:ea typeface="Times New Roman" panose="02020603050405020304" pitchFamily="18" charset="0"/>
                <a:cs typeface="Times New Roman" panose="02020603050405020304" pitchFamily="18" charset="0"/>
              </a:rPr>
              <a:t>and </a:t>
            </a:r>
            <a:r>
              <a:rPr lang="en-US" sz="1500" b="1" dirty="0">
                <a:ea typeface="Times New Roman" panose="02020603050405020304" pitchFamily="18" charset="0"/>
                <a:cs typeface="Times New Roman" panose="02020603050405020304" pitchFamily="18" charset="0"/>
              </a:rPr>
              <a:t>Neurology </a:t>
            </a:r>
            <a:r>
              <a:rPr lang="en-US" sz="1500" u="sng" dirty="0">
                <a:effectLst/>
                <a:ea typeface="Times New Roman" panose="02020603050405020304" pitchFamily="18" charset="0"/>
                <a:cs typeface="Times New Roman" panose="02020603050405020304" pitchFamily="18" charset="0"/>
              </a:rPr>
              <a:t>remained</a:t>
            </a:r>
            <a:r>
              <a:rPr lang="en-US" sz="1500" dirty="0">
                <a:effectLst/>
                <a:ea typeface="Times New Roman" panose="02020603050405020304" pitchFamily="18" charset="0"/>
                <a:cs typeface="Times New Roman" panose="02020603050405020304" pitchFamily="18" charset="0"/>
              </a:rPr>
              <a:t> among the most frequently seen diagnoses. </a:t>
            </a:r>
          </a:p>
          <a:p>
            <a:endParaRPr lang="en-US" sz="1500" dirty="0">
              <a:ea typeface="Times New Roman" panose="02020603050405020304" pitchFamily="18" charset="0"/>
              <a:cs typeface="Times New Roman" panose="02020603050405020304" pitchFamily="18" charset="0"/>
            </a:endParaRPr>
          </a:p>
          <a:p>
            <a:r>
              <a:rPr lang="en-US" sz="1500" b="1" dirty="0">
                <a:effectLst/>
                <a:ea typeface="Times New Roman" panose="02020603050405020304" pitchFamily="18" charset="0"/>
                <a:cs typeface="Times New Roman" panose="02020603050405020304" pitchFamily="18" charset="0"/>
              </a:rPr>
              <a:t>Behavioral / Mental Health </a:t>
            </a:r>
            <a:r>
              <a:rPr lang="en-US" sz="1500" dirty="0">
                <a:effectLst/>
                <a:ea typeface="Times New Roman" panose="02020603050405020304" pitchFamily="18" charset="0"/>
                <a:cs typeface="Times New Roman" panose="02020603050405020304" pitchFamily="18" charset="0"/>
              </a:rPr>
              <a:t>jumped from previous rank of 13, to rank 3.</a:t>
            </a:r>
          </a:p>
          <a:p>
            <a:endParaRPr lang="en-US" sz="1500" dirty="0">
              <a:ea typeface="Times New Roman" panose="02020603050405020304" pitchFamily="18" charset="0"/>
              <a:cs typeface="Times New Roman" panose="02020603050405020304" pitchFamily="18" charset="0"/>
            </a:endParaRPr>
          </a:p>
          <a:p>
            <a:r>
              <a:rPr lang="en-US" sz="1500" b="1" dirty="0">
                <a:effectLst/>
                <a:ea typeface="Times New Roman" panose="02020603050405020304" pitchFamily="18" charset="0"/>
                <a:cs typeface="Times New Roman" panose="02020603050405020304" pitchFamily="18" charset="0"/>
              </a:rPr>
              <a:t>Trauma</a:t>
            </a:r>
            <a:r>
              <a:rPr lang="en-US" sz="1500" dirty="0">
                <a:effectLst/>
                <a:ea typeface="Times New Roman" panose="02020603050405020304" pitchFamily="18" charset="0"/>
                <a:cs typeface="Times New Roman" panose="02020603050405020304" pitchFamily="18" charset="0"/>
              </a:rPr>
              <a:t> is now a standalone clinical category (at rank 9) where before, it was combined with Emergencies/Poisoning.</a:t>
            </a:r>
          </a:p>
          <a:p>
            <a:endParaRPr lang="en-US" sz="1500" dirty="0">
              <a:effectLst/>
              <a:highlight>
                <a:srgbClr val="FFFF00"/>
              </a:highlight>
              <a:ea typeface="Times New Roman" panose="02020603050405020304" pitchFamily="18" charset="0"/>
              <a:cs typeface="Times New Roman" panose="02020603050405020304" pitchFamily="18" charset="0"/>
            </a:endParaRPr>
          </a:p>
          <a:p>
            <a:pPr marL="0" marR="0">
              <a:spcBef>
                <a:spcPts val="0"/>
              </a:spcBef>
              <a:spcAft>
                <a:spcPts val="0"/>
              </a:spcAft>
            </a:pPr>
            <a:r>
              <a:rPr lang="en-US" sz="1500" b="1" dirty="0">
                <a:effectLst/>
              </a:rPr>
              <a:t>Allergy / Immunology / Rheumatology </a:t>
            </a:r>
            <a:r>
              <a:rPr lang="en-US" sz="1500" b="0" dirty="0">
                <a:effectLst/>
              </a:rPr>
              <a:t>(at rank 16) now includes Rheumatology where it previously did not.</a:t>
            </a:r>
          </a:p>
          <a:p>
            <a:pPr marL="0" marR="0">
              <a:spcBef>
                <a:spcPts val="0"/>
              </a:spcBef>
              <a:spcAft>
                <a:spcPts val="0"/>
              </a:spcAft>
            </a:pPr>
            <a:endParaRPr lang="en-US" sz="1500" b="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D0022E80-CA53-4BFF-9909-AE7EB0EF7657}"/>
              </a:ext>
            </a:extLst>
          </p:cNvPr>
          <p:cNvGraphicFramePr>
            <a:graphicFrameLocks noGrp="1"/>
          </p:cNvGraphicFramePr>
          <p:nvPr>
            <p:extLst>
              <p:ext uri="{D42A27DB-BD31-4B8C-83A1-F6EECF244321}">
                <p14:modId xmlns:p14="http://schemas.microsoft.com/office/powerpoint/2010/main" val="2321283516"/>
              </p:ext>
            </p:extLst>
          </p:nvPr>
        </p:nvGraphicFramePr>
        <p:xfrm>
          <a:off x="4896256" y="892702"/>
          <a:ext cx="4386026" cy="5610432"/>
        </p:xfrm>
        <a:graphic>
          <a:graphicData uri="http://schemas.openxmlformats.org/drawingml/2006/table">
            <a:tbl>
              <a:tblPr firstRow="1" firstCol="1" bandRow="1">
                <a:tableStyleId>{8A107856-5554-42FB-B03E-39F5DBC370BA}</a:tableStyleId>
              </a:tblPr>
              <a:tblGrid>
                <a:gridCol w="556370">
                  <a:extLst>
                    <a:ext uri="{9D8B030D-6E8A-4147-A177-3AD203B41FA5}">
                      <a16:colId xmlns:a16="http://schemas.microsoft.com/office/drawing/2014/main" val="695238901"/>
                    </a:ext>
                  </a:extLst>
                </a:gridCol>
                <a:gridCol w="3829656">
                  <a:extLst>
                    <a:ext uri="{9D8B030D-6E8A-4147-A177-3AD203B41FA5}">
                      <a16:colId xmlns:a16="http://schemas.microsoft.com/office/drawing/2014/main" val="2969845220"/>
                    </a:ext>
                  </a:extLst>
                </a:gridCol>
              </a:tblGrid>
              <a:tr h="350652">
                <a:tc>
                  <a:txBody>
                    <a:bodyPr/>
                    <a:lstStyle/>
                    <a:p>
                      <a:pPr marL="0" marR="0" algn="ctr">
                        <a:spcBef>
                          <a:spcPts val="0"/>
                        </a:spcBef>
                        <a:spcAft>
                          <a:spcPts val="0"/>
                        </a:spcAft>
                      </a:pPr>
                      <a:r>
                        <a:rPr lang="en-US" sz="1650" b="1" dirty="0">
                          <a:effectLst/>
                        </a:rPr>
                        <a:t>1</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Respiratory</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3138795"/>
                  </a:ext>
                </a:extLst>
              </a:tr>
              <a:tr h="350652">
                <a:tc>
                  <a:txBody>
                    <a:bodyPr/>
                    <a:lstStyle/>
                    <a:p>
                      <a:pPr marL="0" marR="0" algn="ctr">
                        <a:spcBef>
                          <a:spcPts val="0"/>
                        </a:spcBef>
                        <a:spcAft>
                          <a:spcPts val="0"/>
                        </a:spcAft>
                      </a:pPr>
                      <a:r>
                        <a:rPr lang="en-US" sz="1650" b="1" dirty="0">
                          <a:effectLst/>
                        </a:rPr>
                        <a:t>2</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Gastrointestinal/Nutritional</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48756042"/>
                  </a:ext>
                </a:extLst>
              </a:tr>
              <a:tr h="350652">
                <a:tc>
                  <a:txBody>
                    <a:bodyPr/>
                    <a:lstStyle/>
                    <a:p>
                      <a:pPr marL="0" marR="0" algn="ctr">
                        <a:spcBef>
                          <a:spcPts val="0"/>
                        </a:spcBef>
                        <a:spcAft>
                          <a:spcPts val="0"/>
                        </a:spcAft>
                      </a:pPr>
                      <a:r>
                        <a:rPr lang="en-US" sz="1650" b="1" dirty="0">
                          <a:effectLst/>
                        </a:rPr>
                        <a:t>3</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Behavioral/Mental Health</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12806122"/>
                  </a:ext>
                </a:extLst>
              </a:tr>
              <a:tr h="350652">
                <a:tc>
                  <a:txBody>
                    <a:bodyPr/>
                    <a:lstStyle/>
                    <a:p>
                      <a:pPr marL="0" marR="0" algn="ctr">
                        <a:spcBef>
                          <a:spcPts val="0"/>
                        </a:spcBef>
                        <a:spcAft>
                          <a:spcPts val="0"/>
                        </a:spcAft>
                      </a:pPr>
                      <a:r>
                        <a:rPr lang="en-US" sz="1650" b="1" dirty="0">
                          <a:effectLst/>
                        </a:rPr>
                        <a:t>4</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Infectious Disease</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9284154"/>
                  </a:ext>
                </a:extLst>
              </a:tr>
              <a:tr h="350652">
                <a:tc>
                  <a:txBody>
                    <a:bodyPr/>
                    <a:lstStyle/>
                    <a:p>
                      <a:pPr marL="0" marR="0" algn="ctr">
                        <a:spcBef>
                          <a:spcPts val="0"/>
                        </a:spcBef>
                        <a:spcAft>
                          <a:spcPts val="0"/>
                        </a:spcAft>
                      </a:pPr>
                      <a:r>
                        <a:rPr lang="en-US" sz="1650" b="1" dirty="0">
                          <a:effectLst/>
                        </a:rPr>
                        <a:t>5</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Neurology</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32357959"/>
                  </a:ext>
                </a:extLst>
              </a:tr>
              <a:tr h="350652">
                <a:tc>
                  <a:txBody>
                    <a:bodyPr/>
                    <a:lstStyle/>
                    <a:p>
                      <a:pPr marL="0" marR="0" algn="ctr">
                        <a:spcBef>
                          <a:spcPts val="0"/>
                        </a:spcBef>
                        <a:spcAft>
                          <a:spcPts val="0"/>
                        </a:spcAft>
                      </a:pPr>
                      <a:r>
                        <a:rPr lang="en-US" sz="1650" b="1" dirty="0">
                          <a:effectLst/>
                        </a:rPr>
                        <a:t>6</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Eye, Ear, Nose and Throat</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31119689"/>
                  </a:ext>
                </a:extLst>
              </a:tr>
              <a:tr h="350652">
                <a:tc>
                  <a:txBody>
                    <a:bodyPr/>
                    <a:lstStyle/>
                    <a:p>
                      <a:pPr marL="0" marR="0" algn="ctr">
                        <a:spcBef>
                          <a:spcPts val="0"/>
                        </a:spcBef>
                        <a:spcAft>
                          <a:spcPts val="0"/>
                        </a:spcAft>
                      </a:pPr>
                      <a:r>
                        <a:rPr lang="en-US" sz="1650" b="1" dirty="0">
                          <a:effectLst/>
                        </a:rPr>
                        <a:t>7</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Endocrine/Metabolic</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0260978"/>
                  </a:ext>
                </a:extLst>
              </a:tr>
              <a:tr h="350652">
                <a:tc>
                  <a:txBody>
                    <a:bodyPr/>
                    <a:lstStyle/>
                    <a:p>
                      <a:pPr marL="0" marR="0" algn="ctr">
                        <a:spcBef>
                          <a:spcPts val="0"/>
                        </a:spcBef>
                        <a:spcAft>
                          <a:spcPts val="0"/>
                        </a:spcAft>
                      </a:pPr>
                      <a:r>
                        <a:rPr lang="en-US" sz="1650" b="1" dirty="0">
                          <a:effectLst/>
                        </a:rPr>
                        <a:t>8</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Musculoskeletal</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7555399"/>
                  </a:ext>
                </a:extLst>
              </a:tr>
              <a:tr h="350652">
                <a:tc>
                  <a:txBody>
                    <a:bodyPr/>
                    <a:lstStyle/>
                    <a:p>
                      <a:pPr marL="0" marR="0" algn="ctr">
                        <a:spcBef>
                          <a:spcPts val="0"/>
                        </a:spcBef>
                        <a:spcAft>
                          <a:spcPts val="0"/>
                        </a:spcAft>
                      </a:pPr>
                      <a:r>
                        <a:rPr lang="en-US" sz="1650" b="1" dirty="0">
                          <a:effectLst/>
                        </a:rPr>
                        <a:t>9</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Trauma</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6840927"/>
                  </a:ext>
                </a:extLst>
              </a:tr>
              <a:tr h="350652">
                <a:tc>
                  <a:txBody>
                    <a:bodyPr/>
                    <a:lstStyle/>
                    <a:p>
                      <a:pPr marL="0" marR="0" algn="ctr">
                        <a:spcBef>
                          <a:spcPts val="0"/>
                        </a:spcBef>
                        <a:spcAft>
                          <a:spcPts val="0"/>
                        </a:spcAft>
                      </a:pPr>
                      <a:r>
                        <a:rPr lang="en-US" sz="1650" b="1" dirty="0">
                          <a:effectLst/>
                        </a:rPr>
                        <a:t>10</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Hematology/Oncology</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1542224"/>
                  </a:ext>
                </a:extLst>
              </a:tr>
              <a:tr h="350652">
                <a:tc>
                  <a:txBody>
                    <a:bodyPr/>
                    <a:lstStyle/>
                    <a:p>
                      <a:pPr marL="0" marR="0" algn="ctr">
                        <a:spcBef>
                          <a:spcPts val="0"/>
                        </a:spcBef>
                        <a:spcAft>
                          <a:spcPts val="0"/>
                        </a:spcAft>
                      </a:pPr>
                      <a:r>
                        <a:rPr lang="en-US" sz="1650" b="1" dirty="0">
                          <a:effectLst/>
                        </a:rPr>
                        <a:t>11</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Emergencies/Poisoning/Overdose</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09129841"/>
                  </a:ext>
                </a:extLst>
              </a:tr>
              <a:tr h="350652">
                <a:tc>
                  <a:txBody>
                    <a:bodyPr/>
                    <a:lstStyle/>
                    <a:p>
                      <a:pPr marL="0" marR="0" algn="ctr">
                        <a:spcBef>
                          <a:spcPts val="0"/>
                        </a:spcBef>
                        <a:spcAft>
                          <a:spcPts val="0"/>
                        </a:spcAft>
                      </a:pPr>
                      <a:r>
                        <a:rPr lang="en-US" sz="1650" b="1" dirty="0">
                          <a:effectLst/>
                        </a:rPr>
                        <a:t>12</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Cardiovascular</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85754766"/>
                  </a:ext>
                </a:extLst>
              </a:tr>
              <a:tr h="350652">
                <a:tc>
                  <a:txBody>
                    <a:bodyPr/>
                    <a:lstStyle/>
                    <a:p>
                      <a:pPr marL="0" marR="0" algn="ctr">
                        <a:spcBef>
                          <a:spcPts val="0"/>
                        </a:spcBef>
                        <a:spcAft>
                          <a:spcPts val="0"/>
                        </a:spcAft>
                      </a:pPr>
                      <a:r>
                        <a:rPr lang="en-US" sz="1650" b="1" dirty="0">
                          <a:effectLst/>
                        </a:rPr>
                        <a:t>13</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Genitourinary/Renal/Reproductive</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0596345"/>
                  </a:ext>
                </a:extLst>
              </a:tr>
              <a:tr h="350652">
                <a:tc>
                  <a:txBody>
                    <a:bodyPr/>
                    <a:lstStyle/>
                    <a:p>
                      <a:pPr marL="0" marR="0" algn="ctr">
                        <a:spcBef>
                          <a:spcPts val="0"/>
                        </a:spcBef>
                        <a:spcAft>
                          <a:spcPts val="0"/>
                        </a:spcAft>
                      </a:pPr>
                      <a:r>
                        <a:rPr lang="en-US" sz="1650" b="1" dirty="0">
                          <a:effectLst/>
                        </a:rPr>
                        <a:t>14</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Skin/Wound/Burns</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75609350"/>
                  </a:ext>
                </a:extLst>
              </a:tr>
              <a:tr h="350652">
                <a:tc>
                  <a:txBody>
                    <a:bodyPr/>
                    <a:lstStyle/>
                    <a:p>
                      <a:pPr marL="0" marR="0" algn="ctr">
                        <a:spcBef>
                          <a:spcPts val="0"/>
                        </a:spcBef>
                        <a:spcAft>
                          <a:spcPts val="0"/>
                        </a:spcAft>
                      </a:pPr>
                      <a:r>
                        <a:rPr lang="en-US" sz="1650" b="1" dirty="0">
                          <a:effectLst/>
                        </a:rPr>
                        <a:t>15</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Child Maltreatment and Neglect</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21704431"/>
                  </a:ext>
                </a:extLst>
              </a:tr>
              <a:tr h="350652">
                <a:tc>
                  <a:txBody>
                    <a:bodyPr/>
                    <a:lstStyle/>
                    <a:p>
                      <a:pPr marL="0" marR="0" algn="ctr">
                        <a:spcBef>
                          <a:spcPts val="0"/>
                        </a:spcBef>
                        <a:spcAft>
                          <a:spcPts val="0"/>
                        </a:spcAft>
                      </a:pPr>
                      <a:r>
                        <a:rPr lang="en-US" sz="1650" b="1" dirty="0">
                          <a:effectLst/>
                        </a:rPr>
                        <a:t>16</a:t>
                      </a:r>
                      <a:endParaRPr lang="en-US" sz="165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spcBef>
                          <a:spcPts val="0"/>
                        </a:spcBef>
                        <a:spcAft>
                          <a:spcPts val="0"/>
                        </a:spcAft>
                      </a:pPr>
                      <a:r>
                        <a:rPr lang="en-US" sz="1650" b="0" dirty="0">
                          <a:effectLst/>
                        </a:rPr>
                        <a:t>Allergy/Immunology/Rheumatology</a:t>
                      </a:r>
                      <a:endParaRPr lang="en-US" sz="165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73033352"/>
                  </a:ext>
                </a:extLst>
              </a:tr>
            </a:tbl>
          </a:graphicData>
        </a:graphic>
      </p:graphicFrame>
    </p:spTree>
    <p:extLst>
      <p:ext uri="{BB962C8B-B14F-4D97-AF65-F5344CB8AC3E}">
        <p14:creationId xmlns:p14="http://schemas.microsoft.com/office/powerpoint/2010/main" val="37747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09919D-2E79-43D1-AB18-4775ECBA5C5D}"/>
              </a:ext>
            </a:extLst>
          </p:cNvPr>
          <p:cNvSpPr>
            <a:spLocks noGrp="1"/>
          </p:cNvSpPr>
          <p:nvPr>
            <p:ph type="title"/>
          </p:nvPr>
        </p:nvSpPr>
        <p:spPr/>
        <p:txBody>
          <a:bodyPr>
            <a:normAutofit/>
          </a:bodyPr>
          <a:lstStyle/>
          <a:p>
            <a:r>
              <a:rPr lang="en-US" sz="4400" b="1" dirty="0"/>
              <a:t>Content Outline Impact</a:t>
            </a:r>
          </a:p>
        </p:txBody>
      </p:sp>
      <p:sp>
        <p:nvSpPr>
          <p:cNvPr id="23" name="Content Placeholder 22">
            <a:extLst>
              <a:ext uri="{FF2B5EF4-FFF2-40B4-BE49-F238E27FC236}">
                <a16:creationId xmlns:a16="http://schemas.microsoft.com/office/drawing/2014/main" id="{0E5EF861-5197-41F4-A241-0F18BD4D443D}"/>
              </a:ext>
            </a:extLst>
          </p:cNvPr>
          <p:cNvSpPr>
            <a:spLocks noGrp="1"/>
          </p:cNvSpPr>
          <p:nvPr>
            <p:ph idx="1"/>
          </p:nvPr>
        </p:nvSpPr>
        <p:spPr>
          <a:xfrm>
            <a:off x="457201" y="3162714"/>
            <a:ext cx="3200400" cy="3394840"/>
          </a:xfrm>
        </p:spPr>
        <p:txBody>
          <a:bodyPr vert="horz" lIns="0" tIns="45720" rIns="0" bIns="45720" rtlCol="0">
            <a:normAutofit/>
          </a:bodyPr>
          <a:lstStyle/>
          <a:p>
            <a:r>
              <a:rPr lang="en-US" dirty="0">
                <a:solidFill>
                  <a:schemeClr val="bg1"/>
                </a:solidFill>
              </a:rPr>
              <a:t>Nineteen (19) procedures and interventions were surveyed in the instrument asking respondents how frequently they had performed each in the past 12 months, from never to daily. Fifteen (15) met validation through a 5-point frequency scale. </a:t>
            </a:r>
          </a:p>
        </p:txBody>
      </p:sp>
      <p:sp>
        <p:nvSpPr>
          <p:cNvPr id="5" name="Content Placeholder 22">
            <a:extLst>
              <a:ext uri="{FF2B5EF4-FFF2-40B4-BE49-F238E27FC236}">
                <a16:creationId xmlns:a16="http://schemas.microsoft.com/office/drawing/2014/main" id="{47BD7B5E-90A3-416F-A742-251BAF844AAD}"/>
              </a:ext>
            </a:extLst>
          </p:cNvPr>
          <p:cNvSpPr txBox="1">
            <a:spLocks/>
          </p:cNvSpPr>
          <p:nvPr/>
        </p:nvSpPr>
        <p:spPr>
          <a:xfrm>
            <a:off x="4586284" y="1428206"/>
            <a:ext cx="7148516" cy="4602479"/>
          </a:xfrm>
          <a:prstGeom prst="rect">
            <a:avLst/>
          </a:prstGeom>
          <a:solidFill>
            <a:schemeClr val="accent1">
              <a:lumMod val="20000"/>
              <a:lumOff val="80000"/>
            </a:schemeClr>
          </a:solidFill>
        </p:spPr>
        <p:txBody>
          <a:bodyPr vert="horz" lIns="0" tIns="45720" rIns="0" bIns="45720" rtlCol="0">
            <a:normAutofit fontScale="85000" lnSpcReduction="2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Body temperature regulation</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Fluid and electrolytes administration</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Infection prevention and use of PPE </a:t>
            </a:r>
            <a:r>
              <a:rPr lang="en-US" b="1" i="1" dirty="0">
                <a:solidFill>
                  <a:schemeClr val="tx1"/>
                </a:solidFill>
                <a:highlight>
                  <a:srgbClr val="FFFF00"/>
                </a:highlight>
                <a:ea typeface="Times New Roman" panose="02020603050405020304" pitchFamily="18" charset="0"/>
                <a:cs typeface="Times New Roman" panose="02020603050405020304" pitchFamily="18" charset="0"/>
              </a:rPr>
              <a:t>NEW</a:t>
            </a:r>
            <a:endParaRPr lang="en-US" dirty="0">
              <a:solidFill>
                <a:schemeClr val="tx1"/>
              </a:solidFill>
              <a:effectLst/>
              <a:ea typeface="Times New Roman" panose="02020603050405020304" pitchFamily="18"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Line and tube maintenance: Drainage devices (e.g., surgical, urinary, neurological)</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Line and tube maintenance: Enteral tubes</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Line and tube maintenance: Respiratory devices (e.g., tracheostomy, chest tube, O</a:t>
            </a:r>
            <a:r>
              <a:rPr lang="en-US" baseline="-25000" dirty="0">
                <a:solidFill>
                  <a:schemeClr val="tx1"/>
                </a:solidFill>
                <a:effectLst/>
                <a:ea typeface="Times New Roman" panose="02020603050405020304" pitchFamily="18" charset="0"/>
                <a:cs typeface="Times New Roman" panose="02020603050405020304" pitchFamily="18" charset="0"/>
              </a:rPr>
              <a:t>2</a:t>
            </a:r>
            <a:r>
              <a:rPr lang="en-US" dirty="0">
                <a:solidFill>
                  <a:schemeClr val="tx1"/>
                </a:solidFill>
                <a:effectLst/>
                <a:ea typeface="Times New Roman" panose="02020603050405020304" pitchFamily="18" charset="0"/>
                <a:cs typeface="Times New Roman" panose="02020603050405020304" pitchFamily="18" charset="0"/>
              </a:rPr>
              <a:t> delivery)</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Line and tube maintenance: Vascular access devices</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Medication administration</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Nutrition support (e.g., therapeutic diets, oral hydration, tube feeding)</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Physiological monitoring (e.g., ECG, pulse oximetry, ETCO2)</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Positioning (e.g., procedures, developmental, devices, therapeutic)</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Preventative safety measures (e.g., safe sleep, seizure precautions, fall prevention) </a:t>
            </a:r>
            <a:r>
              <a:rPr lang="en-US" b="1" i="1" dirty="0">
                <a:solidFill>
                  <a:schemeClr val="tx1"/>
                </a:solidFill>
                <a:highlight>
                  <a:srgbClr val="FFFF00"/>
                </a:highlight>
                <a:ea typeface="Times New Roman" panose="02020603050405020304" pitchFamily="18" charset="0"/>
                <a:cs typeface="Times New Roman" panose="02020603050405020304" pitchFamily="18" charset="0"/>
              </a:rPr>
              <a:t>Previously titled “Implement safety precautions”</a:t>
            </a:r>
            <a:endParaRPr lang="en-US" dirty="0">
              <a:solidFill>
                <a:schemeClr val="tx1"/>
              </a:solidFill>
              <a:effectLst/>
              <a:highlight>
                <a:srgbClr val="FFFF00"/>
              </a:highlight>
              <a:ea typeface="Times New Roman" panose="02020603050405020304" pitchFamily="18" charset="0"/>
              <a:cs typeface="Times New Roman" panose="02020603050405020304" pitchFamily="18" charset="0"/>
            </a:endParaRP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Skin and wound care</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Specimen collection and point of care testing</a:t>
            </a:r>
          </a:p>
          <a:p>
            <a:pPr marL="342900" marR="0" lvl="0" indent="-173038">
              <a:lnSpc>
                <a:spcPct val="115000"/>
              </a:lnSpc>
              <a:spcBef>
                <a:spcPts val="0"/>
              </a:spcBef>
              <a:spcAft>
                <a:spcPts val="0"/>
              </a:spcAft>
              <a:buFont typeface="Symbol" panose="05050102010706020507" pitchFamily="18" charset="2"/>
              <a:buChar char=""/>
            </a:pPr>
            <a:r>
              <a:rPr lang="en-US" dirty="0">
                <a:solidFill>
                  <a:schemeClr val="tx1"/>
                </a:solidFill>
                <a:effectLst/>
                <a:ea typeface="Times New Roman" panose="02020603050405020304" pitchFamily="18" charset="0"/>
                <a:cs typeface="Times New Roman" panose="02020603050405020304" pitchFamily="18" charset="0"/>
              </a:rPr>
              <a:t>Suctioning</a:t>
            </a:r>
            <a:endParaRPr lang="en-US" dirty="0">
              <a:solidFill>
                <a:schemeClr val="tx1"/>
              </a:solidFill>
              <a:effectLst/>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7749FB71-988B-4321-BCB9-CCE2B154DE1E}"/>
              </a:ext>
            </a:extLst>
          </p:cNvPr>
          <p:cNvSpPr txBox="1"/>
          <p:nvPr/>
        </p:nvSpPr>
        <p:spPr>
          <a:xfrm>
            <a:off x="4586284" y="6164972"/>
            <a:ext cx="7148516" cy="466604"/>
          </a:xfrm>
          <a:prstGeom prst="rect">
            <a:avLst/>
          </a:prstGeom>
        </p:spPr>
        <p:txBody>
          <a:bodyPr vert="horz" lIns="0" tIns="45720" rIns="0" bIns="45720" rtlCol="0">
            <a:normAutofit lnSpcReduction="10000"/>
          </a:bodyPr>
          <a:lstStyle>
            <a:lvl1pPr marL="91440" indent="-91440" defTabSz="914400">
              <a:lnSpc>
                <a:spcPct val="90000"/>
              </a:lnSpc>
              <a:spcBef>
                <a:spcPts val="1200"/>
              </a:spcBef>
              <a:spcAft>
                <a:spcPts val="200"/>
              </a:spcAft>
              <a:buClr>
                <a:schemeClr val="accent1"/>
              </a:buClr>
              <a:buSzPct val="100000"/>
              <a:buFont typeface="Calibri" panose="020F0502020204030204" pitchFamily="34" charset="0"/>
              <a:buChar char=" "/>
              <a:defRPr sz="2000">
                <a:solidFill>
                  <a:schemeClr val="tx1">
                    <a:lumMod val="75000"/>
                    <a:lumOff val="25000"/>
                  </a:schemeClr>
                </a:solidFill>
              </a:defRPr>
            </a:lvl1pPr>
            <a:lvl2pPr marL="384048" indent="-182880" defTabSz="914400">
              <a:lnSpc>
                <a:spcPct val="90000"/>
              </a:lnSpc>
              <a:spcBef>
                <a:spcPts val="200"/>
              </a:spcBef>
              <a:spcAft>
                <a:spcPts val="400"/>
              </a:spcAft>
              <a:buClr>
                <a:schemeClr val="accent1"/>
              </a:buClr>
              <a:buFont typeface="Calibri" pitchFamily="34" charset="0"/>
              <a:buChar char="◦"/>
              <a:defRPr>
                <a:solidFill>
                  <a:schemeClr val="tx1">
                    <a:lumMod val="75000"/>
                    <a:lumOff val="25000"/>
                  </a:schemeClr>
                </a:solidFill>
              </a:defRPr>
            </a:lvl2pPr>
            <a:lvl3pPr marL="56692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3pPr>
            <a:lvl4pPr marL="74980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4pPr>
            <a:lvl5pPr marL="932688" indent="-18288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5pPr>
            <a:lvl6pPr marL="11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6pPr>
            <a:lvl7pPr marL="13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7pPr>
            <a:lvl8pPr marL="15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8pPr>
            <a:lvl9pPr marL="1700000" indent="-228600" defTabSz="914400">
              <a:lnSpc>
                <a:spcPct val="90000"/>
              </a:lnSpc>
              <a:spcBef>
                <a:spcPts val="200"/>
              </a:spcBef>
              <a:spcAft>
                <a:spcPts val="400"/>
              </a:spcAft>
              <a:buClr>
                <a:schemeClr val="accent1"/>
              </a:buClr>
              <a:buFont typeface="Calibri" pitchFamily="34" charset="0"/>
              <a:buChar char="◦"/>
              <a:defRPr sz="1400">
                <a:solidFill>
                  <a:schemeClr val="tx1">
                    <a:lumMod val="75000"/>
                    <a:lumOff val="25000"/>
                  </a:schemeClr>
                </a:solidFill>
              </a:defRPr>
            </a:lvl9pPr>
          </a:lstStyle>
          <a:p>
            <a:r>
              <a:rPr lang="en-US" sz="1400" dirty="0">
                <a:solidFill>
                  <a:srgbClr val="C00000"/>
                </a:solidFill>
              </a:rPr>
              <a:t>Blood product administration, phototherapy, procedural sedation, and restrictive interventions did </a:t>
            </a:r>
            <a:r>
              <a:rPr lang="en-US" sz="1400" u="sng" dirty="0">
                <a:solidFill>
                  <a:srgbClr val="C00000"/>
                </a:solidFill>
              </a:rPr>
              <a:t>not</a:t>
            </a:r>
            <a:r>
              <a:rPr lang="en-US" sz="1400" dirty="0">
                <a:solidFill>
                  <a:srgbClr val="C00000"/>
                </a:solidFill>
              </a:rPr>
              <a:t> meet the threshold and are no longer listed.</a:t>
            </a:r>
          </a:p>
        </p:txBody>
      </p:sp>
      <p:graphicFrame>
        <p:nvGraphicFramePr>
          <p:cNvPr id="2" name="Table 2">
            <a:extLst>
              <a:ext uri="{FF2B5EF4-FFF2-40B4-BE49-F238E27FC236}">
                <a16:creationId xmlns:a16="http://schemas.microsoft.com/office/drawing/2014/main" id="{F7A3BA8C-9ADF-4EE7-B0D1-AD36451B8B9D}"/>
              </a:ext>
            </a:extLst>
          </p:cNvPr>
          <p:cNvGraphicFramePr>
            <a:graphicFrameLocks noGrp="1"/>
          </p:cNvGraphicFramePr>
          <p:nvPr>
            <p:extLst>
              <p:ext uri="{D42A27DB-BD31-4B8C-83A1-F6EECF244321}">
                <p14:modId xmlns:p14="http://schemas.microsoft.com/office/powerpoint/2010/main" val="292559957"/>
              </p:ext>
            </p:extLst>
          </p:nvPr>
        </p:nvGraphicFramePr>
        <p:xfrm>
          <a:off x="4586284" y="827315"/>
          <a:ext cx="7148516" cy="609600"/>
        </p:xfrm>
        <a:graphic>
          <a:graphicData uri="http://schemas.openxmlformats.org/drawingml/2006/table">
            <a:tbl>
              <a:tblPr firstRow="1" bandRow="1">
                <a:tableStyleId>{5C22544A-7EE6-4342-B048-85BDC9FD1C3A}</a:tableStyleId>
              </a:tblPr>
              <a:tblGrid>
                <a:gridCol w="7148516">
                  <a:extLst>
                    <a:ext uri="{9D8B030D-6E8A-4147-A177-3AD203B41FA5}">
                      <a16:colId xmlns:a16="http://schemas.microsoft.com/office/drawing/2014/main" val="1673977473"/>
                    </a:ext>
                  </a:extLst>
                </a:gridCol>
              </a:tblGrid>
              <a:tr h="609600">
                <a:tc>
                  <a:txBody>
                    <a:bodyPr/>
                    <a:lstStyle/>
                    <a:p>
                      <a:r>
                        <a:rPr lang="en-US" sz="1600" dirty="0"/>
                        <a:t>Exam content will include a focus on the following procedures and interventions (listed alphabetically).</a:t>
                      </a:r>
                    </a:p>
                  </a:txBody>
                  <a:tcPr/>
                </a:tc>
                <a:extLst>
                  <a:ext uri="{0D108BD9-81ED-4DB2-BD59-A6C34878D82A}">
                    <a16:rowId xmlns:a16="http://schemas.microsoft.com/office/drawing/2014/main" val="2910480358"/>
                  </a:ext>
                </a:extLst>
              </a:tr>
            </a:tbl>
          </a:graphicData>
        </a:graphic>
      </p:graphicFrame>
      <p:sp>
        <p:nvSpPr>
          <p:cNvPr id="8" name="Text Placeholder 5">
            <a:extLst>
              <a:ext uri="{FF2B5EF4-FFF2-40B4-BE49-F238E27FC236}">
                <a16:creationId xmlns:a16="http://schemas.microsoft.com/office/drawing/2014/main" id="{7EED9F88-1710-6042-A468-A0CBD0EF4D13}"/>
              </a:ext>
            </a:extLst>
          </p:cNvPr>
          <p:cNvSpPr txBox="1">
            <a:spLocks/>
          </p:cNvSpPr>
          <p:nvPr/>
        </p:nvSpPr>
        <p:spPr>
          <a:xfrm>
            <a:off x="4751211" y="320031"/>
            <a:ext cx="5803577" cy="83820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1500" kern="1200">
                <a:solidFill>
                  <a:srgbClr val="FFFFFF"/>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accent1"/>
              </a:buClr>
              <a:buFont typeface="Calibri" pitchFamily="34" charset="0"/>
              <a:buNone/>
              <a:defRPr sz="1200"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accent1"/>
              </a:buClr>
              <a:buFont typeface="Calibri" pitchFamily="34" charset="0"/>
              <a:buNone/>
              <a:defRPr sz="1000"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accent1"/>
              </a:buClr>
              <a:buFont typeface="Calibri" pitchFamily="34" charset="0"/>
              <a:buNone/>
              <a:defRPr sz="900"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accent1"/>
              </a:buClr>
              <a:buFont typeface="Calibri" pitchFamily="34" charset="0"/>
              <a:buNone/>
              <a:defRPr sz="900"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900"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900"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900"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900" kern="1200">
                <a:solidFill>
                  <a:schemeClr val="tx1">
                    <a:lumMod val="75000"/>
                    <a:lumOff val="25000"/>
                  </a:schemeClr>
                </a:solidFill>
                <a:latin typeface="+mn-lt"/>
                <a:ea typeface="+mn-ea"/>
                <a:cs typeface="+mn-cs"/>
              </a:defRPr>
            </a:lvl9pPr>
          </a:lstStyle>
          <a:p>
            <a:r>
              <a:rPr lang="en-US" sz="2800" i="1" dirty="0">
                <a:solidFill>
                  <a:schemeClr val="tx1"/>
                </a:solidFill>
              </a:rPr>
              <a:t>PROCEDURES AND INTERVENTIONS</a:t>
            </a:r>
          </a:p>
        </p:txBody>
      </p:sp>
    </p:spTree>
    <p:extLst>
      <p:ext uri="{BB962C8B-B14F-4D97-AF65-F5344CB8AC3E}">
        <p14:creationId xmlns:p14="http://schemas.microsoft.com/office/powerpoint/2010/main" val="2459013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p:txBody>
          <a:bodyPr/>
          <a:lstStyle/>
          <a:p>
            <a:r>
              <a:rPr lang="en-US" dirty="0"/>
              <a:t>Exam Details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4" y="1864587"/>
            <a:ext cx="10264219" cy="4413665"/>
          </a:xfrm>
        </p:spPr>
        <p:txBody>
          <a:bodyPr>
            <a:normAutofit/>
          </a:bodyPr>
          <a:lstStyle/>
          <a:p>
            <a:pPr marL="282575" indent="-282575">
              <a:lnSpc>
                <a:spcPct val="120000"/>
              </a:lnSpc>
              <a:buFont typeface="Wingdings" panose="05000000000000000000" pitchFamily="2" charset="2"/>
              <a:buChar char="§"/>
            </a:pPr>
            <a:r>
              <a:rPr lang="en-US" sz="2400" b="1" dirty="0"/>
              <a:t>There were no changes in the number of questions </a:t>
            </a:r>
          </a:p>
          <a:p>
            <a:pPr marL="635508" lvl="1" indent="-342900">
              <a:lnSpc>
                <a:spcPct val="120000"/>
              </a:lnSpc>
              <a:buFont typeface="Wingdings" panose="05000000000000000000" pitchFamily="2" charset="2"/>
              <a:buChar char="ü"/>
            </a:pPr>
            <a:r>
              <a:rPr lang="en-US" sz="2200" b="1" dirty="0"/>
              <a:t>150 scored items and 25 unscored items</a:t>
            </a:r>
          </a:p>
          <a:p>
            <a:pPr marL="635508" lvl="1" indent="-342900">
              <a:lnSpc>
                <a:spcPct val="120000"/>
              </a:lnSpc>
              <a:buFont typeface="Wingdings" panose="05000000000000000000" pitchFamily="2" charset="2"/>
              <a:buChar char="ü"/>
            </a:pPr>
            <a:r>
              <a:rPr lang="en-US" sz="2200" b="1" dirty="0"/>
              <a:t>A candidate will not be able to distinguish between scored and non-scored questions. </a:t>
            </a:r>
          </a:p>
          <a:p>
            <a:pPr marL="282575" indent="-282575">
              <a:lnSpc>
                <a:spcPct val="120000"/>
              </a:lnSpc>
              <a:buFont typeface="Wingdings" panose="05000000000000000000" pitchFamily="2" charset="2"/>
              <a:buChar char="§"/>
            </a:pPr>
            <a:r>
              <a:rPr lang="en-US" sz="2400" b="1" dirty="0"/>
              <a:t>There was no change in time allotment</a:t>
            </a:r>
          </a:p>
          <a:p>
            <a:pPr marL="635508" lvl="1" indent="-342900">
              <a:lnSpc>
                <a:spcPct val="120000"/>
              </a:lnSpc>
              <a:buFont typeface="Wingdings" panose="05000000000000000000" pitchFamily="2" charset="2"/>
              <a:buChar char="ü"/>
            </a:pPr>
            <a:r>
              <a:rPr lang="en-US" sz="2200" b="1" dirty="0"/>
              <a:t>3.0 hours</a:t>
            </a:r>
          </a:p>
        </p:txBody>
      </p:sp>
    </p:spTree>
    <p:extLst>
      <p:ext uri="{BB962C8B-B14F-4D97-AF65-F5344CB8AC3E}">
        <p14:creationId xmlns:p14="http://schemas.microsoft.com/office/powerpoint/2010/main" val="4076652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a:xfrm>
            <a:off x="1097280" y="286603"/>
            <a:ext cx="10058400" cy="1237397"/>
          </a:xfrm>
        </p:spPr>
        <p:txBody>
          <a:bodyPr/>
          <a:lstStyle/>
          <a:p>
            <a:r>
              <a:rPr lang="en-US" dirty="0"/>
              <a:t>FAQs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3" y="1807832"/>
            <a:ext cx="10814551" cy="4413665"/>
          </a:xfrm>
        </p:spPr>
        <p:txBody>
          <a:bodyPr>
            <a:normAutofit/>
          </a:bodyPr>
          <a:lstStyle/>
          <a:p>
            <a:pPr marL="282575" indent="-282575">
              <a:lnSpc>
                <a:spcPct val="120000"/>
              </a:lnSpc>
              <a:buFont typeface="Wingdings" panose="05000000000000000000" pitchFamily="2" charset="2"/>
              <a:buChar char="§"/>
            </a:pPr>
            <a:r>
              <a:rPr lang="en-US" sz="2400" b="1" dirty="0"/>
              <a:t>Q: When does the updated exam launch?</a:t>
            </a:r>
          </a:p>
          <a:p>
            <a:pPr marL="575183" lvl="1" indent="-282575">
              <a:lnSpc>
                <a:spcPct val="120000"/>
              </a:lnSpc>
              <a:buFont typeface="Wingdings" panose="05000000000000000000" pitchFamily="2" charset="2"/>
              <a:buChar char="§"/>
            </a:pPr>
            <a:r>
              <a:rPr lang="en-US" sz="2000" b="1" dirty="0">
                <a:solidFill>
                  <a:schemeClr val="tx1"/>
                </a:solidFill>
              </a:rPr>
              <a:t>A: </a:t>
            </a:r>
            <a:r>
              <a:rPr lang="en-US" sz="2000" i="1" dirty="0">
                <a:solidFill>
                  <a:schemeClr val="tx1"/>
                </a:solidFill>
              </a:rPr>
              <a:t>New exam forms tied to the 2022 outline are expected to launch in October 2022. See PNCB’s website for specific dates and other details.</a:t>
            </a:r>
          </a:p>
          <a:p>
            <a:pPr marL="282575" indent="-282575">
              <a:lnSpc>
                <a:spcPct val="120000"/>
              </a:lnSpc>
              <a:buFont typeface="Wingdings" panose="05000000000000000000" pitchFamily="2" charset="2"/>
              <a:buChar char="§"/>
            </a:pPr>
            <a:r>
              <a:rPr lang="en-US" sz="2400" b="1" dirty="0"/>
              <a:t>Q: Have the eligibility requirements changed as a result of this study?</a:t>
            </a:r>
          </a:p>
          <a:p>
            <a:pPr marL="575183" lvl="1" indent="-282575">
              <a:lnSpc>
                <a:spcPct val="120000"/>
              </a:lnSpc>
              <a:buFont typeface="Wingdings" panose="05000000000000000000" pitchFamily="2" charset="2"/>
              <a:buChar char="§"/>
            </a:pPr>
            <a:r>
              <a:rPr lang="en-US" sz="2000" b="1" dirty="0"/>
              <a:t>A: </a:t>
            </a:r>
            <a:r>
              <a:rPr lang="en-US" sz="2000" i="1" dirty="0"/>
              <a:t>No, eligibility requirements have remained the same.</a:t>
            </a:r>
          </a:p>
          <a:p>
            <a:pPr marL="282575" indent="-282575">
              <a:lnSpc>
                <a:spcPct val="120000"/>
              </a:lnSpc>
              <a:buFont typeface="Wingdings" panose="05000000000000000000" pitchFamily="2" charset="2"/>
              <a:buChar char="§"/>
            </a:pPr>
            <a:r>
              <a:rPr lang="en-US" sz="2400" b="1" dirty="0"/>
              <a:t>Q: Is there an advantage in taking one version of the exam over the other?</a:t>
            </a:r>
          </a:p>
          <a:p>
            <a:pPr marL="575183" lvl="1" indent="-282575">
              <a:lnSpc>
                <a:spcPct val="120000"/>
              </a:lnSpc>
              <a:buFont typeface="Wingdings" panose="05000000000000000000" pitchFamily="2" charset="2"/>
              <a:buChar char="§"/>
            </a:pPr>
            <a:r>
              <a:rPr lang="en-US" sz="2000" b="1" dirty="0"/>
              <a:t>A: </a:t>
            </a:r>
            <a:r>
              <a:rPr lang="en-US" sz="2000" i="1" dirty="0"/>
              <a:t>No, both will equally assess your knowledge.</a:t>
            </a:r>
          </a:p>
        </p:txBody>
      </p:sp>
    </p:spTree>
    <p:extLst>
      <p:ext uri="{BB962C8B-B14F-4D97-AF65-F5344CB8AC3E}">
        <p14:creationId xmlns:p14="http://schemas.microsoft.com/office/powerpoint/2010/main" val="2475814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9A87139-6642-49B3-AA48-9086314B9772}"/>
              </a:ext>
            </a:extLst>
          </p:cNvPr>
          <p:cNvSpPr>
            <a:spLocks noGrp="1"/>
          </p:cNvSpPr>
          <p:nvPr>
            <p:ph type="title"/>
          </p:nvPr>
        </p:nvSpPr>
        <p:spPr>
          <a:xfrm>
            <a:off x="965030" y="963997"/>
            <a:ext cx="3254691" cy="4938361"/>
          </a:xfrm>
        </p:spPr>
        <p:txBody>
          <a:bodyPr anchor="ctr">
            <a:normAutofit/>
          </a:bodyPr>
          <a:lstStyle/>
          <a:p>
            <a:r>
              <a:rPr lang="en-US" sz="6000" dirty="0">
                <a:effectLst>
                  <a:outerShdw blurRad="38100" dist="38100" dir="2700000" algn="tl">
                    <a:srgbClr val="000000">
                      <a:alpha val="43137"/>
                    </a:srgbClr>
                  </a:outerShdw>
                </a:effectLst>
              </a:rPr>
              <a:t>Purpose of the Study</a:t>
            </a:r>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EA79FAA-5FED-434C-8714-416E22D586A1}"/>
              </a:ext>
            </a:extLst>
          </p:cNvPr>
          <p:cNvSpPr>
            <a:spLocks noGrp="1"/>
          </p:cNvSpPr>
          <p:nvPr>
            <p:ph idx="1"/>
          </p:nvPr>
        </p:nvSpPr>
        <p:spPr>
          <a:xfrm>
            <a:off x="5080782" y="588579"/>
            <a:ext cx="6560934" cy="5772464"/>
          </a:xfrm>
        </p:spPr>
        <p:txBody>
          <a:bodyPr anchor="ctr">
            <a:normAutofit/>
          </a:bodyPr>
          <a:lstStyle/>
          <a:p>
            <a:pPr marL="0" indent="0">
              <a:buNone/>
            </a:pPr>
            <a:r>
              <a:rPr lang="en-US" sz="2800" b="1" dirty="0"/>
              <a:t>The goals of this JTA were to develop updated test specifications and a detailed content outline for the CPN examination, and update the inventory of validated:</a:t>
            </a:r>
          </a:p>
          <a:p>
            <a:pPr marL="347663" indent="-347663">
              <a:buFont typeface="Wingdings" panose="05000000000000000000" pitchFamily="2" charset="2"/>
              <a:buChar char="ü"/>
            </a:pPr>
            <a:endParaRPr lang="en-US" sz="2800" b="1" dirty="0"/>
          </a:p>
          <a:p>
            <a:pPr marL="640271" lvl="1" indent="-347663">
              <a:buFont typeface="Wingdings" panose="05000000000000000000" pitchFamily="2" charset="2"/>
              <a:buChar char="ü"/>
            </a:pPr>
            <a:r>
              <a:rPr lang="en-US" sz="2400" b="1" dirty="0"/>
              <a:t>tasks performed by pediatric nurses,</a:t>
            </a:r>
          </a:p>
          <a:p>
            <a:pPr marL="640271" lvl="1" indent="-347663">
              <a:buFont typeface="Wingdings" panose="05000000000000000000" pitchFamily="2" charset="2"/>
              <a:buChar char="ü"/>
            </a:pPr>
            <a:endParaRPr lang="en-US" sz="1050" b="1" dirty="0"/>
          </a:p>
          <a:p>
            <a:pPr marL="640271" lvl="1" indent="-347663">
              <a:buFont typeface="Wingdings" panose="05000000000000000000" pitchFamily="2" charset="2"/>
              <a:buChar char="ü"/>
            </a:pPr>
            <a:r>
              <a:rPr lang="en-US" sz="2400" b="1" dirty="0"/>
              <a:t>clinical categories encountered, and</a:t>
            </a:r>
          </a:p>
          <a:p>
            <a:pPr marL="640271" lvl="1" indent="-347663">
              <a:buFont typeface="Wingdings" panose="05000000000000000000" pitchFamily="2" charset="2"/>
              <a:buChar char="ü"/>
            </a:pPr>
            <a:endParaRPr lang="en-US" sz="1050" b="1" dirty="0"/>
          </a:p>
          <a:p>
            <a:pPr marL="640271" lvl="1" indent="-347663">
              <a:buFont typeface="Wingdings" panose="05000000000000000000" pitchFamily="2" charset="2"/>
              <a:buChar char="ü"/>
            </a:pPr>
            <a:r>
              <a:rPr lang="en-US" sz="2400" b="1" dirty="0"/>
              <a:t>procedures and interventions performed.</a:t>
            </a:r>
          </a:p>
        </p:txBody>
      </p:sp>
    </p:spTree>
    <p:extLst>
      <p:ext uri="{BB962C8B-B14F-4D97-AF65-F5344CB8AC3E}">
        <p14:creationId xmlns:p14="http://schemas.microsoft.com/office/powerpoint/2010/main" val="2654534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BFC35-83DE-474D-95D2-8428641C7CF9}"/>
              </a:ext>
            </a:extLst>
          </p:cNvPr>
          <p:cNvSpPr>
            <a:spLocks noGrp="1"/>
          </p:cNvSpPr>
          <p:nvPr>
            <p:ph type="title"/>
          </p:nvPr>
        </p:nvSpPr>
        <p:spPr>
          <a:xfrm>
            <a:off x="1097280" y="286603"/>
            <a:ext cx="10058400" cy="1237397"/>
          </a:xfrm>
        </p:spPr>
        <p:txBody>
          <a:bodyPr/>
          <a:lstStyle/>
          <a:p>
            <a:r>
              <a:rPr lang="en-US" dirty="0"/>
              <a:t>FAQs</a:t>
            </a:r>
          </a:p>
        </p:txBody>
      </p:sp>
      <p:sp>
        <p:nvSpPr>
          <p:cNvPr id="3" name="Content Placeholder 2">
            <a:extLst>
              <a:ext uri="{FF2B5EF4-FFF2-40B4-BE49-F238E27FC236}">
                <a16:creationId xmlns:a16="http://schemas.microsoft.com/office/drawing/2014/main" id="{80D0BEBA-50AF-4E74-9372-4B232D45DE10}"/>
              </a:ext>
            </a:extLst>
          </p:cNvPr>
          <p:cNvSpPr>
            <a:spLocks noGrp="1"/>
          </p:cNvSpPr>
          <p:nvPr>
            <p:ph idx="1"/>
          </p:nvPr>
        </p:nvSpPr>
        <p:spPr>
          <a:xfrm>
            <a:off x="1198773" y="1807832"/>
            <a:ext cx="10814551" cy="4479757"/>
          </a:xfrm>
        </p:spPr>
        <p:txBody>
          <a:bodyPr>
            <a:normAutofit fontScale="92500"/>
          </a:bodyPr>
          <a:lstStyle/>
          <a:p>
            <a:pPr marL="282575" indent="-282575">
              <a:lnSpc>
                <a:spcPct val="120000"/>
              </a:lnSpc>
              <a:buFont typeface="Wingdings" panose="05000000000000000000" pitchFamily="2" charset="2"/>
              <a:buChar char="§"/>
            </a:pPr>
            <a:r>
              <a:rPr lang="en-US" sz="2400" b="1" dirty="0"/>
              <a:t>Q: Will the updated outline include questions about COVID?</a:t>
            </a:r>
          </a:p>
          <a:p>
            <a:pPr marL="575183" lvl="1" indent="-282575">
              <a:lnSpc>
                <a:spcPct val="120000"/>
              </a:lnSpc>
              <a:buFont typeface="Wingdings" panose="05000000000000000000" pitchFamily="2" charset="2"/>
              <a:buChar char="§"/>
            </a:pPr>
            <a:r>
              <a:rPr lang="en-US" sz="2200" b="1" dirty="0">
                <a:solidFill>
                  <a:schemeClr val="tx1"/>
                </a:solidFill>
              </a:rPr>
              <a:t>A: </a:t>
            </a:r>
            <a:r>
              <a:rPr lang="en-US" sz="2200" i="1" dirty="0">
                <a:solidFill>
                  <a:schemeClr val="tx1"/>
                </a:solidFill>
              </a:rPr>
              <a:t>While COVID is an extremely prevalent and important topic, national guidelines or recommendations regarding COVID may change more frequently than other foundational information or topics within the infectious disease clinical conditions category. JTA research did ask practicing CPNs the impact COVID has had on their everyday practice but did not collect data on frequency- or management- of the condition. There would only be an item about this disease on the CPN exam if it can be supported by a textbook reference or national consensus guideline. </a:t>
            </a:r>
          </a:p>
          <a:p>
            <a:pPr marL="282575" indent="-282575">
              <a:lnSpc>
                <a:spcPct val="120000"/>
              </a:lnSpc>
              <a:buFont typeface="Wingdings" panose="05000000000000000000" pitchFamily="2" charset="2"/>
              <a:buChar char="§"/>
            </a:pPr>
            <a:r>
              <a:rPr lang="en-US" sz="2600" b="1" dirty="0"/>
              <a:t>Q: Do I need to study differently with this updated outline?</a:t>
            </a:r>
          </a:p>
          <a:p>
            <a:pPr marL="575183" lvl="1" indent="-282575">
              <a:lnSpc>
                <a:spcPct val="120000"/>
              </a:lnSpc>
              <a:buFont typeface="Wingdings" panose="05000000000000000000" pitchFamily="2" charset="2"/>
              <a:buChar char="§"/>
            </a:pPr>
            <a:r>
              <a:rPr lang="en-US" sz="2200" b="1" dirty="0">
                <a:solidFill>
                  <a:schemeClr val="tx1"/>
                </a:solidFill>
              </a:rPr>
              <a:t>A: </a:t>
            </a:r>
            <a:r>
              <a:rPr lang="en-US" sz="2200" i="1" dirty="0">
                <a:solidFill>
                  <a:schemeClr val="tx1"/>
                </a:solidFill>
              </a:rPr>
              <a:t>No, the reference list remains the same because the tasks listed on the new outline have not changed significantly from the previous outline.</a:t>
            </a:r>
          </a:p>
        </p:txBody>
      </p:sp>
    </p:spTree>
    <p:extLst>
      <p:ext uri="{BB962C8B-B14F-4D97-AF65-F5344CB8AC3E}">
        <p14:creationId xmlns:p14="http://schemas.microsoft.com/office/powerpoint/2010/main" val="357987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4155F40D-D0A0-48A7-9541-62B563B757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01907" y="651319"/>
            <a:ext cx="1896593" cy="1896593"/>
          </a:xfrm>
          <a:prstGeom prst="rect">
            <a:avLst/>
          </a:prstGeom>
        </p:spPr>
      </p:pic>
      <p:sp>
        <p:nvSpPr>
          <p:cNvPr id="13" name="TextBox 12">
            <a:extLst>
              <a:ext uri="{FF2B5EF4-FFF2-40B4-BE49-F238E27FC236}">
                <a16:creationId xmlns:a16="http://schemas.microsoft.com/office/drawing/2014/main" id="{3C130E5F-DFBF-4E92-8FB1-847FC78DD9A7}"/>
              </a:ext>
            </a:extLst>
          </p:cNvPr>
          <p:cNvSpPr txBox="1"/>
          <p:nvPr/>
        </p:nvSpPr>
        <p:spPr>
          <a:xfrm>
            <a:off x="1076227" y="2870636"/>
            <a:ext cx="10039546" cy="1739741"/>
          </a:xfrm>
          <a:prstGeom prst="snip1Rect">
            <a:avLst/>
          </a:prstGeom>
          <a:solidFill>
            <a:schemeClr val="accent1">
              <a:lumMod val="20000"/>
              <a:lumOff val="80000"/>
            </a:schemeClr>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800" b="1" dirty="0">
                <a:effectLst/>
                <a:ea typeface="Times New Roman" panose="02020603050405020304" pitchFamily="18" charset="0"/>
                <a:cs typeface="Times New Roman" panose="02020603050405020304" pitchFamily="18" charset="0"/>
              </a:rPr>
              <a:t>If you have questions, please visit: </a:t>
            </a:r>
          </a:p>
          <a:p>
            <a:pPr algn="ctr"/>
            <a:r>
              <a:rPr lang="en-US" sz="2800" b="1" dirty="0">
                <a:effectLst/>
                <a:ea typeface="Times New Roman" panose="02020603050405020304" pitchFamily="18" charset="0"/>
                <a:cs typeface="Times New Roman" panose="02020603050405020304" pitchFamily="18" charset="0"/>
              </a:rPr>
              <a:t>www.pncb.org or email exam@pncb.org. </a:t>
            </a:r>
          </a:p>
          <a:p>
            <a:pPr algn="ctr"/>
            <a:r>
              <a:rPr lang="en-US" sz="2800" b="1" dirty="0">
                <a:effectLst/>
                <a:ea typeface="Times New Roman" panose="02020603050405020304" pitchFamily="18" charset="0"/>
                <a:cs typeface="Times New Roman" panose="02020603050405020304" pitchFamily="18" charset="0"/>
              </a:rPr>
              <a:t>Our team will be glad to assist.</a:t>
            </a:r>
            <a:endParaRPr lang="en-US" sz="100" b="1" dirty="0">
              <a:effectLst/>
              <a:ea typeface="Times New Roman" panose="02020603050405020304" pitchFamily="18" charset="0"/>
              <a:cs typeface="Times New Roman" panose="02020603050405020304" pitchFamily="18" charset="0"/>
            </a:endParaRPr>
          </a:p>
          <a:p>
            <a:pPr algn="ctr"/>
            <a:endParaRPr lang="en-US" sz="1200" b="1" dirty="0">
              <a:effectLst/>
              <a:ea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0A7B1CB1-67BE-4247-9093-1B0A855EF72C}"/>
              </a:ext>
            </a:extLst>
          </p:cNvPr>
          <p:cNvSpPr txBox="1"/>
          <p:nvPr/>
        </p:nvSpPr>
        <p:spPr>
          <a:xfrm>
            <a:off x="1774989" y="4990516"/>
            <a:ext cx="8642022" cy="584775"/>
          </a:xfrm>
          <a:prstGeom prst="rect">
            <a:avLst/>
          </a:prstGeom>
          <a:noFill/>
        </p:spPr>
        <p:txBody>
          <a:bodyPr wrap="square">
            <a:spAutoFit/>
          </a:bodyPr>
          <a:lstStyle/>
          <a:p>
            <a:pPr algn="ctr"/>
            <a:r>
              <a:rPr lang="en-US" sz="3200" i="1" dirty="0">
                <a:solidFill>
                  <a:schemeClr val="tx2">
                    <a:lumMod val="75000"/>
                  </a:schemeClr>
                </a:solidFill>
                <a:latin typeface="Times New Roman" panose="02020603050405020304" pitchFamily="18" charset="0"/>
                <a:cs typeface="Times New Roman" panose="02020603050405020304" pitchFamily="18" charset="0"/>
              </a:rPr>
              <a:t>We wish you much success on your upcoming exam.</a:t>
            </a:r>
          </a:p>
        </p:txBody>
      </p:sp>
      <p:sp>
        <p:nvSpPr>
          <p:cNvPr id="6" name="TextBox 5">
            <a:extLst>
              <a:ext uri="{FF2B5EF4-FFF2-40B4-BE49-F238E27FC236}">
                <a16:creationId xmlns:a16="http://schemas.microsoft.com/office/drawing/2014/main" id="{22011B5B-6CF9-462E-A933-54221DC46A8A}"/>
              </a:ext>
            </a:extLst>
          </p:cNvPr>
          <p:cNvSpPr txBox="1"/>
          <p:nvPr/>
        </p:nvSpPr>
        <p:spPr>
          <a:xfrm>
            <a:off x="10886676" y="6520617"/>
            <a:ext cx="1305324" cy="261610"/>
          </a:xfrm>
          <a:prstGeom prst="rect">
            <a:avLst/>
          </a:prstGeom>
          <a:noFill/>
        </p:spPr>
        <p:txBody>
          <a:bodyPr wrap="square" rtlCol="0">
            <a:spAutoFit/>
          </a:bodyPr>
          <a:lstStyle/>
          <a:p>
            <a:r>
              <a:rPr lang="en-US" sz="1050" i="1" dirty="0">
                <a:solidFill>
                  <a:schemeClr val="bg1"/>
                </a:solidFill>
              </a:rPr>
              <a:t>Created 05 2022</a:t>
            </a:r>
          </a:p>
        </p:txBody>
      </p:sp>
      <p:pic>
        <p:nvPicPr>
          <p:cNvPr id="8" name="Picture 7">
            <a:extLst>
              <a:ext uri="{FF2B5EF4-FFF2-40B4-BE49-F238E27FC236}">
                <a16:creationId xmlns:a16="http://schemas.microsoft.com/office/drawing/2014/main" id="{A1D3B3AA-D34F-447D-831B-A83D3D8DE1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209" y="528580"/>
            <a:ext cx="2008885" cy="2142070"/>
          </a:xfrm>
          <a:prstGeom prst="rect">
            <a:avLst/>
          </a:prstGeom>
        </p:spPr>
      </p:pic>
    </p:spTree>
    <p:extLst>
      <p:ext uri="{BB962C8B-B14F-4D97-AF65-F5344CB8AC3E}">
        <p14:creationId xmlns:p14="http://schemas.microsoft.com/office/powerpoint/2010/main" val="1906102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F2EE-3248-4E38-BC58-F65E417E5734}"/>
              </a:ext>
            </a:extLst>
          </p:cNvPr>
          <p:cNvSpPr>
            <a:spLocks noGrp="1"/>
          </p:cNvSpPr>
          <p:nvPr>
            <p:ph type="title"/>
          </p:nvPr>
        </p:nvSpPr>
        <p:spPr/>
        <p:txBody>
          <a:bodyPr/>
          <a:lstStyle/>
          <a:p>
            <a:r>
              <a:rPr lang="en-US" dirty="0"/>
              <a:t>History and Purpose, cont.</a:t>
            </a:r>
          </a:p>
        </p:txBody>
      </p:sp>
      <p:sp>
        <p:nvSpPr>
          <p:cNvPr id="3" name="Content Placeholder 2">
            <a:extLst>
              <a:ext uri="{FF2B5EF4-FFF2-40B4-BE49-F238E27FC236}">
                <a16:creationId xmlns:a16="http://schemas.microsoft.com/office/drawing/2014/main" id="{D39EF1D2-E5F4-4805-BEE0-1CC673DC60EF}"/>
              </a:ext>
            </a:extLst>
          </p:cNvPr>
          <p:cNvSpPr>
            <a:spLocks noGrp="1"/>
          </p:cNvSpPr>
          <p:nvPr>
            <p:ph idx="1"/>
          </p:nvPr>
        </p:nvSpPr>
        <p:spPr>
          <a:xfrm>
            <a:off x="1090975" y="1845734"/>
            <a:ext cx="6093596" cy="4346961"/>
          </a:xfrm>
        </p:spPr>
        <p:txBody>
          <a:bodyPr>
            <a:normAutofit/>
          </a:bodyPr>
          <a:lstStyle/>
          <a:p>
            <a:pPr>
              <a:buClr>
                <a:srgbClr val="1CADE4"/>
              </a:buClr>
            </a:pPr>
            <a:r>
              <a:rPr lang="en-US" dirty="0">
                <a:solidFill>
                  <a:schemeClr val="tx1"/>
                </a:solidFill>
              </a:rPr>
              <a:t>The Job Task Analysis (JTA) uses a survey instrument to obtain descriptive information about the demographics and role responsibilities of pediatric nurses.</a:t>
            </a:r>
          </a:p>
          <a:p>
            <a:pPr>
              <a:buClr>
                <a:srgbClr val="1CADE4"/>
              </a:buClr>
            </a:pPr>
            <a:r>
              <a:rPr lang="en-US" dirty="0">
                <a:solidFill>
                  <a:schemeClr val="tx1"/>
                </a:solidFill>
              </a:rPr>
              <a:t>This periodic study is required of all nursing certification boards by their accrediting agency and involves soliciting input from those who hold the credential. Their responses validate what is most prevalent and/or most important in practice for the role. </a:t>
            </a:r>
          </a:p>
          <a:p>
            <a:pPr>
              <a:buClr>
                <a:srgbClr val="1CADE4"/>
              </a:buClr>
            </a:pPr>
            <a:r>
              <a:rPr lang="en-US" dirty="0">
                <a:solidFill>
                  <a:schemeClr val="tx1"/>
                </a:solidFill>
              </a:rPr>
              <a:t>In keeping with best practices, PNCB conducts JTA studies every 4 to 7 years; the process involves roughly 9 months of planned events and key processes. </a:t>
            </a:r>
          </a:p>
          <a:p>
            <a:pPr>
              <a:buClr>
                <a:srgbClr val="1CADE4"/>
              </a:buClr>
            </a:pPr>
            <a:r>
              <a:rPr lang="en-US" dirty="0">
                <a:solidFill>
                  <a:schemeClr val="tx1"/>
                </a:solidFill>
              </a:rPr>
              <a:t>(</a:t>
            </a:r>
            <a:r>
              <a:rPr lang="en-US" dirty="0">
                <a:solidFill>
                  <a:srgbClr val="0070C0"/>
                </a:solidFill>
                <a:hlinkClick r:id="rId2">
                  <a:extLst>
                    <a:ext uri="{A12FA001-AC4F-418D-AE19-62706E023703}">
                      <ahyp:hlinkClr xmlns:ahyp="http://schemas.microsoft.com/office/drawing/2018/hyperlinkcolor" val="tx"/>
                    </a:ext>
                  </a:extLst>
                </a:hlinkClick>
              </a:rPr>
              <a:t>Learn more here</a:t>
            </a:r>
            <a:r>
              <a:rPr lang="en-US" dirty="0">
                <a:solidFill>
                  <a:schemeClr val="tx1"/>
                </a:solidFill>
              </a:rPr>
              <a:t>).</a:t>
            </a:r>
          </a:p>
          <a:p>
            <a:pPr>
              <a:buClr>
                <a:srgbClr val="1CADE4"/>
              </a:buClr>
            </a:pPr>
            <a:endParaRPr lang="en-US" dirty="0">
              <a:solidFill>
                <a:schemeClr val="tx1"/>
              </a:solidFill>
            </a:endParaRPr>
          </a:p>
        </p:txBody>
      </p:sp>
      <p:pic>
        <p:nvPicPr>
          <p:cNvPr id="9" name="Picture 8">
            <a:extLst>
              <a:ext uri="{FF2B5EF4-FFF2-40B4-BE49-F238E27FC236}">
                <a16:creationId xmlns:a16="http://schemas.microsoft.com/office/drawing/2014/main" id="{791E23CD-5582-4414-AFB7-19F533C5F2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8167" y="2122155"/>
            <a:ext cx="3196468" cy="3408388"/>
          </a:xfrm>
          <a:prstGeom prst="rect">
            <a:avLst/>
          </a:prstGeom>
        </p:spPr>
      </p:pic>
    </p:spTree>
    <p:extLst>
      <p:ext uri="{BB962C8B-B14F-4D97-AF65-F5344CB8AC3E}">
        <p14:creationId xmlns:p14="http://schemas.microsoft.com/office/powerpoint/2010/main" val="2746694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56406-854B-49DD-811F-0FAEC82AA597}"/>
              </a:ext>
            </a:extLst>
          </p:cNvPr>
          <p:cNvSpPr>
            <a:spLocks noGrp="1"/>
          </p:cNvSpPr>
          <p:nvPr>
            <p:ph type="title"/>
          </p:nvPr>
        </p:nvSpPr>
        <p:spPr/>
        <p:txBody>
          <a:bodyPr/>
          <a:lstStyle/>
          <a:p>
            <a:r>
              <a:rPr lang="en-US" dirty="0"/>
              <a:t>History and Purpose, cont.</a:t>
            </a:r>
          </a:p>
        </p:txBody>
      </p:sp>
      <p:sp>
        <p:nvSpPr>
          <p:cNvPr id="3" name="Content Placeholder 2">
            <a:extLst>
              <a:ext uri="{FF2B5EF4-FFF2-40B4-BE49-F238E27FC236}">
                <a16:creationId xmlns:a16="http://schemas.microsoft.com/office/drawing/2014/main" id="{5E22CCC2-32CB-48AA-85B4-DC9C2BFFB371}"/>
              </a:ext>
            </a:extLst>
          </p:cNvPr>
          <p:cNvSpPr>
            <a:spLocks noGrp="1"/>
          </p:cNvSpPr>
          <p:nvPr>
            <p:ph idx="1"/>
          </p:nvPr>
        </p:nvSpPr>
        <p:spPr>
          <a:xfrm>
            <a:off x="1097280" y="1845734"/>
            <a:ext cx="10058400" cy="4023360"/>
          </a:xfrm>
        </p:spPr>
        <p:txBody>
          <a:bodyPr vert="horz" lIns="0" tIns="45720" rIns="0" bIns="45720" rtlCol="0">
            <a:normAutofit/>
          </a:bodyPr>
          <a:lstStyle/>
          <a:p>
            <a:pPr>
              <a:buClr>
                <a:srgbClr val="1CADE4"/>
              </a:buClr>
            </a:pPr>
            <a:r>
              <a:rPr lang="en-US" sz="2400" dirty="0">
                <a:solidFill>
                  <a:schemeClr val="tx1"/>
                </a:solidFill>
              </a:rPr>
              <a:t>In order to develop a content outline for the certification examination, the JTA study identifies tasks, knowledge, skills, or abilities deemed to be important for pediatric nurses in a variety of settings who provide care to the pediatric population, newborns through young adults. </a:t>
            </a:r>
          </a:p>
          <a:p>
            <a:pPr>
              <a:buClr>
                <a:srgbClr val="1CADE4"/>
              </a:buClr>
            </a:pPr>
            <a:r>
              <a:rPr lang="en-US" sz="2400" dirty="0">
                <a:solidFill>
                  <a:schemeClr val="tx1"/>
                </a:solidFill>
              </a:rPr>
              <a:t>A task appears on the updated content outline only if it </a:t>
            </a:r>
            <a:r>
              <a:rPr lang="en-US" sz="2400" b="1" dirty="0">
                <a:solidFill>
                  <a:srgbClr val="318649"/>
                </a:solidFill>
              </a:rPr>
              <a:t>met validation </a:t>
            </a:r>
            <a:r>
              <a:rPr lang="en-US" sz="2400" dirty="0">
                <a:solidFill>
                  <a:schemeClr val="tx1"/>
                </a:solidFill>
              </a:rPr>
              <a:t>criteria according to JTA study results. </a:t>
            </a:r>
          </a:p>
          <a:p>
            <a:pPr>
              <a:buClr>
                <a:srgbClr val="1CADE4"/>
              </a:buClr>
            </a:pPr>
            <a:endParaRPr lang="en-US" dirty="0">
              <a:solidFill>
                <a:schemeClr val="tx1"/>
              </a:solidFill>
            </a:endParaRPr>
          </a:p>
        </p:txBody>
      </p:sp>
      <p:pic>
        <p:nvPicPr>
          <p:cNvPr id="6" name="Graphic 5" descr="Clipboard Mixed with solid fill">
            <a:extLst>
              <a:ext uri="{FF2B5EF4-FFF2-40B4-BE49-F238E27FC236}">
                <a16:creationId xmlns:a16="http://schemas.microsoft.com/office/drawing/2014/main" id="{30115E4C-63A9-45B1-B9F0-5EDD4C00B5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37385" y="3875315"/>
            <a:ext cx="2317230" cy="2317230"/>
          </a:xfrm>
          <a:prstGeom prst="rect">
            <a:avLst/>
          </a:prstGeom>
        </p:spPr>
      </p:pic>
    </p:spTree>
    <p:extLst>
      <p:ext uri="{BB962C8B-B14F-4D97-AF65-F5344CB8AC3E}">
        <p14:creationId xmlns:p14="http://schemas.microsoft.com/office/powerpoint/2010/main" val="168252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8030608-C290-4B7C-81C3-E53395432C59}"/>
              </a:ext>
            </a:extLst>
          </p:cNvPr>
          <p:cNvSpPr>
            <a:spLocks noGrp="1"/>
          </p:cNvSpPr>
          <p:nvPr>
            <p:ph type="title"/>
          </p:nvPr>
        </p:nvSpPr>
        <p:spPr>
          <a:xfrm>
            <a:off x="457200" y="979714"/>
            <a:ext cx="3200400" cy="1970316"/>
          </a:xfrm>
        </p:spPr>
        <p:txBody>
          <a:bodyPr>
            <a:normAutofit/>
          </a:bodyPr>
          <a:lstStyle/>
          <a:p>
            <a:r>
              <a:rPr lang="en-US" sz="4400" b="1" dirty="0"/>
              <a:t>What are </a:t>
            </a:r>
            <a:br>
              <a:rPr lang="en-US" sz="4400" b="1" dirty="0"/>
            </a:br>
            <a:r>
              <a:rPr lang="en-US" sz="4400" b="1" dirty="0"/>
              <a:t>the steps involved?</a:t>
            </a:r>
          </a:p>
        </p:txBody>
      </p:sp>
      <p:sp>
        <p:nvSpPr>
          <p:cNvPr id="13" name="Content Placeholder 12">
            <a:extLst>
              <a:ext uri="{FF2B5EF4-FFF2-40B4-BE49-F238E27FC236}">
                <a16:creationId xmlns:a16="http://schemas.microsoft.com/office/drawing/2014/main" id="{8486649E-52B9-498B-BA57-5A0BBE075BF8}"/>
              </a:ext>
            </a:extLst>
          </p:cNvPr>
          <p:cNvSpPr>
            <a:spLocks noGrp="1"/>
          </p:cNvSpPr>
          <p:nvPr>
            <p:ph idx="1"/>
          </p:nvPr>
        </p:nvSpPr>
        <p:spPr>
          <a:xfrm>
            <a:off x="4488024" y="423767"/>
            <a:ext cx="7115397" cy="6014870"/>
          </a:xfrm>
        </p:spPr>
        <p:txBody>
          <a:bodyPr>
            <a:normAutofit/>
          </a:bodyPr>
          <a:lstStyle/>
          <a:p>
            <a:pPr marL="0" indent="0">
              <a:buNone/>
            </a:pPr>
            <a:r>
              <a:rPr lang="en-US" sz="2800" b="1" dirty="0"/>
              <a:t>Over a period of several months between July 2021 and January 2022, the following occurred:</a:t>
            </a:r>
            <a:br>
              <a:rPr lang="en-US" sz="2800" b="1" dirty="0"/>
            </a:br>
            <a:endParaRPr lang="en-US" sz="2800" b="1" dirty="0"/>
          </a:p>
          <a:p>
            <a:pPr marL="457200" indent="-457200">
              <a:buFont typeface="+mj-lt"/>
              <a:buAutoNum type="arabicPeriod"/>
            </a:pPr>
            <a:r>
              <a:rPr lang="en-US" sz="2800" dirty="0"/>
              <a:t>Development of the survey instrument with subject matter experts (SMEs) from around the country who hold the CPN credential. This involved:</a:t>
            </a:r>
          </a:p>
          <a:p>
            <a:pPr marL="971550" indent="-284163">
              <a:lnSpc>
                <a:spcPct val="110000"/>
              </a:lnSpc>
              <a:spcBef>
                <a:spcPts val="0"/>
              </a:spcBef>
              <a:spcAft>
                <a:spcPts val="0"/>
              </a:spcAft>
              <a:buFont typeface="Wingdings" panose="05000000000000000000" pitchFamily="2" charset="2"/>
              <a:buChar char="§"/>
            </a:pPr>
            <a:r>
              <a:rPr lang="en-US" sz="2400" dirty="0"/>
              <a:t>Reflecting on trends in practice since the last study</a:t>
            </a:r>
          </a:p>
          <a:p>
            <a:pPr marL="971550" indent="-284163">
              <a:lnSpc>
                <a:spcPct val="110000"/>
              </a:lnSpc>
              <a:spcBef>
                <a:spcPts val="0"/>
              </a:spcBef>
              <a:spcAft>
                <a:spcPts val="0"/>
              </a:spcAft>
              <a:buFont typeface="Wingdings" panose="05000000000000000000" pitchFamily="2" charset="2"/>
              <a:buChar char="§"/>
            </a:pPr>
            <a:r>
              <a:rPr lang="en-US" sz="2400" dirty="0"/>
              <a:t>Commenting on the current outline</a:t>
            </a:r>
          </a:p>
          <a:p>
            <a:pPr marL="971550" indent="-284163">
              <a:lnSpc>
                <a:spcPct val="110000"/>
              </a:lnSpc>
              <a:spcBef>
                <a:spcPts val="0"/>
              </a:spcBef>
              <a:spcAft>
                <a:spcPts val="0"/>
              </a:spcAft>
              <a:buFont typeface="Wingdings" panose="05000000000000000000" pitchFamily="2" charset="2"/>
              <a:buChar char="§"/>
            </a:pPr>
            <a:r>
              <a:rPr lang="en-US" sz="2400" dirty="0"/>
              <a:t>Providing feedback or suggestions related to the delineation of practice</a:t>
            </a:r>
          </a:p>
          <a:p>
            <a:pPr marL="457200" indent="-457200">
              <a:buFont typeface="+mj-lt"/>
              <a:buAutoNum type="arabicPeriod" startAt="2"/>
            </a:pPr>
            <a:r>
              <a:rPr lang="en-US" sz="2800" dirty="0"/>
              <a:t>Pilot testing of the instrument for clarity and comprehensiveness.</a:t>
            </a:r>
          </a:p>
        </p:txBody>
      </p:sp>
    </p:spTree>
    <p:extLst>
      <p:ext uri="{BB962C8B-B14F-4D97-AF65-F5344CB8AC3E}">
        <p14:creationId xmlns:p14="http://schemas.microsoft.com/office/powerpoint/2010/main" val="2699760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78030608-C290-4B7C-81C3-E53395432C59}"/>
              </a:ext>
            </a:extLst>
          </p:cNvPr>
          <p:cNvSpPr>
            <a:spLocks noGrp="1"/>
          </p:cNvSpPr>
          <p:nvPr>
            <p:ph type="title"/>
          </p:nvPr>
        </p:nvSpPr>
        <p:spPr>
          <a:xfrm>
            <a:off x="457200" y="979714"/>
            <a:ext cx="3200400" cy="1970316"/>
          </a:xfrm>
        </p:spPr>
        <p:txBody>
          <a:bodyPr>
            <a:normAutofit/>
          </a:bodyPr>
          <a:lstStyle/>
          <a:p>
            <a:r>
              <a:rPr lang="en-US" sz="4400" b="1" dirty="0"/>
              <a:t>What are </a:t>
            </a:r>
            <a:br>
              <a:rPr lang="en-US" sz="4400" b="1" dirty="0"/>
            </a:br>
            <a:r>
              <a:rPr lang="en-US" sz="4400" b="1" dirty="0"/>
              <a:t>the steps involved?</a:t>
            </a:r>
          </a:p>
        </p:txBody>
      </p:sp>
      <p:sp>
        <p:nvSpPr>
          <p:cNvPr id="13" name="Content Placeholder 12">
            <a:extLst>
              <a:ext uri="{FF2B5EF4-FFF2-40B4-BE49-F238E27FC236}">
                <a16:creationId xmlns:a16="http://schemas.microsoft.com/office/drawing/2014/main" id="{8486649E-52B9-498B-BA57-5A0BBE075BF8}"/>
              </a:ext>
            </a:extLst>
          </p:cNvPr>
          <p:cNvSpPr>
            <a:spLocks noGrp="1"/>
          </p:cNvSpPr>
          <p:nvPr>
            <p:ph idx="1"/>
          </p:nvPr>
        </p:nvSpPr>
        <p:spPr>
          <a:xfrm>
            <a:off x="4488023" y="423766"/>
            <a:ext cx="7408507" cy="5678453"/>
          </a:xfrm>
        </p:spPr>
        <p:txBody>
          <a:bodyPr>
            <a:noAutofit/>
          </a:bodyPr>
          <a:lstStyle/>
          <a:p>
            <a:pPr marL="0" indent="0">
              <a:buNone/>
            </a:pPr>
            <a:r>
              <a:rPr lang="en-US" sz="2800" b="1" dirty="0"/>
              <a:t>(cont.)</a:t>
            </a:r>
            <a:br>
              <a:rPr lang="en-US" sz="2800" b="1" dirty="0"/>
            </a:br>
            <a:br>
              <a:rPr lang="en-US" sz="2800" b="1" dirty="0"/>
            </a:br>
            <a:endParaRPr lang="en-US" sz="100" dirty="0"/>
          </a:p>
          <a:p>
            <a:pPr marL="514350" indent="-514350">
              <a:lnSpc>
                <a:spcPct val="110000"/>
              </a:lnSpc>
              <a:buFont typeface="+mj-lt"/>
              <a:buAutoNum type="arabicPeriod" startAt="3"/>
            </a:pPr>
            <a:r>
              <a:rPr lang="en-US" sz="2800" dirty="0"/>
              <a:t>Dissemination of the survey to all actively-certified CPNs.</a:t>
            </a:r>
          </a:p>
          <a:p>
            <a:pPr marL="514350" indent="-514350">
              <a:lnSpc>
                <a:spcPct val="110000"/>
              </a:lnSpc>
              <a:buFont typeface="+mj-lt"/>
              <a:buAutoNum type="arabicPeriod" startAt="4"/>
            </a:pPr>
            <a:r>
              <a:rPr lang="en-US" sz="2800" dirty="0"/>
              <a:t>Analysis of survey data.</a:t>
            </a:r>
          </a:p>
          <a:p>
            <a:pPr marL="457200" indent="-457200">
              <a:lnSpc>
                <a:spcPct val="110000"/>
              </a:lnSpc>
              <a:buFont typeface="+mj-lt"/>
              <a:buAutoNum type="arabicPeriod" startAt="4"/>
            </a:pPr>
            <a:r>
              <a:rPr lang="en-US" sz="2800" dirty="0"/>
              <a:t>Development of test specifications and an updated content outline, using both survey findings and input from the subject matter expert task force.</a:t>
            </a:r>
          </a:p>
        </p:txBody>
      </p:sp>
    </p:spTree>
    <p:extLst>
      <p:ext uri="{BB962C8B-B14F-4D97-AF65-F5344CB8AC3E}">
        <p14:creationId xmlns:p14="http://schemas.microsoft.com/office/powerpoint/2010/main" val="984640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5F948-3430-4C8B-A040-6EEFC926FE4D}"/>
              </a:ext>
            </a:extLst>
          </p:cNvPr>
          <p:cNvSpPr>
            <a:spLocks noGrp="1"/>
          </p:cNvSpPr>
          <p:nvPr>
            <p:ph type="title"/>
          </p:nvPr>
        </p:nvSpPr>
        <p:spPr/>
        <p:txBody>
          <a:bodyPr>
            <a:normAutofit/>
          </a:bodyPr>
          <a:lstStyle/>
          <a:p>
            <a:r>
              <a:rPr lang="en-US" b="1" dirty="0"/>
              <a:t>The survey participants responded to these sections. </a:t>
            </a:r>
          </a:p>
        </p:txBody>
      </p:sp>
      <p:graphicFrame>
        <p:nvGraphicFramePr>
          <p:cNvPr id="6" name="Content Placeholder 5">
            <a:extLst>
              <a:ext uri="{FF2B5EF4-FFF2-40B4-BE49-F238E27FC236}">
                <a16:creationId xmlns:a16="http://schemas.microsoft.com/office/drawing/2014/main" id="{F447976F-ED9C-4015-BC5B-6DDCBFF87325}"/>
              </a:ext>
            </a:extLst>
          </p:cNvPr>
          <p:cNvGraphicFramePr>
            <a:graphicFrameLocks noGrp="1"/>
          </p:cNvGraphicFramePr>
          <p:nvPr>
            <p:ph idx="1"/>
            <p:extLst>
              <p:ext uri="{D42A27DB-BD31-4B8C-83A1-F6EECF244321}">
                <p14:modId xmlns:p14="http://schemas.microsoft.com/office/powerpoint/2010/main" val="4178196589"/>
              </p:ext>
            </p:extLst>
          </p:nvPr>
        </p:nvGraphicFramePr>
        <p:xfrm>
          <a:off x="4481546" y="422112"/>
          <a:ext cx="7369628" cy="6013775"/>
        </p:xfrm>
        <a:graphic>
          <a:graphicData uri="http://schemas.openxmlformats.org/drawingml/2006/table">
            <a:tbl>
              <a:tblPr firstRow="1" bandRow="1">
                <a:tableStyleId>{5C22544A-7EE6-4342-B048-85BDC9FD1C3A}</a:tableStyleId>
              </a:tblPr>
              <a:tblGrid>
                <a:gridCol w="3738465">
                  <a:extLst>
                    <a:ext uri="{9D8B030D-6E8A-4147-A177-3AD203B41FA5}">
                      <a16:colId xmlns:a16="http://schemas.microsoft.com/office/drawing/2014/main" val="922264872"/>
                    </a:ext>
                  </a:extLst>
                </a:gridCol>
                <a:gridCol w="3631163">
                  <a:extLst>
                    <a:ext uri="{9D8B030D-6E8A-4147-A177-3AD203B41FA5}">
                      <a16:colId xmlns:a16="http://schemas.microsoft.com/office/drawing/2014/main" val="3888047240"/>
                    </a:ext>
                  </a:extLst>
                </a:gridCol>
              </a:tblGrid>
              <a:tr h="527375">
                <a:tc>
                  <a:txBody>
                    <a:bodyPr/>
                    <a:lstStyle/>
                    <a:p>
                      <a:pPr marL="0" marR="0" algn="l">
                        <a:lnSpc>
                          <a:spcPct val="115000"/>
                        </a:lnSpc>
                        <a:spcBef>
                          <a:spcPts val="300"/>
                        </a:spcBef>
                        <a:spcAft>
                          <a:spcPts val="200"/>
                        </a:spcAft>
                      </a:pPr>
                      <a:r>
                        <a:rPr lang="en-US" sz="2400" dirty="0">
                          <a:effectLst/>
                        </a:rPr>
                        <a:t>Survey Section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2400" b="1" kern="1200" dirty="0">
                          <a:solidFill>
                            <a:schemeClr val="lt1"/>
                          </a:solidFill>
                          <a:effectLst/>
                          <a:latin typeface="+mn-lt"/>
                          <a:ea typeface="+mn-ea"/>
                          <a:cs typeface="+mn-cs"/>
                        </a:rPr>
                        <a:t>Rating</a:t>
                      </a:r>
                    </a:p>
                  </a:txBody>
                  <a:tcPr marL="68580" marR="68580" marT="0" marB="0" anchor="ctr"/>
                </a:tc>
                <a:extLst>
                  <a:ext uri="{0D108BD9-81ED-4DB2-BD59-A6C34878D82A}">
                    <a16:rowId xmlns:a16="http://schemas.microsoft.com/office/drawing/2014/main" val="3185509329"/>
                  </a:ext>
                </a:extLst>
              </a:tr>
              <a:tr h="45720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Screening</a:t>
                      </a: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 Yes/No</a:t>
                      </a:r>
                    </a:p>
                  </a:txBody>
                  <a:tcPr marL="68580" marR="68580" marT="0" marB="0" anchor="ctr"/>
                </a:tc>
                <a:extLst>
                  <a:ext uri="{0D108BD9-81ED-4DB2-BD59-A6C34878D82A}">
                    <a16:rowId xmlns:a16="http://schemas.microsoft.com/office/drawing/2014/main" val="4251504718"/>
                  </a:ext>
                </a:extLst>
              </a:tr>
              <a:tr h="45720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Tasks</a:t>
                      </a: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Frequency and Importance </a:t>
                      </a:r>
                    </a:p>
                  </a:txBody>
                  <a:tcPr marL="68580" marR="68580" marT="0" marB="0" anchor="ctr"/>
                </a:tc>
                <a:extLst>
                  <a:ext uri="{0D108BD9-81ED-4DB2-BD59-A6C34878D82A}">
                    <a16:rowId xmlns:a16="http://schemas.microsoft.com/office/drawing/2014/main" val="3523411774"/>
                  </a:ext>
                </a:extLst>
              </a:tr>
              <a:tr h="91440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Domains</a:t>
                      </a: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Percentage of Time and Importance </a:t>
                      </a:r>
                      <a:r>
                        <a:rPr lang="en-US" sz="1800" u="sng" kern="1200" dirty="0">
                          <a:solidFill>
                            <a:schemeClr val="dk1"/>
                          </a:solidFill>
                          <a:effectLst/>
                          <a:latin typeface="+mn-lt"/>
                          <a:ea typeface="+mn-ea"/>
                          <a:cs typeface="+mn-cs"/>
                        </a:rPr>
                        <a:t>&amp;</a:t>
                      </a:r>
                      <a:r>
                        <a:rPr lang="en-US" sz="1800" u="none"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Percentage of CPN Examination</a:t>
                      </a:r>
                    </a:p>
                  </a:txBody>
                  <a:tcPr marL="68580" marR="68580" marT="0" marB="0" anchor="ctr"/>
                </a:tc>
                <a:extLst>
                  <a:ext uri="{0D108BD9-81ED-4DB2-BD59-A6C34878D82A}">
                    <a16:rowId xmlns:a16="http://schemas.microsoft.com/office/drawing/2014/main" val="1094717988"/>
                  </a:ext>
                </a:extLst>
              </a:tr>
              <a:tr h="914400">
                <a:tc>
                  <a:txBody>
                    <a:bodyPr/>
                    <a:lstStyle/>
                    <a:p>
                      <a:pPr marL="0" marR="0" algn="l" defTabSz="914400" rtl="0" eaLnBrk="1" latinLnBrk="0" hangingPunct="1">
                        <a:lnSpc>
                          <a:spcPct val="115000"/>
                        </a:lnSpc>
                        <a:spcBef>
                          <a:spcPts val="300"/>
                        </a:spcBef>
                        <a:spcAft>
                          <a:spcPts val="200"/>
                        </a:spcAft>
                      </a:pPr>
                      <a:r>
                        <a:rPr lang="en-US" sz="1800" b="1" kern="1200" dirty="0">
                          <a:solidFill>
                            <a:schemeClr val="dk1"/>
                          </a:solidFill>
                          <a:effectLst/>
                          <a:latin typeface="+mn-lt"/>
                          <a:ea typeface="+mn-ea"/>
                          <a:cs typeface="+mn-cs"/>
                        </a:rPr>
                        <a:t>Sub-domains (when they existed)</a:t>
                      </a:r>
                    </a:p>
                  </a:txBody>
                  <a:tcPr marL="68580" marR="68580" marT="0" marB="0" anchor="ctr"/>
                </a:tc>
                <a:tc>
                  <a:txBody>
                    <a:bodyPr/>
                    <a:lstStyle/>
                    <a:p>
                      <a:pPr marL="0" marR="0" lvl="0" indent="0" algn="l" defTabSz="914400" rtl="0" eaLnBrk="1" fontAlgn="auto" latinLnBrk="0" hangingPunct="1">
                        <a:lnSpc>
                          <a:spcPct val="115000"/>
                        </a:lnSpc>
                        <a:spcBef>
                          <a:spcPts val="300"/>
                        </a:spcBef>
                        <a:spcAft>
                          <a:spcPts val="200"/>
                        </a:spcAft>
                        <a:buClrTx/>
                        <a:buSzTx/>
                        <a:buFontTx/>
                        <a:buNone/>
                        <a:tabLst/>
                        <a:defRPr/>
                      </a:pPr>
                      <a:r>
                        <a:rPr lang="en-US" sz="1800" kern="1200" dirty="0">
                          <a:solidFill>
                            <a:schemeClr val="dk1"/>
                          </a:solidFill>
                          <a:effectLst/>
                          <a:latin typeface="+mn-lt"/>
                          <a:ea typeface="+mn-ea"/>
                          <a:cs typeface="+mn-cs"/>
                        </a:rPr>
                        <a:t>Level of Importance </a:t>
                      </a:r>
                      <a:br>
                        <a:rPr lang="en-US" sz="1800" kern="1200" dirty="0">
                          <a:solidFill>
                            <a:schemeClr val="dk1"/>
                          </a:solidFill>
                          <a:effectLst/>
                          <a:latin typeface="+mn-lt"/>
                          <a:ea typeface="+mn-ea"/>
                          <a:cs typeface="+mn-cs"/>
                        </a:rPr>
                      </a:br>
                      <a:r>
                        <a:rPr lang="en-US" sz="1800" u="sng" kern="1200" dirty="0">
                          <a:solidFill>
                            <a:schemeClr val="dk1"/>
                          </a:solidFill>
                          <a:effectLst/>
                          <a:latin typeface="+mn-lt"/>
                          <a:ea typeface="+mn-ea"/>
                          <a:cs typeface="+mn-cs"/>
                        </a:rPr>
                        <a:t>&amp; </a:t>
                      </a:r>
                      <a:r>
                        <a:rPr lang="en-US" sz="1800" kern="1200" dirty="0">
                          <a:solidFill>
                            <a:schemeClr val="dk1"/>
                          </a:solidFill>
                          <a:effectLst/>
                          <a:latin typeface="+mn-lt"/>
                          <a:ea typeface="+mn-ea"/>
                          <a:cs typeface="+mn-cs"/>
                        </a:rPr>
                        <a:t>Percentage of Time Spent</a:t>
                      </a:r>
                    </a:p>
                  </a:txBody>
                  <a:tcPr marL="68580" marR="68580" marT="0" marB="0" anchor="ctr"/>
                </a:tc>
                <a:extLst>
                  <a:ext uri="{0D108BD9-81ED-4DB2-BD59-A6C34878D82A}">
                    <a16:rowId xmlns:a16="http://schemas.microsoft.com/office/drawing/2014/main" val="2789909217"/>
                  </a:ext>
                </a:extLst>
              </a:tr>
              <a:tr h="457200">
                <a:tc>
                  <a:txBody>
                    <a:bodyPr/>
                    <a:lstStyle/>
                    <a:p>
                      <a:pPr marL="0" marR="0">
                        <a:lnSpc>
                          <a:spcPct val="115000"/>
                        </a:lnSpc>
                        <a:spcBef>
                          <a:spcPts val="300"/>
                        </a:spcBef>
                        <a:spcAft>
                          <a:spcPts val="200"/>
                        </a:spcAft>
                      </a:pPr>
                      <a:r>
                        <a:rPr lang="en-US" sz="1800" b="1" dirty="0">
                          <a:effectLst/>
                        </a:rPr>
                        <a:t>Clinical Categories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Most and Least Encountered</a:t>
                      </a:r>
                    </a:p>
                  </a:txBody>
                  <a:tcPr marL="68580" marR="68580" marT="0" marB="0" anchor="ctr"/>
                </a:tc>
                <a:extLst>
                  <a:ext uri="{0D108BD9-81ED-4DB2-BD59-A6C34878D82A}">
                    <a16:rowId xmlns:a16="http://schemas.microsoft.com/office/drawing/2014/main" val="71686270"/>
                  </a:ext>
                </a:extLst>
              </a:tr>
              <a:tr h="457200">
                <a:tc>
                  <a:txBody>
                    <a:bodyPr/>
                    <a:lstStyle/>
                    <a:p>
                      <a:pPr marL="0" marR="0">
                        <a:lnSpc>
                          <a:spcPct val="115000"/>
                        </a:lnSpc>
                        <a:spcBef>
                          <a:spcPts val="300"/>
                        </a:spcBef>
                        <a:spcAft>
                          <a:spcPts val="200"/>
                        </a:spcAft>
                      </a:pPr>
                      <a:r>
                        <a:rPr lang="en-US" sz="1800" b="1" dirty="0">
                          <a:effectLst/>
                        </a:rPr>
                        <a:t>Procedures and Interventions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Performance Frequency</a:t>
                      </a:r>
                    </a:p>
                  </a:txBody>
                  <a:tcPr marL="68580" marR="68580" marT="0" marB="0" anchor="ctr"/>
                </a:tc>
                <a:extLst>
                  <a:ext uri="{0D108BD9-81ED-4DB2-BD59-A6C34878D82A}">
                    <a16:rowId xmlns:a16="http://schemas.microsoft.com/office/drawing/2014/main" val="2530561924"/>
                  </a:ext>
                </a:extLst>
              </a:tr>
              <a:tr h="457200">
                <a:tc>
                  <a:txBody>
                    <a:bodyPr/>
                    <a:lstStyle/>
                    <a:p>
                      <a:pPr marL="0" marR="0">
                        <a:lnSpc>
                          <a:spcPct val="115000"/>
                        </a:lnSpc>
                        <a:spcBef>
                          <a:spcPts val="300"/>
                        </a:spcBef>
                        <a:spcAft>
                          <a:spcPts val="200"/>
                        </a:spcAft>
                      </a:pPr>
                      <a:r>
                        <a:rPr lang="en-US" sz="1800" b="1" dirty="0">
                          <a:effectLst/>
                        </a:rPr>
                        <a:t>Survey Comprehensiveness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Completeness of survey</a:t>
                      </a:r>
                    </a:p>
                  </a:txBody>
                  <a:tcPr marL="68580" marR="68580" marT="0" marB="0" anchor="ctr"/>
                </a:tc>
                <a:extLst>
                  <a:ext uri="{0D108BD9-81ED-4DB2-BD59-A6C34878D82A}">
                    <a16:rowId xmlns:a16="http://schemas.microsoft.com/office/drawing/2014/main" val="3517865213"/>
                  </a:ext>
                </a:extLst>
              </a:tr>
              <a:tr h="457200">
                <a:tc>
                  <a:txBody>
                    <a:bodyPr/>
                    <a:lstStyle/>
                    <a:p>
                      <a:pPr marL="0" marR="0">
                        <a:lnSpc>
                          <a:spcPct val="115000"/>
                        </a:lnSpc>
                        <a:spcBef>
                          <a:spcPts val="300"/>
                        </a:spcBef>
                        <a:spcAft>
                          <a:spcPts val="200"/>
                        </a:spcAft>
                      </a:pPr>
                      <a:r>
                        <a:rPr lang="en-US" sz="1800" b="1" dirty="0">
                          <a:effectLst/>
                        </a:rPr>
                        <a:t>Demographic/Professional Questions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defTabSz="914400" rtl="0" eaLnBrk="1" latinLnBrk="0" hangingPunct="1">
                        <a:lnSpc>
                          <a:spcPct val="115000"/>
                        </a:lnSpc>
                        <a:spcBef>
                          <a:spcPts val="300"/>
                        </a:spcBef>
                        <a:spcAft>
                          <a:spcPts val="200"/>
                        </a:spcAft>
                      </a:pPr>
                      <a:r>
                        <a:rPr lang="en-US" sz="1800" kern="1200" dirty="0">
                          <a:solidFill>
                            <a:schemeClr val="dk1"/>
                          </a:solidFill>
                          <a:effectLst/>
                          <a:latin typeface="+mn-lt"/>
                          <a:ea typeface="+mn-ea"/>
                          <a:cs typeface="+mn-cs"/>
                        </a:rPr>
                        <a:t>Various Formats</a:t>
                      </a:r>
                    </a:p>
                  </a:txBody>
                  <a:tcPr marL="68580" marR="68580" marT="0" marB="0" anchor="ctr"/>
                </a:tc>
                <a:extLst>
                  <a:ext uri="{0D108BD9-81ED-4DB2-BD59-A6C34878D82A}">
                    <a16:rowId xmlns:a16="http://schemas.microsoft.com/office/drawing/2014/main" val="165666736"/>
                  </a:ext>
                </a:extLst>
              </a:tr>
              <a:tr h="457200">
                <a:tc>
                  <a:txBody>
                    <a:bodyPr/>
                    <a:lstStyle/>
                    <a:p>
                      <a:pPr marL="0" marR="0">
                        <a:lnSpc>
                          <a:spcPct val="115000"/>
                        </a:lnSpc>
                        <a:spcBef>
                          <a:spcPts val="300"/>
                        </a:spcBef>
                        <a:spcAft>
                          <a:spcPts val="200"/>
                        </a:spcAft>
                      </a:pPr>
                      <a:r>
                        <a:rPr lang="en-US" sz="1800" b="1" dirty="0">
                          <a:effectLst/>
                        </a:rPr>
                        <a:t>Salary Questions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15000"/>
                        </a:lnSpc>
                        <a:spcBef>
                          <a:spcPts val="300"/>
                        </a:spcBef>
                        <a:spcAft>
                          <a:spcPts val="2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Various Formats</a:t>
                      </a:r>
                    </a:p>
                  </a:txBody>
                  <a:tcPr marL="68580" marR="68580" marT="0" marB="0" anchor="ctr"/>
                </a:tc>
                <a:extLst>
                  <a:ext uri="{0D108BD9-81ED-4DB2-BD59-A6C34878D82A}">
                    <a16:rowId xmlns:a16="http://schemas.microsoft.com/office/drawing/2014/main" val="1297924282"/>
                  </a:ext>
                </a:extLst>
              </a:tr>
              <a:tr h="457200">
                <a:tc>
                  <a:txBody>
                    <a:bodyPr/>
                    <a:lstStyle/>
                    <a:p>
                      <a:pPr marL="0" marR="0">
                        <a:lnSpc>
                          <a:spcPct val="115000"/>
                        </a:lnSpc>
                        <a:spcBef>
                          <a:spcPts val="300"/>
                        </a:spcBef>
                        <a:spcAft>
                          <a:spcPts val="200"/>
                        </a:spcAft>
                      </a:pPr>
                      <a:r>
                        <a:rPr lang="en-US" sz="1800" b="1" dirty="0">
                          <a:effectLst/>
                        </a:rPr>
                        <a:t>Eligibility Criteria Questions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15000"/>
                        </a:lnSpc>
                        <a:spcBef>
                          <a:spcPts val="300"/>
                        </a:spcBef>
                        <a:spcAft>
                          <a:spcPts val="20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Various Formats</a:t>
                      </a:r>
                    </a:p>
                  </a:txBody>
                  <a:tcPr marL="68580" marR="68580" marT="0" marB="0" anchor="ctr"/>
                </a:tc>
                <a:extLst>
                  <a:ext uri="{0D108BD9-81ED-4DB2-BD59-A6C34878D82A}">
                    <a16:rowId xmlns:a16="http://schemas.microsoft.com/office/drawing/2014/main" val="2278739968"/>
                  </a:ext>
                </a:extLst>
              </a:tr>
            </a:tbl>
          </a:graphicData>
        </a:graphic>
      </p:graphicFrame>
      <p:sp>
        <p:nvSpPr>
          <p:cNvPr id="8" name="Text Placeholder 7">
            <a:extLst>
              <a:ext uri="{FF2B5EF4-FFF2-40B4-BE49-F238E27FC236}">
                <a16:creationId xmlns:a16="http://schemas.microsoft.com/office/drawing/2014/main" id="{D75713DD-8897-4B0A-B54D-30D746C11E06}"/>
              </a:ext>
            </a:extLst>
          </p:cNvPr>
          <p:cNvSpPr>
            <a:spLocks noGrp="1"/>
          </p:cNvSpPr>
          <p:nvPr>
            <p:ph type="body" sz="half" idx="2"/>
          </p:nvPr>
        </p:nvSpPr>
        <p:spPr>
          <a:xfrm>
            <a:off x="457200" y="3200400"/>
            <a:ext cx="3200400" cy="3104804"/>
          </a:xfrm>
        </p:spPr>
        <p:txBody>
          <a:bodyPr>
            <a:normAutofit/>
          </a:bodyPr>
          <a:lstStyle/>
          <a:p>
            <a:r>
              <a:rPr lang="en-US" sz="2000" dirty="0">
                <a:effectLst/>
                <a:ea typeface="Calibri" panose="020F0502020204030204" pitchFamily="34" charset="0"/>
                <a:cs typeface="Times New Roman" panose="02020603050405020304" pitchFamily="18" charset="0"/>
              </a:rPr>
              <a:t>In addition to the delineation of practice, questions were also included on the CPN eligibility criteria as well as a brief salary survey. </a:t>
            </a:r>
          </a:p>
        </p:txBody>
      </p:sp>
    </p:spTree>
    <p:extLst>
      <p:ext uri="{BB962C8B-B14F-4D97-AF65-F5344CB8AC3E}">
        <p14:creationId xmlns:p14="http://schemas.microsoft.com/office/powerpoint/2010/main" val="2969019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A66B3-3DAA-4B08-915D-1BDE3DA11D8E}"/>
              </a:ext>
            </a:extLst>
          </p:cNvPr>
          <p:cNvSpPr>
            <a:spLocks noGrp="1"/>
          </p:cNvSpPr>
          <p:nvPr>
            <p:ph type="title"/>
          </p:nvPr>
        </p:nvSpPr>
        <p:spPr>
          <a:xfrm>
            <a:off x="457200" y="594359"/>
            <a:ext cx="3200400" cy="1735184"/>
          </a:xfrm>
        </p:spPr>
        <p:txBody>
          <a:bodyPr/>
          <a:lstStyle/>
          <a:p>
            <a:r>
              <a:rPr lang="en-US" b="1" dirty="0"/>
              <a:t>Results at a Glance</a:t>
            </a:r>
          </a:p>
        </p:txBody>
      </p:sp>
      <p:sp>
        <p:nvSpPr>
          <p:cNvPr id="6" name="TextBox 5">
            <a:extLst>
              <a:ext uri="{FF2B5EF4-FFF2-40B4-BE49-F238E27FC236}">
                <a16:creationId xmlns:a16="http://schemas.microsoft.com/office/drawing/2014/main" id="{085328A1-7B25-4BCB-97BA-1C0D2ED902BE}"/>
              </a:ext>
            </a:extLst>
          </p:cNvPr>
          <p:cNvSpPr txBox="1"/>
          <p:nvPr/>
        </p:nvSpPr>
        <p:spPr>
          <a:xfrm>
            <a:off x="529243" y="2575395"/>
            <a:ext cx="2804161" cy="2241590"/>
          </a:xfrm>
          <a:prstGeom prst="snip1Rect">
            <a:avLst/>
          </a:prstGeom>
          <a:solidFill>
            <a:schemeClr val="tx2">
              <a:lumMod val="20000"/>
              <a:lumOff val="80000"/>
            </a:schemeClr>
          </a:solidFill>
          <a:ln w="2857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600" b="1" dirty="0">
                <a:effectLst/>
                <a:ea typeface="Times New Roman" panose="02020603050405020304" pitchFamily="18" charset="0"/>
                <a:cs typeface="Times New Roman" panose="02020603050405020304" pitchFamily="18" charset="0"/>
              </a:rPr>
              <a:t>Most survey participants indicated the role of the pediatric nurse providing services to children, adolescents, and young adults was adequately to completel</a:t>
            </a:r>
            <a:r>
              <a:rPr lang="en-US" sz="1600" b="1" dirty="0">
                <a:ea typeface="Times New Roman" panose="02020603050405020304" pitchFamily="18" charset="0"/>
                <a:cs typeface="Times New Roman" panose="02020603050405020304" pitchFamily="18" charset="0"/>
              </a:rPr>
              <a:t>y</a:t>
            </a:r>
            <a:r>
              <a:rPr lang="en-US" sz="1600" b="1" dirty="0">
                <a:effectLst/>
                <a:ea typeface="Times New Roman" panose="02020603050405020304" pitchFamily="18" charset="0"/>
                <a:cs typeface="Times New Roman" panose="02020603050405020304" pitchFamily="18" charset="0"/>
              </a:rPr>
              <a:t> covered.</a:t>
            </a:r>
            <a:endParaRPr lang="en-US" sz="1600" b="1" dirty="0">
              <a:effectLst/>
              <a:ea typeface="Calibri" panose="020F0502020204030204" pitchFamily="34" charset="0"/>
              <a:cs typeface="Times New Roman" panose="02020603050405020304" pitchFamily="18" charset="0"/>
            </a:endParaRPr>
          </a:p>
          <a:p>
            <a:pPr algn="ctr"/>
            <a:endParaRPr lang="en-US" sz="1600" b="1" dirty="0"/>
          </a:p>
        </p:txBody>
      </p:sp>
      <p:graphicFrame>
        <p:nvGraphicFramePr>
          <p:cNvPr id="7" name="Content Placeholder 4">
            <a:extLst>
              <a:ext uri="{FF2B5EF4-FFF2-40B4-BE49-F238E27FC236}">
                <a16:creationId xmlns:a16="http://schemas.microsoft.com/office/drawing/2014/main" id="{8E2BE8F2-42F4-480F-9988-6883230A9695}"/>
              </a:ext>
            </a:extLst>
          </p:cNvPr>
          <p:cNvGraphicFramePr>
            <a:graphicFrameLocks noGrp="1"/>
          </p:cNvGraphicFramePr>
          <p:nvPr>
            <p:ph idx="1"/>
            <p:extLst>
              <p:ext uri="{D42A27DB-BD31-4B8C-83A1-F6EECF244321}">
                <p14:modId xmlns:p14="http://schemas.microsoft.com/office/powerpoint/2010/main" val="1803967620"/>
              </p:ext>
            </p:extLst>
          </p:nvPr>
        </p:nvGraphicFramePr>
        <p:xfrm>
          <a:off x="5110957" y="156549"/>
          <a:ext cx="6551800" cy="6544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000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1DAFB10-7BBD-464B-BF76-0D25C55E3DE2}"/>
              </a:ext>
            </a:extLst>
          </p:cNvPr>
          <p:cNvSpPr>
            <a:spLocks noGrp="1"/>
          </p:cNvSpPr>
          <p:nvPr>
            <p:ph type="title"/>
          </p:nvPr>
        </p:nvSpPr>
        <p:spPr>
          <a:xfrm>
            <a:off x="2301835" y="286604"/>
            <a:ext cx="9291452" cy="769311"/>
          </a:xfrm>
        </p:spPr>
        <p:txBody>
          <a:bodyPr>
            <a:normAutofit/>
          </a:bodyPr>
          <a:lstStyle/>
          <a:p>
            <a:r>
              <a:rPr lang="en-US" sz="4400" dirty="0"/>
              <a:t>Demographics of the CPN Over Time… </a:t>
            </a:r>
          </a:p>
        </p:txBody>
      </p:sp>
      <p:graphicFrame>
        <p:nvGraphicFramePr>
          <p:cNvPr id="7" name="Table 7">
            <a:extLst>
              <a:ext uri="{FF2B5EF4-FFF2-40B4-BE49-F238E27FC236}">
                <a16:creationId xmlns:a16="http://schemas.microsoft.com/office/drawing/2014/main" id="{85B2A68C-EF69-4171-90DA-A5C43A1690CD}"/>
              </a:ext>
            </a:extLst>
          </p:cNvPr>
          <p:cNvGraphicFramePr>
            <a:graphicFrameLocks noGrp="1"/>
          </p:cNvGraphicFramePr>
          <p:nvPr>
            <p:ph idx="1"/>
            <p:extLst>
              <p:ext uri="{D42A27DB-BD31-4B8C-83A1-F6EECF244321}">
                <p14:modId xmlns:p14="http://schemas.microsoft.com/office/powerpoint/2010/main" val="667940493"/>
              </p:ext>
            </p:extLst>
          </p:nvPr>
        </p:nvGraphicFramePr>
        <p:xfrm>
          <a:off x="805544" y="1157516"/>
          <a:ext cx="10787743" cy="5029924"/>
        </p:xfrm>
        <a:graphic>
          <a:graphicData uri="http://schemas.openxmlformats.org/drawingml/2006/table">
            <a:tbl>
              <a:tblPr firstRow="1" bandRow="1">
                <a:tableStyleId>{5C22544A-7EE6-4342-B048-85BDC9FD1C3A}</a:tableStyleId>
              </a:tblPr>
              <a:tblGrid>
                <a:gridCol w="1482517">
                  <a:extLst>
                    <a:ext uri="{9D8B030D-6E8A-4147-A177-3AD203B41FA5}">
                      <a16:colId xmlns:a16="http://schemas.microsoft.com/office/drawing/2014/main" val="2577714078"/>
                    </a:ext>
                  </a:extLst>
                </a:gridCol>
                <a:gridCol w="4652613">
                  <a:extLst>
                    <a:ext uri="{9D8B030D-6E8A-4147-A177-3AD203B41FA5}">
                      <a16:colId xmlns:a16="http://schemas.microsoft.com/office/drawing/2014/main" val="2662327341"/>
                    </a:ext>
                  </a:extLst>
                </a:gridCol>
                <a:gridCol w="4652613">
                  <a:extLst>
                    <a:ext uri="{9D8B030D-6E8A-4147-A177-3AD203B41FA5}">
                      <a16:colId xmlns:a16="http://schemas.microsoft.com/office/drawing/2014/main" val="2211156142"/>
                    </a:ext>
                  </a:extLst>
                </a:gridCol>
              </a:tblGrid>
              <a:tr h="382542">
                <a:tc>
                  <a:txBody>
                    <a:bodyPr/>
                    <a:lstStyle/>
                    <a:p>
                      <a:endParaRPr lang="en-US" dirty="0"/>
                    </a:p>
                  </a:txBody>
                  <a:tcPr>
                    <a:solidFill>
                      <a:schemeClr val="bg1"/>
                    </a:solidFill>
                  </a:tcPr>
                </a:tc>
                <a:tc>
                  <a:txBody>
                    <a:bodyPr/>
                    <a:lstStyle/>
                    <a:p>
                      <a:pPr algn="l"/>
                      <a:r>
                        <a:rPr lang="en-US" dirty="0"/>
                        <a:t>2016-2017</a:t>
                      </a:r>
                    </a:p>
                  </a:txBody>
                  <a:tcPr anchor="ctr"/>
                </a:tc>
                <a:tc>
                  <a:txBody>
                    <a:bodyPr/>
                    <a:lstStyle/>
                    <a:p>
                      <a:pPr algn="l"/>
                      <a:r>
                        <a:rPr lang="en-US" dirty="0"/>
                        <a:t>2021-2022</a:t>
                      </a:r>
                    </a:p>
                  </a:txBody>
                  <a:tcPr anchor="ctr"/>
                </a:tc>
                <a:extLst>
                  <a:ext uri="{0D108BD9-81ED-4DB2-BD59-A6C34878D82A}">
                    <a16:rowId xmlns:a16="http://schemas.microsoft.com/office/drawing/2014/main" val="925908043"/>
                  </a:ext>
                </a:extLst>
              </a:tr>
              <a:tr h="1101427">
                <a:tc>
                  <a:txBody>
                    <a:bodyPr/>
                    <a:lstStyle/>
                    <a:p>
                      <a:pPr algn="ctr" fontAlgn="b"/>
                      <a:r>
                        <a:rPr lang="en-US" sz="1400" b="1" i="0" u="none" strike="noStrike" dirty="0">
                          <a:solidFill>
                            <a:schemeClr val="tx1"/>
                          </a:solidFill>
                          <a:latin typeface="+mn-lt"/>
                        </a:rPr>
                        <a:t>Primary</a:t>
                      </a:r>
                    </a:p>
                    <a:p>
                      <a:pPr algn="ctr" fontAlgn="b"/>
                      <a:r>
                        <a:rPr lang="en-US" sz="1400" b="1" i="0" u="none" strike="noStrike" dirty="0">
                          <a:solidFill>
                            <a:schemeClr val="tx1"/>
                          </a:solidFill>
                          <a:latin typeface="+mn-lt"/>
                        </a:rPr>
                        <a:t>Practice Setting</a:t>
                      </a:r>
                    </a:p>
                  </a:txBody>
                  <a:tcPr marL="9525" marR="9525" marT="9525" marB="0" anchor="ctr"/>
                </a:tc>
                <a:tc>
                  <a:txBody>
                    <a:bodyPr/>
                    <a:lstStyle/>
                    <a:p>
                      <a:pPr marL="169863" indent="-112713" algn="l" rtl="0" eaLnBrk="1" fontAlgn="b" latinLnBrk="0" hangingPunct="1">
                        <a:buFont typeface="Arial" pitchFamily="34" charset="0"/>
                        <a:buChar char="•"/>
                        <a:tabLst>
                          <a:tab pos="174625" algn="l"/>
                        </a:tabLst>
                      </a:pPr>
                      <a:r>
                        <a:rPr kumimoji="0" lang="en-US" sz="1300" kern="1200" dirty="0">
                          <a:solidFill>
                            <a:schemeClr val="tx1"/>
                          </a:solidFill>
                        </a:rPr>
                        <a:t>Combined Medical/Surgical Unit		27.6%</a:t>
                      </a:r>
                    </a:p>
                    <a:p>
                      <a:pPr marL="169863" indent="-112713" algn="l" rtl="0" eaLnBrk="1" fontAlgn="b" latinLnBrk="0" hangingPunct="1">
                        <a:buFont typeface="Arial" pitchFamily="34" charset="0"/>
                        <a:buChar char="•"/>
                        <a:tabLst>
                          <a:tab pos="174625" algn="l"/>
                        </a:tabLst>
                      </a:pPr>
                      <a:r>
                        <a:rPr kumimoji="0" lang="en-US" sz="1300" kern="1200" dirty="0">
                          <a:solidFill>
                            <a:schemeClr val="tx1"/>
                          </a:solidFill>
                        </a:rPr>
                        <a:t>Intensive Care Unit			14.2%</a:t>
                      </a:r>
                    </a:p>
                    <a:p>
                      <a:pPr marL="169863" indent="-112713" algn="l" rtl="0" eaLnBrk="1" fontAlgn="b" latinLnBrk="0" hangingPunct="1">
                        <a:buFont typeface="Arial" pitchFamily="34" charset="0"/>
                        <a:buChar char="•"/>
                        <a:tabLst>
                          <a:tab pos="174625" algn="l"/>
                        </a:tabLst>
                      </a:pPr>
                      <a:r>
                        <a:rPr kumimoji="0" lang="en-US" sz="1300" kern="1200" dirty="0">
                          <a:solidFill>
                            <a:schemeClr val="tx1"/>
                          </a:solidFill>
                        </a:rPr>
                        <a:t>General Medical Unit			13.4%</a:t>
                      </a:r>
                    </a:p>
                    <a:p>
                      <a:pPr marL="169863" indent="-112713" algn="l" rtl="0" eaLnBrk="1" fontAlgn="b" latinLnBrk="0" hangingPunct="1">
                        <a:buFont typeface="Arial" pitchFamily="34" charset="0"/>
                        <a:buChar char="•"/>
                        <a:tabLst>
                          <a:tab pos="174625" algn="l"/>
                        </a:tabLst>
                      </a:pPr>
                      <a:r>
                        <a:rPr kumimoji="0" lang="en-US" sz="1300" kern="1200" dirty="0">
                          <a:solidFill>
                            <a:schemeClr val="tx1"/>
                          </a:solidFill>
                        </a:rPr>
                        <a:t>Subspecialty Unit			10.8%</a:t>
                      </a:r>
                    </a:p>
                    <a:p>
                      <a:pPr marL="169863" indent="-112713" algn="l" rtl="0" eaLnBrk="1" fontAlgn="b" latinLnBrk="0" hangingPunct="1">
                        <a:buFont typeface="Arial" pitchFamily="34" charset="0"/>
                        <a:buChar char="•"/>
                        <a:tabLst>
                          <a:tab pos="174625" algn="l"/>
                        </a:tabLst>
                      </a:pPr>
                      <a:r>
                        <a:rPr kumimoji="0" lang="en-US" sz="1300" kern="1200" dirty="0">
                          <a:solidFill>
                            <a:schemeClr val="tx1"/>
                          </a:solidFill>
                        </a:rPr>
                        <a:t>Perioperative			9.1%</a:t>
                      </a:r>
                    </a:p>
                  </a:txBody>
                  <a:tcPr marL="9525" marR="9525" marT="9525" marB="0" anchor="ctr"/>
                </a:tc>
                <a:tc>
                  <a:txBody>
                    <a:bodyPr/>
                    <a:lstStyle/>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rPr>
                        <a:t>Combined Medical/Surgical Unit		20.1% </a:t>
                      </a:r>
                      <a:r>
                        <a:rPr kumimoji="0" lang="en-US" sz="1300" kern="1200" dirty="0">
                          <a:solidFill>
                            <a:schemeClr val="bg1">
                              <a:lumMod val="65000"/>
                            </a:schemeClr>
                          </a:solidFill>
                          <a:latin typeface="+mn-lt"/>
                          <a:ea typeface="+mn-ea"/>
                          <a:cs typeface="+mn-cs"/>
                          <a:sym typeface="Wingdings" panose="05000000000000000000" pitchFamily="2" charset="2"/>
                        </a:rPr>
                        <a:t></a:t>
                      </a:r>
                      <a:endParaRPr kumimoji="0" lang="en-US" sz="1300" kern="1200" dirty="0">
                        <a:solidFill>
                          <a:schemeClr val="tx1"/>
                        </a:solidFill>
                      </a:endParaRPr>
                    </a:p>
                    <a:p>
                      <a:pPr marL="169863" indent="-112713" algn="l" rtl="0" eaLnBrk="1" fontAlgn="b" latinLnBrk="0" hangingPunct="1">
                        <a:buFont typeface="Arial" pitchFamily="34" charset="0"/>
                        <a:buChar char="•"/>
                        <a:tabLst>
                          <a:tab pos="174625" algn="l"/>
                        </a:tabLst>
                      </a:pPr>
                      <a:r>
                        <a:rPr kumimoji="0" lang="en-US" sz="1300" kern="1200" dirty="0">
                          <a:solidFill>
                            <a:schemeClr val="tx1"/>
                          </a:solidFill>
                        </a:rPr>
                        <a:t>Intensive Care Unit			17.4% </a:t>
                      </a:r>
                      <a:r>
                        <a:rPr kumimoji="0" lang="en-US" sz="1300" kern="1200" dirty="0">
                          <a:solidFill>
                            <a:srgbClr val="0099FF"/>
                          </a:solidFill>
                          <a:latin typeface="+mn-lt"/>
                          <a:ea typeface="+mn-ea"/>
                          <a:cs typeface="+mn-cs"/>
                          <a:sym typeface="Wingdings" panose="05000000000000000000" pitchFamily="2" charset="2"/>
                        </a:rPr>
                        <a:t></a:t>
                      </a:r>
                      <a:endParaRPr kumimoji="0" lang="en-US" sz="1300" kern="1200" dirty="0">
                        <a:solidFill>
                          <a:schemeClr val="tx1"/>
                        </a:solidFill>
                      </a:endParaRPr>
                    </a:p>
                    <a:p>
                      <a:pPr marL="169863" indent="-112713" algn="l" rtl="0" eaLnBrk="1" fontAlgn="b" latinLnBrk="0" hangingPunct="1">
                        <a:buFont typeface="Arial" pitchFamily="34" charset="0"/>
                        <a:buChar char="•"/>
                        <a:tabLst>
                          <a:tab pos="174625" algn="l"/>
                        </a:tabLst>
                      </a:pPr>
                      <a:r>
                        <a:rPr kumimoji="0" lang="en-US" sz="1300" kern="1200" dirty="0">
                          <a:solidFill>
                            <a:schemeClr val="tx1"/>
                          </a:solidFill>
                        </a:rPr>
                        <a:t>Subspecialty Unit			17.1% </a:t>
                      </a:r>
                      <a:r>
                        <a:rPr kumimoji="0" lang="en-US" sz="1300" kern="1200" dirty="0">
                          <a:solidFill>
                            <a:srgbClr val="0099FF"/>
                          </a:solidFill>
                          <a:latin typeface="+mn-lt"/>
                          <a:ea typeface="+mn-ea"/>
                          <a:cs typeface="+mn-cs"/>
                          <a:sym typeface="Wingdings" panose="05000000000000000000" pitchFamily="2" charset="2"/>
                        </a:rPr>
                        <a:t></a:t>
                      </a:r>
                      <a:endParaRPr kumimoji="0" lang="en-US" sz="1300" kern="1200" dirty="0">
                        <a:solidFill>
                          <a:schemeClr val="tx1"/>
                        </a:solidFill>
                      </a:endParaRPr>
                    </a:p>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rPr>
                        <a:t>General Medical Unit			11.9% </a:t>
                      </a:r>
                      <a:r>
                        <a:rPr kumimoji="0" lang="en-US" sz="1300" kern="1200" dirty="0">
                          <a:solidFill>
                            <a:schemeClr val="bg1">
                              <a:lumMod val="65000"/>
                            </a:schemeClr>
                          </a:solidFill>
                          <a:latin typeface="+mn-lt"/>
                          <a:ea typeface="+mn-ea"/>
                          <a:cs typeface="+mn-cs"/>
                          <a:sym typeface="Wingdings" panose="05000000000000000000" pitchFamily="2" charset="2"/>
                        </a:rPr>
                        <a:t></a:t>
                      </a:r>
                      <a:endParaRPr kumimoji="0" lang="en-US" sz="1300" kern="1200" dirty="0">
                        <a:solidFill>
                          <a:schemeClr val="tx1"/>
                        </a:solidFill>
                      </a:endParaRPr>
                    </a:p>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rPr>
                        <a:t>Other (e.g., ambulatory care, float pool)	9.1% </a:t>
                      </a:r>
                      <a:r>
                        <a:rPr kumimoji="0" lang="en-US" sz="1300" kern="1200" dirty="0">
                          <a:solidFill>
                            <a:srgbClr val="0099FF"/>
                          </a:solidFill>
                          <a:latin typeface="+mn-lt"/>
                          <a:ea typeface="+mn-ea"/>
                          <a:cs typeface="+mn-cs"/>
                          <a:sym typeface="Wingdings" panose="05000000000000000000" pitchFamily="2" charset="2"/>
                        </a:rPr>
                        <a:t></a:t>
                      </a:r>
                      <a:endParaRPr kumimoji="0" lang="en-US" sz="1300" kern="1200" dirty="0">
                        <a:solidFill>
                          <a:schemeClr val="tx1"/>
                        </a:solidFill>
                      </a:endParaRPr>
                    </a:p>
                  </a:txBody>
                  <a:tcPr marL="9525" marR="9525" marT="9525" marB="0" anchor="ctr"/>
                </a:tc>
                <a:extLst>
                  <a:ext uri="{0D108BD9-81ED-4DB2-BD59-A6C34878D82A}">
                    <a16:rowId xmlns:a16="http://schemas.microsoft.com/office/drawing/2014/main" val="3542434330"/>
                  </a:ext>
                </a:extLst>
              </a:tr>
              <a:tr h="670518">
                <a:tc>
                  <a:txBody>
                    <a:bodyPr/>
                    <a:lstStyle/>
                    <a:p>
                      <a:pPr algn="ctr" fontAlgn="b"/>
                      <a:r>
                        <a:rPr lang="en-US" sz="1400" b="1" i="0" u="none" strike="noStrike" dirty="0">
                          <a:solidFill>
                            <a:schemeClr val="tx1"/>
                          </a:solidFill>
                          <a:latin typeface="+mn-lt"/>
                        </a:rPr>
                        <a:t>Location of </a:t>
                      </a:r>
                    </a:p>
                    <a:p>
                      <a:pPr algn="ctr" fontAlgn="b"/>
                      <a:r>
                        <a:rPr lang="en-US" sz="1400" b="1" i="0" u="none" strike="noStrike" dirty="0">
                          <a:solidFill>
                            <a:schemeClr val="tx1"/>
                          </a:solidFill>
                          <a:latin typeface="+mn-lt"/>
                        </a:rPr>
                        <a:t>Practice Setting</a:t>
                      </a:r>
                    </a:p>
                  </a:txBody>
                  <a:tcPr marL="9525" marR="9525" marT="9525" marB="0" anchor="ctr"/>
                </a:tc>
                <a:tc>
                  <a:txBody>
                    <a:bodyPr/>
                    <a:lstStyle/>
                    <a:p>
                      <a:pPr marL="169863" indent="-112713" algn="l" defTabSz="914400" rtl="0" eaLnBrk="1" fontAlgn="b" latinLnBrk="0" hangingPunct="1">
                        <a:buFont typeface="Arial" pitchFamily="34" charset="0"/>
                        <a:buChar char="•"/>
                        <a:tabLst>
                          <a:tab pos="174625" algn="l"/>
                        </a:tabLst>
                      </a:pPr>
                      <a:r>
                        <a:rPr kumimoji="0" lang="en-US" sz="1300" kern="1200" dirty="0">
                          <a:solidFill>
                            <a:schemeClr val="tx1"/>
                          </a:solidFill>
                          <a:latin typeface="+mn-lt"/>
                          <a:ea typeface="+mn-ea"/>
                          <a:cs typeface="+mn-cs"/>
                        </a:rPr>
                        <a:t>Urban				68.7%</a:t>
                      </a:r>
                    </a:p>
                    <a:p>
                      <a:pPr marL="169863" indent="-112713" algn="l" defTabSz="914400" rtl="0" eaLnBrk="1" fontAlgn="b" latinLnBrk="0" hangingPunct="1">
                        <a:buFont typeface="Arial" pitchFamily="34" charset="0"/>
                        <a:buChar char="•"/>
                        <a:tabLst>
                          <a:tab pos="174625" algn="l"/>
                        </a:tabLst>
                      </a:pPr>
                      <a:r>
                        <a:rPr kumimoji="0" lang="en-US" sz="1300" kern="1200" dirty="0">
                          <a:solidFill>
                            <a:schemeClr val="tx1"/>
                          </a:solidFill>
                          <a:latin typeface="+mn-lt"/>
                          <a:ea typeface="+mn-ea"/>
                          <a:cs typeface="+mn-cs"/>
                        </a:rPr>
                        <a:t>Suburban				27.1%</a:t>
                      </a:r>
                    </a:p>
                    <a:p>
                      <a:pPr marL="169863" indent="-112713" algn="l" defTabSz="914400" rtl="0" eaLnBrk="1" fontAlgn="b" latinLnBrk="0" hangingPunct="1">
                        <a:buFont typeface="Arial" pitchFamily="34" charset="0"/>
                        <a:buChar char="•"/>
                        <a:tabLst>
                          <a:tab pos="174625" algn="l"/>
                        </a:tabLst>
                      </a:pPr>
                      <a:r>
                        <a:rPr kumimoji="0" lang="en-US" sz="1300" kern="1200" dirty="0">
                          <a:solidFill>
                            <a:schemeClr val="tx1"/>
                          </a:solidFill>
                          <a:latin typeface="+mn-lt"/>
                          <a:ea typeface="+mn-ea"/>
                          <a:cs typeface="+mn-cs"/>
                        </a:rPr>
                        <a:t>Rural				4.2%</a:t>
                      </a:r>
                    </a:p>
                  </a:txBody>
                  <a:tcPr marL="9525" marR="9525" marT="9525" marB="0" anchor="ctr"/>
                </a:tc>
                <a:tc>
                  <a:txBody>
                    <a:bodyPr/>
                    <a:lstStyle/>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latin typeface="+mn-lt"/>
                          <a:ea typeface="+mn-ea"/>
                          <a:cs typeface="+mn-cs"/>
                        </a:rPr>
                        <a:t>Urban				66% </a:t>
                      </a:r>
                      <a:r>
                        <a:rPr kumimoji="0" lang="en-US" sz="1300" kern="1200" dirty="0">
                          <a:solidFill>
                            <a:schemeClr val="bg1">
                              <a:lumMod val="65000"/>
                            </a:schemeClr>
                          </a:solidFill>
                          <a:latin typeface="+mn-lt"/>
                          <a:ea typeface="+mn-ea"/>
                          <a:cs typeface="+mn-cs"/>
                          <a:sym typeface="Wingdings" panose="05000000000000000000" pitchFamily="2" charset="2"/>
                        </a:rPr>
                        <a:t></a:t>
                      </a:r>
                      <a:endParaRPr kumimoji="0" lang="en-US" sz="1300" kern="1200" dirty="0">
                        <a:solidFill>
                          <a:schemeClr val="tx1"/>
                        </a:solidFill>
                        <a:latin typeface="+mn-lt"/>
                        <a:ea typeface="+mn-ea"/>
                        <a:cs typeface="+mn-cs"/>
                      </a:endParaRPr>
                    </a:p>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latin typeface="+mn-lt"/>
                          <a:ea typeface="+mn-ea"/>
                          <a:cs typeface="+mn-cs"/>
                        </a:rPr>
                        <a:t>Suburban				27% 	</a:t>
                      </a:r>
                    </a:p>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latin typeface="+mn-lt"/>
                          <a:ea typeface="+mn-ea"/>
                          <a:cs typeface="+mn-cs"/>
                        </a:rPr>
                        <a:t>Rural				</a:t>
                      </a:r>
                      <a:r>
                        <a:rPr kumimoji="0" lang="en-US" sz="1300" kern="1200" dirty="0">
                          <a:solidFill>
                            <a:schemeClr val="tx1"/>
                          </a:solidFill>
                          <a:latin typeface="+mn-lt"/>
                          <a:ea typeface="+mn-ea"/>
                          <a:cs typeface="+mn-cs"/>
                          <a:sym typeface="Wingdings" panose="05000000000000000000" pitchFamily="2" charset="2"/>
                        </a:rPr>
                        <a:t>7</a:t>
                      </a:r>
                      <a:r>
                        <a:rPr kumimoji="0" lang="en-US" sz="1300" kern="1200" dirty="0">
                          <a:solidFill>
                            <a:schemeClr val="tx1"/>
                          </a:solidFill>
                          <a:latin typeface="+mn-lt"/>
                          <a:ea typeface="+mn-ea"/>
                          <a:cs typeface="+mn-cs"/>
                        </a:rPr>
                        <a:t>% </a:t>
                      </a:r>
                      <a:r>
                        <a:rPr kumimoji="0" lang="en-US" sz="1300" kern="1200" dirty="0">
                          <a:solidFill>
                            <a:srgbClr val="0099FF"/>
                          </a:solidFill>
                          <a:latin typeface="+mn-lt"/>
                          <a:ea typeface="+mn-ea"/>
                          <a:cs typeface="+mn-cs"/>
                          <a:sym typeface="Wingdings" panose="05000000000000000000" pitchFamily="2" charset="2"/>
                        </a:rPr>
                        <a:t></a:t>
                      </a:r>
                      <a:r>
                        <a:rPr kumimoji="0" lang="en-US" sz="1300" kern="1200" dirty="0">
                          <a:solidFill>
                            <a:schemeClr val="tx1"/>
                          </a:solidFill>
                          <a:latin typeface="+mn-lt"/>
                          <a:ea typeface="+mn-ea"/>
                          <a:cs typeface="+mn-cs"/>
                        </a:rPr>
                        <a:t> </a:t>
                      </a:r>
                    </a:p>
                  </a:txBody>
                  <a:tcPr marL="9525" marR="9525" marT="9525" marB="0" anchor="ctr"/>
                </a:tc>
                <a:extLst>
                  <a:ext uri="{0D108BD9-81ED-4DB2-BD59-A6C34878D82A}">
                    <a16:rowId xmlns:a16="http://schemas.microsoft.com/office/drawing/2014/main" val="251976487"/>
                  </a:ext>
                </a:extLst>
              </a:tr>
              <a:tr h="711357">
                <a:tc>
                  <a:txBody>
                    <a:bodyPr/>
                    <a:lstStyle/>
                    <a:p>
                      <a:pPr algn="ctr" fontAlgn="b"/>
                      <a:r>
                        <a:rPr lang="en-US" sz="1400" b="1" i="0" u="none" strike="noStrike" dirty="0">
                          <a:solidFill>
                            <a:schemeClr val="tx1"/>
                          </a:solidFill>
                          <a:latin typeface="+mn-lt"/>
                        </a:rPr>
                        <a:t>Highest Degree in Nursing</a:t>
                      </a:r>
                    </a:p>
                  </a:txBody>
                  <a:tcPr marL="9525" marR="9525" marT="9525" marB="0" anchor="ctr"/>
                </a:tc>
                <a:tc>
                  <a:txBody>
                    <a:bodyPr/>
                    <a:lstStyle/>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latin typeface="+mn-lt"/>
                          <a:ea typeface="+mn-ea"/>
                          <a:cs typeface="+mn-cs"/>
                        </a:rPr>
                        <a:t>Bachelor of Science in Nursing		61.2%</a:t>
                      </a:r>
                    </a:p>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latin typeface="+mn-lt"/>
                          <a:ea typeface="+mn-ea"/>
                          <a:cs typeface="+mn-cs"/>
                        </a:rPr>
                        <a:t>Master’s in Nursing			15.7%</a:t>
                      </a:r>
                    </a:p>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latin typeface="+mn-lt"/>
                          <a:ea typeface="+mn-ea"/>
                          <a:cs typeface="+mn-cs"/>
                        </a:rPr>
                        <a:t>Associate's in Nursing Degree		15.3%</a:t>
                      </a:r>
                    </a:p>
                  </a:txBody>
                  <a:tcPr marL="9525" marR="9525" marT="9525" marB="0" anchor="ctr"/>
                </a:tc>
                <a:tc>
                  <a:txBody>
                    <a:bodyPr/>
                    <a:lstStyle/>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latin typeface="+mn-lt"/>
                          <a:ea typeface="+mn-ea"/>
                          <a:cs typeface="+mn-cs"/>
                        </a:rPr>
                        <a:t>Bachelor of Science in Nursing		63.4%</a:t>
                      </a:r>
                    </a:p>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latin typeface="+mn-lt"/>
                          <a:ea typeface="+mn-ea"/>
                          <a:cs typeface="+mn-cs"/>
                        </a:rPr>
                        <a:t>Master’s in Nursing			22.4%</a:t>
                      </a:r>
                      <a:r>
                        <a:rPr kumimoji="0" lang="en-US" sz="1300" kern="1200" dirty="0">
                          <a:solidFill>
                            <a:srgbClr val="0099FF"/>
                          </a:solidFill>
                          <a:latin typeface="+mn-lt"/>
                          <a:ea typeface="+mn-ea"/>
                          <a:cs typeface="+mn-cs"/>
                          <a:sym typeface="Wingdings" panose="05000000000000000000" pitchFamily="2" charset="2"/>
                        </a:rPr>
                        <a:t></a:t>
                      </a:r>
                      <a:endParaRPr kumimoji="0" lang="en-US" sz="1300" kern="1200" dirty="0">
                        <a:solidFill>
                          <a:schemeClr val="tx1"/>
                        </a:solidFill>
                        <a:latin typeface="+mn-lt"/>
                        <a:ea typeface="+mn-ea"/>
                        <a:cs typeface="+mn-cs"/>
                      </a:endParaRPr>
                    </a:p>
                    <a:p>
                      <a:pPr marL="169863" marR="0" lvl="0" indent="-112713"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300" kern="1200" dirty="0">
                          <a:solidFill>
                            <a:schemeClr val="tx1"/>
                          </a:solidFill>
                          <a:latin typeface="+mn-lt"/>
                          <a:ea typeface="+mn-ea"/>
                          <a:cs typeface="+mn-cs"/>
                        </a:rPr>
                        <a:t>Associate's in Nursing Degree		8.8%</a:t>
                      </a:r>
                      <a:r>
                        <a:rPr kumimoji="0" lang="en-US" sz="1300" kern="1200" dirty="0">
                          <a:solidFill>
                            <a:schemeClr val="bg1">
                              <a:lumMod val="65000"/>
                            </a:schemeClr>
                          </a:solidFill>
                          <a:latin typeface="+mn-lt"/>
                          <a:ea typeface="+mn-ea"/>
                          <a:cs typeface="+mn-cs"/>
                          <a:sym typeface="Wingdings" panose="05000000000000000000" pitchFamily="2" charset="2"/>
                        </a:rPr>
                        <a:t></a:t>
                      </a:r>
                      <a:endParaRPr kumimoji="0" lang="en-US" sz="1300" kern="1200" dirty="0">
                        <a:solidFill>
                          <a:schemeClr val="tx1"/>
                        </a:solidFill>
                        <a:latin typeface="+mn-lt"/>
                        <a:ea typeface="+mn-ea"/>
                        <a:cs typeface="+mn-cs"/>
                      </a:endParaRPr>
                    </a:p>
                  </a:txBody>
                  <a:tcPr marL="9525" marR="9525" marT="9525" marB="0" anchor="ctr"/>
                </a:tc>
                <a:extLst>
                  <a:ext uri="{0D108BD9-81ED-4DB2-BD59-A6C34878D82A}">
                    <a16:rowId xmlns:a16="http://schemas.microsoft.com/office/drawing/2014/main" val="2701873912"/>
                  </a:ext>
                </a:extLst>
              </a:tr>
              <a:tr h="1039999">
                <a:tc>
                  <a:txBody>
                    <a:bodyPr/>
                    <a:lstStyle/>
                    <a:p>
                      <a:pPr algn="ctr" fontAlgn="b"/>
                      <a:r>
                        <a:rPr lang="en-US" sz="1400" b="1" i="0" u="none" strike="noStrike" dirty="0">
                          <a:solidFill>
                            <a:schemeClr val="tx1"/>
                          </a:solidFill>
                          <a:latin typeface="+mn-lt"/>
                        </a:rPr>
                        <a:t>Top 5</a:t>
                      </a:r>
                      <a:r>
                        <a:rPr lang="en-US" sz="1400" b="1" i="0" u="none" strike="noStrike" baseline="0" dirty="0">
                          <a:solidFill>
                            <a:schemeClr val="tx1"/>
                          </a:solidFill>
                          <a:latin typeface="+mn-lt"/>
                        </a:rPr>
                        <a:t> </a:t>
                      </a:r>
                    </a:p>
                    <a:p>
                      <a:pPr algn="ctr" fontAlgn="b"/>
                      <a:r>
                        <a:rPr lang="en-US" sz="1400" b="1" i="0" u="none" strike="noStrike" dirty="0">
                          <a:solidFill>
                            <a:schemeClr val="tx1"/>
                          </a:solidFill>
                          <a:latin typeface="+mn-lt"/>
                        </a:rPr>
                        <a:t>Conditions Seen </a:t>
                      </a:r>
                    </a:p>
                    <a:p>
                      <a:pPr algn="ctr" fontAlgn="b"/>
                      <a:r>
                        <a:rPr lang="en-US" sz="1400" b="1" i="1" u="none" strike="noStrike" dirty="0">
                          <a:solidFill>
                            <a:schemeClr val="tx1"/>
                          </a:solidFill>
                          <a:latin typeface="+mn-lt"/>
                        </a:rPr>
                        <a:t>(in order)</a:t>
                      </a:r>
                    </a:p>
                  </a:txBody>
                  <a:tcPr marL="9525" marR="9525" marT="9525" marB="0" anchor="ctr"/>
                </a:tc>
                <a:tc>
                  <a:txBody>
                    <a:bodyPr/>
                    <a:lstStyle/>
                    <a:p>
                      <a:pPr marL="403225" indent="-342900"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Respiratory</a:t>
                      </a:r>
                    </a:p>
                    <a:p>
                      <a:pPr marL="403225" indent="-342900"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Gastrointestinal</a:t>
                      </a:r>
                    </a:p>
                    <a:p>
                      <a:pPr marL="403225" indent="-342900"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Infectious Disease</a:t>
                      </a:r>
                    </a:p>
                    <a:p>
                      <a:pPr marL="403225" indent="-342900"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Emergency/Trauma/Poisoning</a:t>
                      </a:r>
                    </a:p>
                    <a:p>
                      <a:pPr marL="403225" indent="-342900"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Neurology</a:t>
                      </a:r>
                    </a:p>
                  </a:txBody>
                  <a:tcPr marL="9525" marR="9525" marT="9525" marB="0" anchor="ctr"/>
                </a:tc>
                <a:tc>
                  <a:txBody>
                    <a:bodyPr/>
                    <a:lstStyle/>
                    <a:p>
                      <a:pPr marL="403225" indent="-403225"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Respiratory						</a:t>
                      </a:r>
                      <a:endParaRPr kumimoji="0" lang="en-US" sz="1300" b="1" kern="1200" dirty="0">
                        <a:solidFill>
                          <a:srgbClr val="00B050"/>
                        </a:solidFill>
                        <a:latin typeface="+mn-lt"/>
                        <a:ea typeface="+mn-ea"/>
                        <a:cs typeface="+mn-cs"/>
                      </a:endParaRPr>
                    </a:p>
                    <a:p>
                      <a:pPr marL="403225" indent="-403225"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Gastrointestinal/</a:t>
                      </a:r>
                      <a:r>
                        <a:rPr kumimoji="0" lang="en-US" sz="1300" kern="1200" dirty="0">
                          <a:solidFill>
                            <a:srgbClr val="00B050"/>
                          </a:solidFill>
                          <a:latin typeface="+mn-lt"/>
                          <a:ea typeface="+mn-ea"/>
                          <a:cs typeface="+mn-cs"/>
                        </a:rPr>
                        <a:t>Nutritional			</a:t>
                      </a:r>
                      <a:endParaRPr kumimoji="0" lang="en-US" sz="1300" b="1" kern="1200" dirty="0">
                        <a:solidFill>
                          <a:srgbClr val="00B050"/>
                        </a:solidFill>
                        <a:latin typeface="+mn-lt"/>
                        <a:ea typeface="+mn-ea"/>
                        <a:cs typeface="+mn-cs"/>
                      </a:endParaRPr>
                    </a:p>
                    <a:p>
                      <a:pPr marL="403225" indent="-403225"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Behavioral/Mental Health </a:t>
                      </a:r>
                      <a:r>
                        <a:rPr kumimoji="0" lang="en-US" sz="1300" kern="1200" dirty="0">
                          <a:solidFill>
                            <a:srgbClr val="0099FF"/>
                          </a:solidFill>
                          <a:latin typeface="+mn-lt"/>
                          <a:ea typeface="+mn-ea"/>
                          <a:cs typeface="+mn-cs"/>
                          <a:sym typeface="Wingdings" panose="05000000000000000000" pitchFamily="2" charset="2"/>
                        </a:rPr>
                        <a:t></a:t>
                      </a:r>
                      <a:endParaRPr kumimoji="0" lang="en-US" sz="1300" kern="1200" dirty="0">
                        <a:solidFill>
                          <a:srgbClr val="0099FF"/>
                        </a:solidFill>
                        <a:latin typeface="+mn-lt"/>
                        <a:ea typeface="+mn-ea"/>
                        <a:cs typeface="+mn-cs"/>
                      </a:endParaRPr>
                    </a:p>
                    <a:p>
                      <a:pPr marL="403225" indent="-403225"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Infectious Disease </a:t>
                      </a:r>
                      <a:r>
                        <a:rPr kumimoji="0" lang="en-US" sz="1300" kern="1200" dirty="0">
                          <a:solidFill>
                            <a:schemeClr val="bg1">
                              <a:lumMod val="65000"/>
                            </a:schemeClr>
                          </a:solidFill>
                          <a:latin typeface="+mn-lt"/>
                          <a:ea typeface="+mn-ea"/>
                          <a:cs typeface="+mn-cs"/>
                          <a:sym typeface="Wingdings" panose="05000000000000000000" pitchFamily="2" charset="2"/>
                        </a:rPr>
                        <a:t></a:t>
                      </a:r>
                      <a:endParaRPr kumimoji="0" lang="en-US" sz="1300" kern="1200" dirty="0">
                        <a:solidFill>
                          <a:schemeClr val="bg1">
                            <a:lumMod val="65000"/>
                          </a:schemeClr>
                        </a:solidFill>
                        <a:latin typeface="+mn-lt"/>
                        <a:ea typeface="+mn-ea"/>
                        <a:cs typeface="+mn-cs"/>
                      </a:endParaRPr>
                    </a:p>
                    <a:p>
                      <a:pPr marL="403225" marR="0" lvl="0" indent="-403225" algn="l" defTabSz="457200" rtl="0" eaLnBrk="1" fontAlgn="b" latinLnBrk="0" hangingPunct="1">
                        <a:lnSpc>
                          <a:spcPct val="100000"/>
                        </a:lnSpc>
                        <a:spcBef>
                          <a:spcPts val="0"/>
                        </a:spcBef>
                        <a:spcAft>
                          <a:spcPts val="0"/>
                        </a:spcAft>
                        <a:buClrTx/>
                        <a:buSzTx/>
                        <a:buFont typeface="+mj-lt"/>
                        <a:buAutoNum type="arabicPeriod"/>
                        <a:tabLst>
                          <a:tab pos="174625" algn="l"/>
                        </a:tabLst>
                        <a:defRPr/>
                      </a:pPr>
                      <a:r>
                        <a:rPr kumimoji="0" lang="en-US" sz="1300" kern="1200" dirty="0">
                          <a:solidFill>
                            <a:schemeClr val="tx1"/>
                          </a:solidFill>
                          <a:latin typeface="+mn-lt"/>
                          <a:ea typeface="+mn-ea"/>
                          <a:cs typeface="+mn-cs"/>
                        </a:rPr>
                        <a:t>Neurology						</a:t>
                      </a:r>
                      <a:endParaRPr kumimoji="0" lang="en-US" sz="1300" b="1" kern="1200" dirty="0">
                        <a:solidFill>
                          <a:srgbClr val="00B050"/>
                        </a:solidFill>
                        <a:latin typeface="+mn-lt"/>
                        <a:ea typeface="+mn-ea"/>
                        <a:cs typeface="+mn-cs"/>
                      </a:endParaRPr>
                    </a:p>
                  </a:txBody>
                  <a:tcPr anchor="ctr"/>
                </a:tc>
                <a:extLst>
                  <a:ext uri="{0D108BD9-81ED-4DB2-BD59-A6C34878D82A}">
                    <a16:rowId xmlns:a16="http://schemas.microsoft.com/office/drawing/2014/main" val="724446240"/>
                  </a:ext>
                </a:extLst>
              </a:tr>
              <a:tr h="1005840">
                <a:tc>
                  <a:txBody>
                    <a:bodyPr/>
                    <a:lstStyle/>
                    <a:p>
                      <a:r>
                        <a:rPr lang="en-US" sz="1400" b="1" dirty="0">
                          <a:solidFill>
                            <a:schemeClr val="tx1"/>
                          </a:solidFill>
                        </a:rPr>
                        <a:t>Top 5 States, by volume, where the Role is represented</a:t>
                      </a:r>
                    </a:p>
                  </a:txBody>
                  <a:tcPr anchor="ctr"/>
                </a:tc>
                <a:tc>
                  <a:txBody>
                    <a:bodyPr/>
                    <a:lstStyle/>
                    <a:p>
                      <a:pPr marL="403225" indent="-342900" algn="l" defTabSz="457200" rtl="0" eaLnBrk="1" fontAlgn="b" latinLnBrk="0" hangingPunct="1">
                        <a:buFont typeface="+mj-lt"/>
                        <a:buAutoNum type="arabicPeriod"/>
                        <a:tabLst>
                          <a:tab pos="174625" algn="l"/>
                        </a:tabLst>
                      </a:pPr>
                      <a:r>
                        <a:rPr kumimoji="0" lang="en-US" sz="1300" kern="1200" dirty="0">
                          <a:solidFill>
                            <a:schemeClr val="tx1"/>
                          </a:solidFill>
                        </a:rPr>
                        <a:t>Texas</a:t>
                      </a:r>
                    </a:p>
                    <a:p>
                      <a:pPr marL="403225" indent="-342900" algn="l" defTabSz="457200" rtl="0" eaLnBrk="1" fontAlgn="b" latinLnBrk="0" hangingPunct="1">
                        <a:buFont typeface="+mj-lt"/>
                        <a:buAutoNum type="arabicPeriod"/>
                        <a:tabLst>
                          <a:tab pos="174625" algn="l"/>
                        </a:tabLst>
                      </a:pPr>
                      <a:r>
                        <a:rPr kumimoji="0" lang="en-US" sz="1300" kern="1200" dirty="0">
                          <a:solidFill>
                            <a:schemeClr val="tx1"/>
                          </a:solidFill>
                        </a:rPr>
                        <a:t>Ohio</a:t>
                      </a:r>
                    </a:p>
                    <a:p>
                      <a:pPr marL="403225" marR="0" lvl="0" indent="-342900" algn="l" defTabSz="457200" rtl="0" eaLnBrk="1" fontAlgn="b" latinLnBrk="0" hangingPunct="1">
                        <a:lnSpc>
                          <a:spcPct val="100000"/>
                        </a:lnSpc>
                        <a:spcBef>
                          <a:spcPts val="0"/>
                        </a:spcBef>
                        <a:spcAft>
                          <a:spcPts val="0"/>
                        </a:spcAft>
                        <a:buClrTx/>
                        <a:buSzTx/>
                        <a:buFont typeface="+mj-lt"/>
                        <a:buAutoNum type="arabicPeriod"/>
                        <a:tabLst>
                          <a:tab pos="174625" algn="l"/>
                        </a:tabLst>
                        <a:defRPr/>
                      </a:pPr>
                      <a:r>
                        <a:rPr kumimoji="0" lang="en-US" sz="1300" kern="1200" dirty="0">
                          <a:solidFill>
                            <a:schemeClr val="tx1"/>
                          </a:solidFill>
                        </a:rPr>
                        <a:t>Pennsylvania</a:t>
                      </a:r>
                    </a:p>
                    <a:p>
                      <a:pPr marL="403225" indent="-342900" algn="l" defTabSz="457200" rtl="0" eaLnBrk="1" fontAlgn="b" latinLnBrk="0" hangingPunct="1">
                        <a:buFont typeface="+mj-lt"/>
                        <a:buAutoNum type="arabicPeriod"/>
                        <a:tabLst>
                          <a:tab pos="174625" algn="l"/>
                        </a:tabLst>
                      </a:pPr>
                      <a:r>
                        <a:rPr kumimoji="0" lang="en-US" sz="1300" kern="1200" dirty="0">
                          <a:solidFill>
                            <a:schemeClr val="tx1"/>
                          </a:solidFill>
                        </a:rPr>
                        <a:t>California</a:t>
                      </a:r>
                    </a:p>
                    <a:p>
                      <a:pPr marL="403225" indent="-342900" algn="l" defTabSz="457200" rtl="0" eaLnBrk="1" fontAlgn="b" latinLnBrk="0" hangingPunct="1">
                        <a:buFont typeface="+mj-lt"/>
                        <a:buAutoNum type="arabicPeriod"/>
                        <a:tabLst>
                          <a:tab pos="174625" algn="l"/>
                        </a:tabLst>
                      </a:pPr>
                      <a:r>
                        <a:rPr kumimoji="0" lang="en-US" sz="1300" kern="1200" dirty="0">
                          <a:solidFill>
                            <a:schemeClr val="tx1"/>
                          </a:solidFill>
                        </a:rPr>
                        <a:t>Florida</a:t>
                      </a:r>
                      <a:endParaRPr kumimoji="0" lang="en-US" sz="1300" kern="1200" dirty="0">
                        <a:solidFill>
                          <a:schemeClr val="tx1"/>
                        </a:solidFill>
                        <a:latin typeface="+mn-lt"/>
                        <a:ea typeface="+mn-ea"/>
                        <a:cs typeface="+mn-cs"/>
                      </a:endParaRPr>
                    </a:p>
                  </a:txBody>
                  <a:tcPr marL="9525" marR="9525" marT="9525" marB="0" anchor="ctr"/>
                </a:tc>
                <a:tc>
                  <a:txBody>
                    <a:bodyPr/>
                    <a:lstStyle/>
                    <a:p>
                      <a:pPr marL="403225" indent="-403225"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Texas		</a:t>
                      </a:r>
                    </a:p>
                    <a:p>
                      <a:pPr marL="403225" indent="-403225"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Ohio</a:t>
                      </a:r>
                    </a:p>
                    <a:p>
                      <a:pPr marL="403225" indent="-403225"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California</a:t>
                      </a:r>
                    </a:p>
                    <a:p>
                      <a:pPr marL="403225" indent="-403225"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Pennsylvania</a:t>
                      </a:r>
                    </a:p>
                    <a:p>
                      <a:pPr marL="403225" indent="-403225" algn="l" defTabSz="457200" rtl="0" eaLnBrk="1" fontAlgn="b" latinLnBrk="0" hangingPunct="1">
                        <a:buFont typeface="+mj-lt"/>
                        <a:buAutoNum type="arabicPeriod"/>
                        <a:tabLst>
                          <a:tab pos="174625" algn="l"/>
                        </a:tabLst>
                      </a:pPr>
                      <a:r>
                        <a:rPr kumimoji="0" lang="en-US" sz="1300" kern="1200" dirty="0">
                          <a:solidFill>
                            <a:schemeClr val="tx1"/>
                          </a:solidFill>
                          <a:latin typeface="+mn-lt"/>
                          <a:ea typeface="+mn-ea"/>
                          <a:cs typeface="+mn-cs"/>
                        </a:rPr>
                        <a:t>Florida</a:t>
                      </a:r>
                    </a:p>
                  </a:txBody>
                  <a:tcPr anchor="ctr"/>
                </a:tc>
                <a:extLst>
                  <a:ext uri="{0D108BD9-81ED-4DB2-BD59-A6C34878D82A}">
                    <a16:rowId xmlns:a16="http://schemas.microsoft.com/office/drawing/2014/main" val="1367177747"/>
                  </a:ext>
                </a:extLst>
              </a:tr>
            </a:tbl>
          </a:graphicData>
        </a:graphic>
      </p:graphicFrame>
    </p:spTree>
    <p:extLst>
      <p:ext uri="{BB962C8B-B14F-4D97-AF65-F5344CB8AC3E}">
        <p14:creationId xmlns:p14="http://schemas.microsoft.com/office/powerpoint/2010/main" val="3707270679"/>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344068"/>
      </a:dk2>
      <a:lt2>
        <a:srgbClr val="D9E0E6"/>
      </a:lt2>
      <a:accent1>
        <a:srgbClr val="956F47"/>
      </a:accent1>
      <a:accent2>
        <a:srgbClr val="201E70"/>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1744</TotalTime>
  <Words>2288</Words>
  <Application>Microsoft Office PowerPoint</Application>
  <PresentationFormat>Widescreen</PresentationFormat>
  <Paragraphs>287</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Symbol</vt:lpstr>
      <vt:lpstr>Times New Roman</vt:lpstr>
      <vt:lpstr>Wingdings</vt:lpstr>
      <vt:lpstr>Retrospect</vt:lpstr>
      <vt:lpstr>2021-2022  Job Task Analysis for the  Certified Pediatric Nurse (CPN®) Exam</vt:lpstr>
      <vt:lpstr>Purpose of the Study</vt:lpstr>
      <vt:lpstr>History and Purpose, cont.</vt:lpstr>
      <vt:lpstr>History and Purpose, cont.</vt:lpstr>
      <vt:lpstr>What are  the steps involved?</vt:lpstr>
      <vt:lpstr>What are  the steps involved?</vt:lpstr>
      <vt:lpstr>The survey participants responded to these sections. </vt:lpstr>
      <vt:lpstr>Results at a Glance</vt:lpstr>
      <vt:lpstr>Demographics of the CPN Over Time… </vt:lpstr>
      <vt:lpstr>Content Outline Impact</vt:lpstr>
      <vt:lpstr>Content Outline Impact</vt:lpstr>
      <vt:lpstr>Content Outline Impact</vt:lpstr>
      <vt:lpstr>Content Outline Impact</vt:lpstr>
      <vt:lpstr>Content Outline Impact</vt:lpstr>
      <vt:lpstr>Content Outline Impact</vt:lpstr>
      <vt:lpstr>Content Outline Impact</vt:lpstr>
      <vt:lpstr>Content Outline Impact</vt:lpstr>
      <vt:lpstr>Exam Details</vt:lpstr>
      <vt:lpstr>FAQs</vt:lpstr>
      <vt:lpstr>FAQs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Care Pediatric Updates Committee</dc:title>
  <dc:creator>Caroline Bauer</dc:creator>
  <cp:lastModifiedBy>Lesley Lightfoot</cp:lastModifiedBy>
  <cp:revision>110</cp:revision>
  <dcterms:created xsi:type="dcterms:W3CDTF">2021-02-08T19:14:06Z</dcterms:created>
  <dcterms:modified xsi:type="dcterms:W3CDTF">2022-05-06T15:20:43Z</dcterms:modified>
</cp:coreProperties>
</file>