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1" r:id="rId1"/>
  </p:sldMasterIdLst>
  <p:notesMasterIdLst>
    <p:notesMasterId r:id="rId20"/>
  </p:notesMasterIdLst>
  <p:handoutMasterIdLst>
    <p:handoutMasterId r:id="rId21"/>
  </p:handoutMasterIdLst>
  <p:sldIdLst>
    <p:sldId id="316" r:id="rId2"/>
    <p:sldId id="317" r:id="rId3"/>
    <p:sldId id="333" r:id="rId4"/>
    <p:sldId id="349" r:id="rId5"/>
    <p:sldId id="334" r:id="rId6"/>
    <p:sldId id="336" r:id="rId7"/>
    <p:sldId id="337" r:id="rId8"/>
    <p:sldId id="335" r:id="rId9"/>
    <p:sldId id="338" r:id="rId10"/>
    <p:sldId id="339" r:id="rId11"/>
    <p:sldId id="340" r:id="rId12"/>
    <p:sldId id="341" r:id="rId13"/>
    <p:sldId id="343" r:id="rId14"/>
    <p:sldId id="344" r:id="rId15"/>
    <p:sldId id="345" r:id="rId16"/>
    <p:sldId id="346" r:id="rId17"/>
    <p:sldId id="348" r:id="rId18"/>
    <p:sldId id="347" r:id="rId19"/>
  </p:sldIdLst>
  <p:sldSz cx="12192000" cy="6858000"/>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ele Foerster" initials="AF" lastIdx="9" clrIdx="0">
    <p:extLst>
      <p:ext uri="{19B8F6BF-5375-455C-9EA6-DF929625EA0E}">
        <p15:presenceInfo xmlns:p15="http://schemas.microsoft.com/office/powerpoint/2012/main" userId="S-1-5-21-1003208666-3812404117-3519461760-1625" providerId="AD"/>
      </p:ext>
    </p:extLst>
  </p:cmAuthor>
  <p:cmAuthor id="2" name="Lesley Lightfoot" initials="LL" lastIdx="2" clrIdx="1">
    <p:extLst>
      <p:ext uri="{19B8F6BF-5375-455C-9EA6-DF929625EA0E}">
        <p15:presenceInfo xmlns:p15="http://schemas.microsoft.com/office/powerpoint/2012/main" userId="S-1-5-21-1003208666-3812404117-3519461760-1613" providerId="AD"/>
      </p:ext>
    </p:extLst>
  </p:cmAuthor>
  <p:cmAuthor id="3" name="Peg Harrison" initials="PH" lastIdx="4" clrIdx="2">
    <p:extLst>
      <p:ext uri="{19B8F6BF-5375-455C-9EA6-DF929625EA0E}">
        <p15:presenceInfo xmlns:p15="http://schemas.microsoft.com/office/powerpoint/2012/main" userId="S-1-5-21-1003208666-3812404117-3519461760-160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629"/>
    <a:srgbClr val="2C2A77"/>
    <a:srgbClr val="909090"/>
    <a:srgbClr val="FFF1B3"/>
    <a:srgbClr val="F2A1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337" autoAdjust="0"/>
    <p:restoredTop sz="96014" autoAdjust="0"/>
  </p:normalViewPr>
  <p:slideViewPr>
    <p:cSldViewPr snapToGrid="0">
      <p:cViewPr varScale="1">
        <p:scale>
          <a:sx n="116" d="100"/>
          <a:sy n="116" d="100"/>
        </p:scale>
        <p:origin x="682" y="86"/>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notesViewPr>
    <p:cSldViewPr snapToGrid="0">
      <p:cViewPr varScale="1">
        <p:scale>
          <a:sx n="87" d="100"/>
          <a:sy n="87" d="100"/>
        </p:scale>
        <p:origin x="2184"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7"/>
          </a:xfrm>
          <a:prstGeom prst="rect">
            <a:avLst/>
          </a:prstGeom>
        </p:spPr>
        <p:txBody>
          <a:bodyPr vert="horz" lIns="92546" tIns="46273" rIns="92546" bIns="46273"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3647"/>
          </a:xfrm>
          <a:prstGeom prst="rect">
            <a:avLst/>
          </a:prstGeom>
        </p:spPr>
        <p:txBody>
          <a:bodyPr vert="horz" lIns="92546" tIns="46273" rIns="92546" bIns="46273" rtlCol="0"/>
          <a:lstStyle>
            <a:lvl1pPr algn="r">
              <a:defRPr sz="1200"/>
            </a:lvl1pPr>
          </a:lstStyle>
          <a:p>
            <a:fld id="{49238665-5DA8-4C06-8AB6-BFC4EC9F7912}" type="datetimeFigureOut">
              <a:rPr lang="en-US" smtClean="0"/>
              <a:t>8/24/2021</a:t>
            </a:fld>
            <a:endParaRPr lang="en-US" dirty="0"/>
          </a:p>
        </p:txBody>
      </p:sp>
      <p:sp>
        <p:nvSpPr>
          <p:cNvPr id="4" name="Footer Placeholder 3"/>
          <p:cNvSpPr>
            <a:spLocks noGrp="1"/>
          </p:cNvSpPr>
          <p:nvPr>
            <p:ph type="ftr" sz="quarter" idx="2"/>
          </p:nvPr>
        </p:nvSpPr>
        <p:spPr>
          <a:xfrm>
            <a:off x="0" y="8777193"/>
            <a:ext cx="3013763" cy="463646"/>
          </a:xfrm>
          <a:prstGeom prst="rect">
            <a:avLst/>
          </a:prstGeom>
        </p:spPr>
        <p:txBody>
          <a:bodyPr vert="horz" lIns="92546" tIns="46273" rIns="92546" bIns="4627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777193"/>
            <a:ext cx="3013763" cy="463646"/>
          </a:xfrm>
          <a:prstGeom prst="rect">
            <a:avLst/>
          </a:prstGeom>
        </p:spPr>
        <p:txBody>
          <a:bodyPr vert="horz" lIns="92546" tIns="46273" rIns="92546" bIns="46273" rtlCol="0" anchor="b"/>
          <a:lstStyle>
            <a:lvl1pPr algn="r">
              <a:defRPr sz="1200"/>
            </a:lvl1pPr>
          </a:lstStyle>
          <a:p>
            <a:fld id="{4744B2C4-6FAA-4BC5-94A5-9B6C83F73683}" type="slidenum">
              <a:rPr lang="en-US" smtClean="0"/>
              <a:t>‹#›</a:t>
            </a:fld>
            <a:endParaRPr lang="en-US" dirty="0"/>
          </a:p>
        </p:txBody>
      </p:sp>
    </p:spTree>
    <p:extLst>
      <p:ext uri="{BB962C8B-B14F-4D97-AF65-F5344CB8AC3E}">
        <p14:creationId xmlns:p14="http://schemas.microsoft.com/office/powerpoint/2010/main" val="1589065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3647"/>
          </a:xfrm>
          <a:prstGeom prst="rect">
            <a:avLst/>
          </a:prstGeom>
        </p:spPr>
        <p:txBody>
          <a:bodyPr vert="horz" lIns="92546" tIns="46273" rIns="92546" bIns="46273" rtlCol="0"/>
          <a:lstStyle>
            <a:lvl1pPr algn="l">
              <a:defRPr sz="1200"/>
            </a:lvl1pPr>
          </a:lstStyle>
          <a:p>
            <a:endParaRPr lang="en-US" dirty="0"/>
          </a:p>
        </p:txBody>
      </p:sp>
      <p:sp>
        <p:nvSpPr>
          <p:cNvPr id="3" name="Date Placeholder 2"/>
          <p:cNvSpPr>
            <a:spLocks noGrp="1"/>
          </p:cNvSpPr>
          <p:nvPr>
            <p:ph type="dt" idx="1"/>
          </p:nvPr>
        </p:nvSpPr>
        <p:spPr>
          <a:xfrm>
            <a:off x="3939466" y="0"/>
            <a:ext cx="3013763" cy="463647"/>
          </a:xfrm>
          <a:prstGeom prst="rect">
            <a:avLst/>
          </a:prstGeom>
        </p:spPr>
        <p:txBody>
          <a:bodyPr vert="horz" lIns="92546" tIns="46273" rIns="92546" bIns="46273" rtlCol="0"/>
          <a:lstStyle>
            <a:lvl1pPr algn="r">
              <a:defRPr sz="1200"/>
            </a:lvl1pPr>
          </a:lstStyle>
          <a:p>
            <a:fld id="{1D7EBF4D-1653-496F-BB7E-91A932975A5E}" type="datetimeFigureOut">
              <a:rPr lang="en-US" smtClean="0"/>
              <a:t>8/24/2021</a:t>
            </a:fld>
            <a:endParaRPr lang="en-US" dirty="0"/>
          </a:p>
        </p:txBody>
      </p:sp>
      <p:sp>
        <p:nvSpPr>
          <p:cNvPr id="4" name="Slide Image Placeholder 3"/>
          <p:cNvSpPr>
            <a:spLocks noGrp="1" noRot="1" noChangeAspect="1"/>
          </p:cNvSpPr>
          <p:nvPr>
            <p:ph type="sldImg" idx="2"/>
          </p:nvPr>
        </p:nvSpPr>
        <p:spPr>
          <a:xfrm>
            <a:off x="706438" y="1155700"/>
            <a:ext cx="5541962" cy="3117850"/>
          </a:xfrm>
          <a:prstGeom prst="rect">
            <a:avLst/>
          </a:prstGeom>
          <a:noFill/>
          <a:ln w="12700">
            <a:solidFill>
              <a:prstClr val="black"/>
            </a:solidFill>
          </a:ln>
        </p:spPr>
        <p:txBody>
          <a:bodyPr vert="horz" lIns="92546" tIns="46273" rIns="92546" bIns="46273" rtlCol="0" anchor="ctr"/>
          <a:lstStyle/>
          <a:p>
            <a:endParaRPr lang="en-US" dirty="0"/>
          </a:p>
        </p:txBody>
      </p:sp>
      <p:sp>
        <p:nvSpPr>
          <p:cNvPr id="5" name="Notes Placeholder 4"/>
          <p:cNvSpPr>
            <a:spLocks noGrp="1"/>
          </p:cNvSpPr>
          <p:nvPr>
            <p:ph type="body" sz="quarter" idx="3"/>
          </p:nvPr>
        </p:nvSpPr>
        <p:spPr>
          <a:xfrm>
            <a:off x="695484" y="4447153"/>
            <a:ext cx="5563870" cy="3638580"/>
          </a:xfrm>
          <a:prstGeom prst="rect">
            <a:avLst/>
          </a:prstGeom>
        </p:spPr>
        <p:txBody>
          <a:bodyPr vert="horz" lIns="92546" tIns="46273" rIns="92546" bIns="4627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7193"/>
            <a:ext cx="3013763" cy="463646"/>
          </a:xfrm>
          <a:prstGeom prst="rect">
            <a:avLst/>
          </a:prstGeom>
        </p:spPr>
        <p:txBody>
          <a:bodyPr vert="horz" lIns="92546" tIns="46273" rIns="92546" bIns="4627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777193"/>
            <a:ext cx="3013763" cy="463646"/>
          </a:xfrm>
          <a:prstGeom prst="rect">
            <a:avLst/>
          </a:prstGeom>
        </p:spPr>
        <p:txBody>
          <a:bodyPr vert="horz" lIns="92546" tIns="46273" rIns="92546" bIns="46273" rtlCol="0" anchor="b"/>
          <a:lstStyle>
            <a:lvl1pPr algn="r">
              <a:defRPr sz="1200"/>
            </a:lvl1pPr>
          </a:lstStyle>
          <a:p>
            <a:fld id="{B42EF943-7FE3-4AF1-8F5C-9E744F029076}" type="slidenum">
              <a:rPr lang="en-US" smtClean="0"/>
              <a:t>‹#›</a:t>
            </a:fld>
            <a:endParaRPr lang="en-US" dirty="0"/>
          </a:p>
        </p:txBody>
      </p:sp>
    </p:spTree>
    <p:extLst>
      <p:ext uri="{BB962C8B-B14F-4D97-AF65-F5344CB8AC3E}">
        <p14:creationId xmlns:p14="http://schemas.microsoft.com/office/powerpoint/2010/main" val="18462710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2EF943-7FE3-4AF1-8F5C-9E744F029076}" type="slidenum">
              <a:rPr lang="en-US" smtClean="0"/>
              <a:t>1</a:t>
            </a:fld>
            <a:endParaRPr lang="en-US" dirty="0"/>
          </a:p>
        </p:txBody>
      </p:sp>
    </p:spTree>
    <p:extLst>
      <p:ext uri="{BB962C8B-B14F-4D97-AF65-F5344CB8AC3E}">
        <p14:creationId xmlns:p14="http://schemas.microsoft.com/office/powerpoint/2010/main" val="23275912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10</a:t>
            </a:fld>
            <a:endParaRPr lang="en-US" dirty="0"/>
          </a:p>
        </p:txBody>
      </p:sp>
    </p:spTree>
    <p:extLst>
      <p:ext uri="{BB962C8B-B14F-4D97-AF65-F5344CB8AC3E}">
        <p14:creationId xmlns:p14="http://schemas.microsoft.com/office/powerpoint/2010/main" val="39497703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2EF943-7FE3-4AF1-8F5C-9E744F029076}" type="slidenum">
              <a:rPr lang="en-US" smtClean="0"/>
              <a:t>11</a:t>
            </a:fld>
            <a:endParaRPr lang="en-US" dirty="0"/>
          </a:p>
        </p:txBody>
      </p:sp>
    </p:spTree>
    <p:extLst>
      <p:ext uri="{BB962C8B-B14F-4D97-AF65-F5344CB8AC3E}">
        <p14:creationId xmlns:p14="http://schemas.microsoft.com/office/powerpoint/2010/main" val="480698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12</a:t>
            </a:fld>
            <a:endParaRPr lang="en-US" dirty="0"/>
          </a:p>
        </p:txBody>
      </p:sp>
    </p:spTree>
    <p:extLst>
      <p:ext uri="{BB962C8B-B14F-4D97-AF65-F5344CB8AC3E}">
        <p14:creationId xmlns:p14="http://schemas.microsoft.com/office/powerpoint/2010/main" val="3070444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13</a:t>
            </a:fld>
            <a:endParaRPr lang="en-US" dirty="0"/>
          </a:p>
        </p:txBody>
      </p:sp>
    </p:spTree>
    <p:extLst>
      <p:ext uri="{BB962C8B-B14F-4D97-AF65-F5344CB8AC3E}">
        <p14:creationId xmlns:p14="http://schemas.microsoft.com/office/powerpoint/2010/main" val="19688725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14</a:t>
            </a:fld>
            <a:endParaRPr lang="en-US" dirty="0"/>
          </a:p>
        </p:txBody>
      </p:sp>
    </p:spTree>
    <p:extLst>
      <p:ext uri="{BB962C8B-B14F-4D97-AF65-F5344CB8AC3E}">
        <p14:creationId xmlns:p14="http://schemas.microsoft.com/office/powerpoint/2010/main" val="14379302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2EF943-7FE3-4AF1-8F5C-9E744F029076}" type="slidenum">
              <a:rPr lang="en-US" smtClean="0"/>
              <a:t>15</a:t>
            </a:fld>
            <a:endParaRPr lang="en-US" dirty="0"/>
          </a:p>
        </p:txBody>
      </p:sp>
    </p:spTree>
    <p:extLst>
      <p:ext uri="{BB962C8B-B14F-4D97-AF65-F5344CB8AC3E}">
        <p14:creationId xmlns:p14="http://schemas.microsoft.com/office/powerpoint/2010/main" val="9424914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16</a:t>
            </a:fld>
            <a:endParaRPr lang="en-US" dirty="0"/>
          </a:p>
        </p:txBody>
      </p:sp>
    </p:spTree>
    <p:extLst>
      <p:ext uri="{BB962C8B-B14F-4D97-AF65-F5344CB8AC3E}">
        <p14:creationId xmlns:p14="http://schemas.microsoft.com/office/powerpoint/2010/main" val="32727324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17</a:t>
            </a:fld>
            <a:endParaRPr lang="en-US" dirty="0"/>
          </a:p>
        </p:txBody>
      </p:sp>
    </p:spTree>
    <p:extLst>
      <p:ext uri="{BB962C8B-B14F-4D97-AF65-F5344CB8AC3E}">
        <p14:creationId xmlns:p14="http://schemas.microsoft.com/office/powerpoint/2010/main" val="42237959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2EF943-7FE3-4AF1-8F5C-9E744F029076}" type="slidenum">
              <a:rPr lang="en-US" smtClean="0"/>
              <a:t>18</a:t>
            </a:fld>
            <a:endParaRPr lang="en-US" dirty="0"/>
          </a:p>
        </p:txBody>
      </p:sp>
    </p:spTree>
    <p:extLst>
      <p:ext uri="{BB962C8B-B14F-4D97-AF65-F5344CB8AC3E}">
        <p14:creationId xmlns:p14="http://schemas.microsoft.com/office/powerpoint/2010/main" val="1266757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2</a:t>
            </a:fld>
            <a:endParaRPr lang="en-US" dirty="0"/>
          </a:p>
        </p:txBody>
      </p:sp>
    </p:spTree>
    <p:extLst>
      <p:ext uri="{BB962C8B-B14F-4D97-AF65-F5344CB8AC3E}">
        <p14:creationId xmlns:p14="http://schemas.microsoft.com/office/powerpoint/2010/main" val="3642485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3</a:t>
            </a:fld>
            <a:endParaRPr lang="en-US" dirty="0"/>
          </a:p>
        </p:txBody>
      </p:sp>
    </p:spTree>
    <p:extLst>
      <p:ext uri="{BB962C8B-B14F-4D97-AF65-F5344CB8AC3E}">
        <p14:creationId xmlns:p14="http://schemas.microsoft.com/office/powerpoint/2010/main" val="505599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4</a:t>
            </a:fld>
            <a:endParaRPr lang="en-US" dirty="0"/>
          </a:p>
        </p:txBody>
      </p:sp>
    </p:spTree>
    <p:extLst>
      <p:ext uri="{BB962C8B-B14F-4D97-AF65-F5344CB8AC3E}">
        <p14:creationId xmlns:p14="http://schemas.microsoft.com/office/powerpoint/2010/main" val="3497359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2EF943-7FE3-4AF1-8F5C-9E744F029076}" type="slidenum">
              <a:rPr lang="en-US" smtClean="0"/>
              <a:t>5</a:t>
            </a:fld>
            <a:endParaRPr lang="en-US" dirty="0"/>
          </a:p>
        </p:txBody>
      </p:sp>
    </p:spTree>
    <p:extLst>
      <p:ext uri="{BB962C8B-B14F-4D97-AF65-F5344CB8AC3E}">
        <p14:creationId xmlns:p14="http://schemas.microsoft.com/office/powerpoint/2010/main" val="2892459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6</a:t>
            </a:fld>
            <a:endParaRPr lang="en-US" dirty="0"/>
          </a:p>
        </p:txBody>
      </p:sp>
    </p:spTree>
    <p:extLst>
      <p:ext uri="{BB962C8B-B14F-4D97-AF65-F5344CB8AC3E}">
        <p14:creationId xmlns:p14="http://schemas.microsoft.com/office/powerpoint/2010/main" val="124269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7</a:t>
            </a:fld>
            <a:endParaRPr lang="en-US" dirty="0"/>
          </a:p>
        </p:txBody>
      </p:sp>
    </p:spTree>
    <p:extLst>
      <p:ext uri="{BB962C8B-B14F-4D97-AF65-F5344CB8AC3E}">
        <p14:creationId xmlns:p14="http://schemas.microsoft.com/office/powerpoint/2010/main" val="5384312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8</a:t>
            </a:fld>
            <a:endParaRPr lang="en-US" dirty="0"/>
          </a:p>
        </p:txBody>
      </p:sp>
    </p:spTree>
    <p:extLst>
      <p:ext uri="{BB962C8B-B14F-4D97-AF65-F5344CB8AC3E}">
        <p14:creationId xmlns:p14="http://schemas.microsoft.com/office/powerpoint/2010/main" val="21734570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41FDC1F-6F39-4846-A882-DFD438F6020F}" type="slidenum">
              <a:rPr lang="en-US" smtClean="0"/>
              <a:pPr>
                <a:defRPr/>
              </a:pPr>
              <a:t>9</a:t>
            </a:fld>
            <a:endParaRPr lang="en-US" dirty="0"/>
          </a:p>
        </p:txBody>
      </p:sp>
    </p:spTree>
    <p:extLst>
      <p:ext uri="{BB962C8B-B14F-4D97-AF65-F5344CB8AC3E}">
        <p14:creationId xmlns:p14="http://schemas.microsoft.com/office/powerpoint/2010/main" val="2771874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10001" y="5280847"/>
            <a:ext cx="10572000" cy="434974"/>
          </a:xfrm>
        </p:spPr>
        <p:txBody>
          <a:bodyPr anchor="t">
            <a:no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1449639733"/>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dirty="0"/>
              <a:t>Click icon to add picture</a:t>
            </a:r>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39371138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651430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26283209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1460890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2696761163"/>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en-US"/>
              <a:t>Click to edit Master title style</a:t>
            </a:r>
            <a:endParaRPr lang="en-US" dirty="0"/>
          </a:p>
        </p:txBody>
      </p:sp>
      <p:sp>
        <p:nvSpPr>
          <p:cNvPr id="3" name="Content Placeholder 2"/>
          <p:cNvSpPr>
            <a:spLocks noGrp="1"/>
          </p:cNvSpPr>
          <p:nvPr>
            <p:ph idx="1"/>
          </p:nvPr>
        </p:nvSpPr>
        <p:spPr>
          <a:xfrm>
            <a:off x="818712" y="2222287"/>
            <a:ext cx="10554574" cy="3636511"/>
          </a:xfrm>
        </p:spPr>
        <p:txBody>
          <a:bodyPr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1128670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2833735962"/>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12405947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3869002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125737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2573951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xmlns=""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9E6F363-082B-4A3F-B13E-1AB62278D613}" type="datetimeFigureOut">
              <a:rPr lang="en-US" smtClean="0"/>
              <a:t>8/24/2021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2698042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dirty="0"/>
              <a:t>Click icon to add picture</a:t>
            </a:r>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5810" y="6041362"/>
            <a:ext cx="976879" cy="365125"/>
          </a:xfrm>
        </p:spPr>
        <p:txBody>
          <a:bodyPr/>
          <a:lstStyle/>
          <a:p>
            <a:fld id="{49E6F363-082B-4A3F-B13E-1AB62278D613}" type="datetimeFigureOut">
              <a:rPr lang="en-US" smtClean="0"/>
              <a:t>8/24/2021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0884DD9-6334-4CD7-A920-539D7BD96DD6}" type="slidenum">
              <a:rPr lang="en-US" smtClean="0"/>
              <a:t>‹#›</a:t>
            </a:fld>
            <a:endParaRPr lang="en-US" dirty="0"/>
          </a:p>
        </p:txBody>
      </p:sp>
    </p:spTree>
    <p:extLst>
      <p:ext uri="{BB962C8B-B14F-4D97-AF65-F5344CB8AC3E}">
        <p14:creationId xmlns:p14="http://schemas.microsoft.com/office/powerpoint/2010/main" val="3938557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dirty="0"/>
              <a:t>Click to edit Master title style</a:t>
            </a:r>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49E6F363-082B-4A3F-B13E-1AB62278D613}" type="datetimeFigureOut">
              <a:rPr lang="en-US" smtClean="0"/>
              <a:t>8/24/2021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0884DD9-6334-4CD7-A920-539D7BD96DD6}" type="slidenum">
              <a:rPr lang="en-US" smtClean="0"/>
              <a:t>‹#›</a:t>
            </a:fld>
            <a:endParaRPr lang="en-US" dirty="0"/>
          </a:p>
        </p:txBody>
      </p:sp>
    </p:spTree>
    <p:extLst>
      <p:ext uri="{BB962C8B-B14F-4D97-AF65-F5344CB8AC3E}">
        <p14:creationId xmlns:p14="http://schemas.microsoft.com/office/powerpoint/2010/main" val="1404563032"/>
      </p:ext>
    </p:extLst>
  </p:cSld>
  <p:clrMap bg1="lt1" tx1="dk1" bg2="lt2" tx2="dk2" accent1="accent1" accent2="accent2" accent3="accent3" accent4="accent4" accent5="accent5" accent6="accent6" hlink="hlink" folHlink="folHlink"/>
  <p:sldLayoutIdLst>
    <p:sldLayoutId id="2147484122" r:id="rId1"/>
    <p:sldLayoutId id="2147484123" r:id="rId2"/>
    <p:sldLayoutId id="2147484124" r:id="rId3"/>
    <p:sldLayoutId id="2147484125" r:id="rId4"/>
    <p:sldLayoutId id="2147484126" r:id="rId5"/>
    <p:sldLayoutId id="2147484127" r:id="rId6"/>
    <p:sldLayoutId id="2147484128" r:id="rId7"/>
    <p:sldLayoutId id="2147484129" r:id="rId8"/>
    <p:sldLayoutId id="2147484130" r:id="rId9"/>
    <p:sldLayoutId id="2147484131" r:id="rId10"/>
    <p:sldLayoutId id="2147484132" r:id="rId11"/>
    <p:sldLayoutId id="2147484133" r:id="rId12"/>
    <p:sldLayoutId id="2147484134" r:id="rId13"/>
    <p:sldLayoutId id="2147484135" r:id="rId14"/>
  </p:sldLayoutIdLst>
  <p:txStyles>
    <p:title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2400" b="1" kern="1200">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2000" kern="1200">
          <a:solidFill>
            <a:schemeClr val="tx1"/>
          </a:solidFill>
          <a:effectLst/>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800" kern="1200">
          <a:solidFill>
            <a:schemeClr val="tx1"/>
          </a:solidFill>
          <a:effectLst/>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effectLst/>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effectLst/>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ncb.org/cpnp-pc-certification-steps"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pncb.org/" TargetMode="External"/><Relationship Id="rId2" Type="http://schemas.openxmlformats.org/officeDocument/2006/relationships/notesSlide" Target="../notesSlides/notesSlide18.xml"/><Relationship Id="rId1" Type="http://schemas.openxmlformats.org/officeDocument/2006/relationships/slideLayout" Target="../slideLayouts/slideLayout11.xml"/><Relationship Id="rId5" Type="http://schemas.openxmlformats.org/officeDocument/2006/relationships/image" Target="../media/image1.png"/><Relationship Id="rId4" Type="http://schemas.openxmlformats.org/officeDocument/2006/relationships/hyperlink" Target="mailto:exam@pncb.or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1149" y="932873"/>
            <a:ext cx="10624377" cy="3639127"/>
          </a:xfrm>
        </p:spPr>
        <p:txBody>
          <a:bodyPr>
            <a:noAutofit/>
          </a:bodyPr>
          <a:lstStyle/>
          <a:p>
            <a:pPr algn="r"/>
            <a:r>
              <a:rPr lang="en-US" sz="4000" dirty="0"/>
              <a:t>2017-2018</a:t>
            </a:r>
            <a:br>
              <a:rPr lang="en-US" sz="4000" dirty="0"/>
            </a:br>
            <a:r>
              <a:rPr lang="en-US" sz="4000" dirty="0"/>
              <a:t>Job Task Analysis for the </a:t>
            </a:r>
            <a:br>
              <a:rPr lang="en-US" sz="4000" dirty="0"/>
            </a:br>
            <a:r>
              <a:rPr lang="en-US" sz="4000" dirty="0">
                <a:solidFill>
                  <a:srgbClr val="FFD629"/>
                </a:solidFill>
              </a:rPr>
              <a:t>Certified Pediatric Nurse </a:t>
            </a:r>
            <a:br>
              <a:rPr lang="en-US" sz="4000" dirty="0">
                <a:solidFill>
                  <a:srgbClr val="FFD629"/>
                </a:solidFill>
              </a:rPr>
            </a:br>
            <a:r>
              <a:rPr lang="en-US" sz="4000" dirty="0">
                <a:solidFill>
                  <a:srgbClr val="FFD629"/>
                </a:solidFill>
              </a:rPr>
              <a:t>Practitioner – Primary Care </a:t>
            </a:r>
            <a:br>
              <a:rPr lang="en-US" sz="4000" dirty="0">
                <a:solidFill>
                  <a:srgbClr val="FFD629"/>
                </a:solidFill>
              </a:rPr>
            </a:br>
            <a:r>
              <a:rPr lang="en-US" sz="4000" dirty="0">
                <a:solidFill>
                  <a:srgbClr val="FFD629"/>
                </a:solidFill>
              </a:rPr>
              <a:t>(CPNP-PC</a:t>
            </a:r>
            <a:r>
              <a:rPr lang="en-US" sz="4000" baseline="30000" dirty="0">
                <a:solidFill>
                  <a:srgbClr val="FFD629"/>
                </a:solidFill>
              </a:rPr>
              <a:t>®</a:t>
            </a:r>
            <a:r>
              <a:rPr lang="en-US" sz="4000" dirty="0">
                <a:solidFill>
                  <a:srgbClr val="FFD629"/>
                </a:solidFill>
              </a:rPr>
              <a:t>)</a:t>
            </a:r>
            <a:r>
              <a:rPr lang="en-US" sz="4000" dirty="0"/>
              <a:t> Exam</a:t>
            </a:r>
          </a:p>
        </p:txBody>
      </p:sp>
      <p:sp>
        <p:nvSpPr>
          <p:cNvPr id="3" name="Subtitle 2"/>
          <p:cNvSpPr>
            <a:spLocks noGrp="1"/>
          </p:cNvSpPr>
          <p:nvPr>
            <p:ph type="subTitle" idx="1"/>
          </p:nvPr>
        </p:nvSpPr>
        <p:spPr>
          <a:xfrm>
            <a:off x="2895600" y="5144943"/>
            <a:ext cx="8769926" cy="688975"/>
          </a:xfrm>
          <a:effectLst>
            <a:outerShdw blurRad="50800" dir="14400000">
              <a:srgbClr val="000000">
                <a:alpha val="40000"/>
              </a:srgbClr>
            </a:outerShdw>
          </a:effectLst>
        </p:spPr>
        <p:txBody>
          <a:bodyPr vert="horz" lIns="91440" tIns="45720" rIns="91440" bIns="45720" rtlCol="0" anchor="t">
            <a:noAutofit/>
          </a:bodyPr>
          <a:lstStyle/>
          <a:p>
            <a:pPr algn="r"/>
            <a:r>
              <a:rPr lang="en-US" i="1" dirty="0">
                <a:solidFill>
                  <a:srgbClr val="2C2A77"/>
                </a:solidFill>
              </a:rPr>
              <a:t>What is it, and why do it?</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49672" y="4143866"/>
            <a:ext cx="2099697" cy="1780404"/>
          </a:xfrm>
          <a:prstGeom prst="rect">
            <a:avLst/>
          </a:prstGeom>
        </p:spPr>
      </p:pic>
    </p:spTree>
    <p:extLst>
      <p:ext uri="{BB962C8B-B14F-4D97-AF65-F5344CB8AC3E}">
        <p14:creationId xmlns:p14="http://schemas.microsoft.com/office/powerpoint/2010/main" val="3930510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Results “at a glance”…</a:t>
            </a:r>
          </a:p>
        </p:txBody>
      </p:sp>
      <p:sp>
        <p:nvSpPr>
          <p:cNvPr id="3" name="Content Placeholder 2"/>
          <p:cNvSpPr>
            <a:spLocks noGrp="1"/>
          </p:cNvSpPr>
          <p:nvPr>
            <p:ph idx="1"/>
          </p:nvPr>
        </p:nvSpPr>
        <p:spPr>
          <a:xfrm>
            <a:off x="1981199" y="2447636"/>
            <a:ext cx="9536545" cy="4181764"/>
          </a:xfrm>
        </p:spPr>
        <p:txBody>
          <a:bodyPr>
            <a:normAutofit/>
          </a:bodyPr>
          <a:lstStyle/>
          <a:p>
            <a:r>
              <a:rPr lang="en-US" dirty="0"/>
              <a:t>The large majority of </a:t>
            </a:r>
            <a:r>
              <a:rPr lang="en-US" dirty="0">
                <a:solidFill>
                  <a:srgbClr val="2C2A77"/>
                </a:solidFill>
              </a:rPr>
              <a:t>TASKS</a:t>
            </a:r>
            <a:r>
              <a:rPr lang="en-US" dirty="0"/>
              <a:t> were validated as current and retained in the new outline.</a:t>
            </a:r>
          </a:p>
          <a:p>
            <a:r>
              <a:rPr lang="en-US" dirty="0"/>
              <a:t>Changes include:</a:t>
            </a:r>
          </a:p>
          <a:p>
            <a:pPr lvl="1"/>
            <a:r>
              <a:rPr lang="en-US" sz="1900" dirty="0"/>
              <a:t>Removed 4 tasks in IV Professional Roles and Responsibilities</a:t>
            </a:r>
          </a:p>
          <a:p>
            <a:pPr lvl="1"/>
            <a:r>
              <a:rPr lang="en-US" sz="1900" dirty="0"/>
              <a:t>Collapsed or combined task examples:</a:t>
            </a:r>
          </a:p>
          <a:p>
            <a:pPr lvl="2">
              <a:buFont typeface="Wingdings" panose="05000000000000000000" pitchFamily="2" charset="2"/>
              <a:buChar char="Ø"/>
            </a:pPr>
            <a:r>
              <a:rPr lang="en-US" i="1" dirty="0"/>
              <a:t>III.A.1 provide condition-specific counseling and education, including treatment options</a:t>
            </a:r>
          </a:p>
          <a:p>
            <a:pPr lvl="2">
              <a:buFont typeface="Wingdings" panose="05000000000000000000" pitchFamily="2" charset="2"/>
              <a:buChar char="Ø"/>
            </a:pPr>
            <a:r>
              <a:rPr lang="en-US" i="1" dirty="0"/>
              <a:t>III.B.5. utilize communication techniques and brief cognitive interventions, including motivational interviewing and joint decision-making, to develop health care goals and facilitate change</a:t>
            </a:r>
          </a:p>
        </p:txBody>
      </p:sp>
    </p:spTree>
    <p:extLst>
      <p:ext uri="{BB962C8B-B14F-4D97-AF65-F5344CB8AC3E}">
        <p14:creationId xmlns:p14="http://schemas.microsoft.com/office/powerpoint/2010/main" val="41387279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32507" y="162963"/>
            <a:ext cx="10529180" cy="4454304"/>
          </a:xfrm>
          <a:effectLst>
            <a:outerShdw blurRad="50800" dir="14400000">
              <a:srgbClr val="000000">
                <a:alpha val="40000"/>
              </a:srgbClr>
            </a:outerShdw>
          </a:effectLst>
        </p:spPr>
        <p:txBody>
          <a:bodyPr vert="horz" lIns="91440" tIns="45720" rIns="91440" bIns="45720" rtlCol="0" anchor="t">
            <a:noAutofit/>
          </a:bodyPr>
          <a:lstStyle/>
          <a:p>
            <a:pPr algn="r"/>
            <a:endParaRPr lang="en-US" sz="5400" i="1" dirty="0">
              <a:solidFill>
                <a:srgbClr val="2C2A77"/>
              </a:solidFill>
            </a:endParaRPr>
          </a:p>
          <a:p>
            <a:pPr algn="r"/>
            <a:r>
              <a:rPr lang="en-US" sz="5400" i="1" dirty="0">
                <a:solidFill>
                  <a:srgbClr val="2C2A77"/>
                </a:solidFill>
              </a:rPr>
              <a:t>How the new study impacted the exam... Content Outline Changes from 2011 to 2017</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3047" y="4171026"/>
            <a:ext cx="2099697" cy="1780404"/>
          </a:xfrm>
          <a:prstGeom prst="rect">
            <a:avLst/>
          </a:prstGeom>
        </p:spPr>
      </p:pic>
      <p:sp>
        <p:nvSpPr>
          <p:cNvPr id="5" name="Title 1">
            <a:extLst>
              <a:ext uri="{FF2B5EF4-FFF2-40B4-BE49-F238E27FC236}">
                <a16:creationId xmlns:a16="http://schemas.microsoft.com/office/drawing/2014/main" id="{E3E05BE7-4E27-4FA3-BF8A-9CD3596992F6}"/>
              </a:ext>
            </a:extLst>
          </p:cNvPr>
          <p:cNvSpPr txBox="1">
            <a:spLocks/>
          </p:cNvSpPr>
          <p:nvPr/>
        </p:nvSpPr>
        <p:spPr>
          <a:xfrm>
            <a:off x="5134062" y="5134062"/>
            <a:ext cx="5914238" cy="124996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54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3200" dirty="0"/>
              <a:t>2017-18 CPNP-PC  </a:t>
            </a:r>
            <a:br>
              <a:rPr lang="en-US" sz="3200" dirty="0"/>
            </a:br>
            <a:r>
              <a:rPr lang="en-US" sz="3200" dirty="0"/>
              <a:t>Job Task Analysis</a:t>
            </a:r>
          </a:p>
        </p:txBody>
      </p:sp>
    </p:spTree>
    <p:extLst>
      <p:ext uri="{BB962C8B-B14F-4D97-AF65-F5344CB8AC3E}">
        <p14:creationId xmlns:p14="http://schemas.microsoft.com/office/powerpoint/2010/main" val="194238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How the new study impacted the exam…</a:t>
            </a:r>
            <a:endParaRPr lang="en-US" dirty="0">
              <a:solidFill>
                <a:srgbClr val="FFD629"/>
              </a:solidFill>
            </a:endParaRPr>
          </a:p>
        </p:txBody>
      </p:sp>
      <p:sp>
        <p:nvSpPr>
          <p:cNvPr id="6" name="Content Placeholder 2"/>
          <p:cNvSpPr>
            <a:spLocks noGrp="1"/>
          </p:cNvSpPr>
          <p:nvPr>
            <p:ph idx="1"/>
          </p:nvPr>
        </p:nvSpPr>
        <p:spPr>
          <a:xfrm>
            <a:off x="1981199" y="2447636"/>
            <a:ext cx="9536545" cy="1246178"/>
          </a:xfrm>
        </p:spPr>
        <p:txBody>
          <a:bodyPr>
            <a:normAutofit fontScale="92500" lnSpcReduction="10000"/>
          </a:bodyPr>
          <a:lstStyle/>
          <a:p>
            <a:r>
              <a:rPr lang="en-US" sz="2000" dirty="0"/>
              <a:t>The larger content structure with 4 domains remained the same, with some wording clarifications; subdomains were rearranged slightly to accommodate re-worded tasks, or new/combined tasks. Item counts also remained the same in the large domains.</a:t>
            </a:r>
          </a:p>
        </p:txBody>
      </p:sp>
      <p:graphicFrame>
        <p:nvGraphicFramePr>
          <p:cNvPr id="7" name="Table 6"/>
          <p:cNvGraphicFramePr>
            <a:graphicFrameLocks noGrp="1"/>
          </p:cNvGraphicFramePr>
          <p:nvPr>
            <p:extLst>
              <p:ext uri="{D42A27DB-BD31-4B8C-83A1-F6EECF244321}">
                <p14:modId xmlns:p14="http://schemas.microsoft.com/office/powerpoint/2010/main" val="2279047072"/>
              </p:ext>
            </p:extLst>
          </p:nvPr>
        </p:nvGraphicFramePr>
        <p:xfrm>
          <a:off x="388171" y="3909657"/>
          <a:ext cx="11252693" cy="2177893"/>
        </p:xfrm>
        <a:graphic>
          <a:graphicData uri="http://schemas.openxmlformats.org/drawingml/2006/table">
            <a:tbl>
              <a:tblPr>
                <a:tableStyleId>{37CE84F3-28C3-443E-9E96-99CF82512B78}</a:tableStyleId>
              </a:tblPr>
              <a:tblGrid>
                <a:gridCol w="1305129">
                  <a:extLst>
                    <a:ext uri="{9D8B030D-6E8A-4147-A177-3AD203B41FA5}">
                      <a16:colId xmlns:a16="http://schemas.microsoft.com/office/drawing/2014/main" val="20000"/>
                    </a:ext>
                  </a:extLst>
                </a:gridCol>
                <a:gridCol w="4973782">
                  <a:extLst>
                    <a:ext uri="{9D8B030D-6E8A-4147-A177-3AD203B41FA5}">
                      <a16:colId xmlns:a16="http://schemas.microsoft.com/office/drawing/2014/main" val="20001"/>
                    </a:ext>
                  </a:extLst>
                </a:gridCol>
                <a:gridCol w="4973782">
                  <a:extLst>
                    <a:ext uri="{9D8B030D-6E8A-4147-A177-3AD203B41FA5}">
                      <a16:colId xmlns:a16="http://schemas.microsoft.com/office/drawing/2014/main" val="20002"/>
                    </a:ext>
                  </a:extLst>
                </a:gridCol>
              </a:tblGrid>
              <a:tr h="448887">
                <a:tc>
                  <a:txBody>
                    <a:bodyPr/>
                    <a:lstStyle/>
                    <a:p>
                      <a:pPr algn="l" fontAlgn="ctr"/>
                      <a:endParaRPr lang="en-US" sz="1400" b="1" i="0" u="none" strike="noStrike" dirty="0">
                        <a:solidFill>
                          <a:srgbClr val="000000"/>
                        </a:solidFill>
                        <a:latin typeface="Arial"/>
                      </a:endParaRPr>
                    </a:p>
                  </a:txBody>
                  <a:tcPr marL="9525" marR="9525" marT="9525" marB="0" anchor="ctr">
                    <a:lnR>
                      <a:noFill/>
                    </a:lnR>
                    <a:noFill/>
                  </a:tcPr>
                </a:tc>
                <a:tc>
                  <a:txBody>
                    <a:bodyPr/>
                    <a:lstStyle/>
                    <a:p>
                      <a:pPr algn="ctr" fontAlgn="ctr"/>
                      <a:r>
                        <a:rPr lang="en-US" sz="3200" b="1" u="none" strike="noStrike" dirty="0">
                          <a:solidFill>
                            <a:schemeClr val="tx1"/>
                          </a:solidFill>
                        </a:rPr>
                        <a:t>2012-13</a:t>
                      </a:r>
                      <a:endParaRPr lang="en-US" sz="3200" b="1" i="0" u="none" strike="noStrike" dirty="0">
                        <a:solidFill>
                          <a:schemeClr val="tx1"/>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09090"/>
                    </a:solidFill>
                  </a:tcPr>
                </a:tc>
                <a:tc>
                  <a:txBody>
                    <a:bodyPr/>
                    <a:lstStyle/>
                    <a:p>
                      <a:pPr algn="ctr" fontAlgn="ctr"/>
                      <a:r>
                        <a:rPr lang="en-US" sz="3200" b="1" u="none" strike="noStrike" dirty="0">
                          <a:solidFill>
                            <a:schemeClr val="tx1"/>
                          </a:solidFill>
                        </a:rPr>
                        <a:t>2017-18</a:t>
                      </a:r>
                      <a:endParaRPr lang="en-US" sz="3200" b="1" i="0" u="none" strike="noStrike" dirty="0">
                        <a:solidFill>
                          <a:schemeClr val="tx1"/>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D629"/>
                    </a:solidFill>
                  </a:tcPr>
                </a:tc>
                <a:extLst>
                  <a:ext uri="{0D108BD9-81ED-4DB2-BD59-A6C34878D82A}">
                    <a16:rowId xmlns:a16="http://schemas.microsoft.com/office/drawing/2014/main" val="10000"/>
                  </a:ext>
                </a:extLst>
              </a:tr>
              <a:tr h="1314928">
                <a:tc>
                  <a:txBody>
                    <a:bodyPr/>
                    <a:lstStyle/>
                    <a:p>
                      <a:pPr algn="ctr" fontAlgn="b"/>
                      <a:r>
                        <a:rPr lang="en-US" sz="1400" b="1" u="none" strike="noStrike" dirty="0"/>
                        <a:t>% of items</a:t>
                      </a:r>
                      <a:r>
                        <a:rPr lang="en-US" sz="1400" b="1" u="none" strike="noStrike" baseline="0" dirty="0"/>
                        <a:t>, </a:t>
                      </a:r>
                      <a:br>
                        <a:rPr lang="en-US" sz="1400" b="1" u="none" strike="noStrike" baseline="0" dirty="0"/>
                      </a:br>
                      <a:r>
                        <a:rPr lang="en-US" sz="1400" b="1" u="none" strike="noStrike" baseline="0" dirty="0"/>
                        <a:t># of items</a:t>
                      </a:r>
                    </a:p>
                    <a:p>
                      <a:pPr algn="ctr" fontAlgn="b"/>
                      <a:r>
                        <a:rPr lang="en-US" sz="1400" b="1" u="none" strike="noStrike" baseline="0" dirty="0"/>
                        <a:t>per domain</a:t>
                      </a:r>
                      <a:endParaRPr lang="en-US" sz="1400" b="1" i="0" u="none" strike="noStrike" dirty="0">
                        <a:solidFill>
                          <a:schemeClr val="tx1"/>
                        </a:solidFill>
                        <a:latin typeface="+mn-lt"/>
                      </a:endParaRPr>
                    </a:p>
                  </a:txBody>
                  <a:tcPr marL="9525" marR="9525" marT="9525" marB="0" anchor="ctr">
                    <a:solidFill>
                      <a:schemeClr val="tx1"/>
                    </a:solidFill>
                  </a:tcPr>
                </a:tc>
                <a:tc>
                  <a:txBody>
                    <a:bodyPr/>
                    <a:lstStyle/>
                    <a:p>
                      <a:pPr marL="512763" indent="-400050" algn="l" rtl="0" eaLnBrk="1" fontAlgn="b" latinLnBrk="0" hangingPunct="1">
                        <a:spcAft>
                          <a:spcPts val="200"/>
                        </a:spcAft>
                        <a:buFont typeface="+mj-lt"/>
                        <a:buAutoNum type="romanUcPeriod"/>
                        <a:tabLst>
                          <a:tab pos="284163" algn="l"/>
                        </a:tabLst>
                      </a:pPr>
                      <a:r>
                        <a:rPr kumimoji="0" lang="en-US" sz="1400" kern="1200" dirty="0">
                          <a:solidFill>
                            <a:schemeClr val="tx1"/>
                          </a:solidFill>
                          <a:latin typeface="+mn-lt"/>
                          <a:ea typeface="+mn-ea"/>
                          <a:cs typeface="+mn-cs"/>
                        </a:rPr>
                        <a:t>Health Promotion				30%	(45 items)</a:t>
                      </a:r>
                      <a:endParaRPr kumimoji="0" lang="en-US" sz="1200" b="1" i="0" kern="1200" dirty="0">
                        <a:solidFill>
                          <a:srgbClr val="660033"/>
                        </a:solidFill>
                        <a:latin typeface="+mn-lt"/>
                        <a:ea typeface="+mn-ea"/>
                        <a:cs typeface="+mn-cs"/>
                      </a:endParaRPr>
                    </a:p>
                    <a:p>
                      <a:pPr marL="512763" indent="-400050" algn="l" rtl="0" eaLnBrk="1" fontAlgn="b" latinLnBrk="0" hangingPunct="1">
                        <a:spcAft>
                          <a:spcPts val="200"/>
                        </a:spcAft>
                        <a:buFont typeface="+mj-lt"/>
                        <a:buAutoNum type="romanUcPeriod"/>
                        <a:tabLst>
                          <a:tab pos="284163" algn="l"/>
                        </a:tabLst>
                      </a:pPr>
                      <a:r>
                        <a:rPr kumimoji="0" lang="en-US" sz="1400" kern="1200" dirty="0">
                          <a:solidFill>
                            <a:schemeClr val="tx1"/>
                          </a:solidFill>
                          <a:latin typeface="+mn-lt"/>
                          <a:ea typeface="+mn-ea"/>
                          <a:cs typeface="+mn-cs"/>
                        </a:rPr>
                        <a:t>Assessment &amp; Diagnosis			35%	(52 items)</a:t>
                      </a:r>
                      <a:endParaRPr kumimoji="0" lang="en-US" sz="1200" b="1" i="1" kern="1200" baseline="0" dirty="0">
                        <a:solidFill>
                          <a:srgbClr val="660033"/>
                        </a:solidFill>
                        <a:latin typeface="+mn-lt"/>
                        <a:ea typeface="+mn-ea"/>
                        <a:cs typeface="+mn-cs"/>
                      </a:endParaRPr>
                    </a:p>
                    <a:p>
                      <a:pPr marL="512763" indent="-400050" algn="l" rtl="0" eaLnBrk="1" fontAlgn="b" latinLnBrk="0" hangingPunct="1">
                        <a:spcAft>
                          <a:spcPts val="200"/>
                        </a:spcAft>
                        <a:buFont typeface="+mj-lt"/>
                        <a:buAutoNum type="romanUcPeriod"/>
                        <a:tabLst>
                          <a:tab pos="284163" algn="l"/>
                        </a:tabLst>
                      </a:pPr>
                      <a:r>
                        <a:rPr kumimoji="0" lang="en-US" sz="1400" kern="1200" dirty="0">
                          <a:solidFill>
                            <a:schemeClr val="tx1"/>
                          </a:solidFill>
                          <a:latin typeface="+mn-lt"/>
                          <a:ea typeface="+mn-ea"/>
                          <a:cs typeface="+mn-cs"/>
                        </a:rPr>
                        <a:t>Management					30%	(45 items)</a:t>
                      </a:r>
                    </a:p>
                    <a:p>
                      <a:pPr marL="512763" indent="-400050" algn="l" rtl="0" eaLnBrk="1" fontAlgn="b" latinLnBrk="0" hangingPunct="1">
                        <a:spcAft>
                          <a:spcPts val="200"/>
                        </a:spcAft>
                        <a:buFont typeface="+mj-lt"/>
                        <a:buAutoNum type="romanUcPeriod"/>
                        <a:tabLst>
                          <a:tab pos="284163" algn="l"/>
                        </a:tabLst>
                      </a:pPr>
                      <a:r>
                        <a:rPr kumimoji="0" lang="en-US" sz="1400" kern="1200" baseline="0" dirty="0">
                          <a:solidFill>
                            <a:schemeClr val="tx1"/>
                          </a:solidFill>
                          <a:latin typeface="+mn-lt"/>
                          <a:ea typeface="+mn-ea"/>
                          <a:cs typeface="+mn-cs"/>
                        </a:rPr>
                        <a:t>Professional Issues				5%	(8 items)</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512763" indent="-400050" algn="l" rtl="0" eaLnBrk="1" fontAlgn="b" latinLnBrk="0" hangingPunct="1">
                        <a:spcAft>
                          <a:spcPts val="200"/>
                        </a:spcAft>
                        <a:buFont typeface="+mj-lt"/>
                        <a:buAutoNum type="romanUcPeriod"/>
                        <a:tabLst>
                          <a:tab pos="284163" algn="l"/>
                        </a:tabLst>
                      </a:pPr>
                      <a:r>
                        <a:rPr kumimoji="0" lang="en-US" sz="1400" kern="1200" dirty="0">
                          <a:solidFill>
                            <a:schemeClr val="tx1"/>
                          </a:solidFill>
                          <a:latin typeface="+mn-lt"/>
                          <a:ea typeface="+mn-ea"/>
                          <a:cs typeface="+mn-cs"/>
                        </a:rPr>
                        <a:t>Health </a:t>
                      </a:r>
                      <a:r>
                        <a:rPr kumimoji="0" lang="en-US" sz="1400" kern="1200" dirty="0">
                          <a:solidFill>
                            <a:srgbClr val="00B050"/>
                          </a:solidFill>
                          <a:latin typeface="+mn-lt"/>
                          <a:ea typeface="+mn-ea"/>
                          <a:cs typeface="+mn-cs"/>
                        </a:rPr>
                        <a:t>Maintenance</a:t>
                      </a:r>
                      <a:r>
                        <a:rPr kumimoji="0" lang="en-US" sz="1400" kern="1200" dirty="0">
                          <a:solidFill>
                            <a:schemeClr val="tx1"/>
                          </a:solidFill>
                          <a:latin typeface="+mn-lt"/>
                          <a:ea typeface="+mn-ea"/>
                          <a:cs typeface="+mn-cs"/>
                        </a:rPr>
                        <a:t> &amp; Promotion		30%	(45 items)</a:t>
                      </a:r>
                      <a:endParaRPr kumimoji="0" lang="en-US" sz="1200" b="1" i="0" kern="1200" dirty="0">
                        <a:solidFill>
                          <a:srgbClr val="660033"/>
                        </a:solidFill>
                        <a:latin typeface="+mn-lt"/>
                        <a:ea typeface="+mn-ea"/>
                        <a:cs typeface="+mn-cs"/>
                      </a:endParaRPr>
                    </a:p>
                    <a:p>
                      <a:pPr marL="512763" indent="-400050" algn="l" rtl="0" eaLnBrk="1" fontAlgn="b" latinLnBrk="0" hangingPunct="1">
                        <a:spcAft>
                          <a:spcPts val="200"/>
                        </a:spcAft>
                        <a:buFont typeface="+mj-lt"/>
                        <a:buAutoNum type="romanUcPeriod"/>
                        <a:tabLst>
                          <a:tab pos="284163" algn="l"/>
                        </a:tabLst>
                      </a:pPr>
                      <a:r>
                        <a:rPr kumimoji="0" lang="en-US" sz="1400" kern="1200" dirty="0">
                          <a:solidFill>
                            <a:schemeClr val="tx1"/>
                          </a:solidFill>
                          <a:latin typeface="+mn-lt"/>
                          <a:ea typeface="+mn-ea"/>
                          <a:cs typeface="+mn-cs"/>
                        </a:rPr>
                        <a:t>Assessment &amp; Diagnosis			35%	(52 items)</a:t>
                      </a:r>
                      <a:endParaRPr kumimoji="0" lang="en-US" sz="1200" b="1" i="1" kern="1200" baseline="0" dirty="0">
                        <a:solidFill>
                          <a:srgbClr val="660033"/>
                        </a:solidFill>
                        <a:latin typeface="+mn-lt"/>
                        <a:ea typeface="+mn-ea"/>
                        <a:cs typeface="+mn-cs"/>
                      </a:endParaRPr>
                    </a:p>
                    <a:p>
                      <a:pPr marL="512763" indent="-400050" algn="l" rtl="0" eaLnBrk="1" fontAlgn="b" latinLnBrk="0" hangingPunct="1">
                        <a:spcAft>
                          <a:spcPts val="200"/>
                        </a:spcAft>
                        <a:buFont typeface="+mj-lt"/>
                        <a:buAutoNum type="romanUcPeriod"/>
                        <a:tabLst>
                          <a:tab pos="284163" algn="l"/>
                        </a:tabLst>
                      </a:pPr>
                      <a:r>
                        <a:rPr kumimoji="0" lang="en-US" sz="1400" kern="1200" dirty="0">
                          <a:solidFill>
                            <a:schemeClr val="tx1"/>
                          </a:solidFill>
                          <a:latin typeface="+mn-lt"/>
                          <a:ea typeface="+mn-ea"/>
                          <a:cs typeface="+mn-cs"/>
                        </a:rPr>
                        <a:t>Management					30%	(45 items)</a:t>
                      </a:r>
                    </a:p>
                    <a:p>
                      <a:pPr marL="512763" indent="-400050" algn="l" rtl="0" eaLnBrk="1" fontAlgn="b" latinLnBrk="0" hangingPunct="1">
                        <a:spcAft>
                          <a:spcPts val="200"/>
                        </a:spcAft>
                        <a:buFont typeface="+mj-lt"/>
                        <a:buAutoNum type="romanUcPeriod"/>
                        <a:tabLst>
                          <a:tab pos="284163" algn="l"/>
                        </a:tabLst>
                      </a:pPr>
                      <a:r>
                        <a:rPr kumimoji="0" lang="en-US" sz="1400" kern="1200" baseline="0" dirty="0">
                          <a:solidFill>
                            <a:schemeClr val="tx1"/>
                          </a:solidFill>
                          <a:latin typeface="+mn-lt"/>
                          <a:ea typeface="+mn-ea"/>
                          <a:cs typeface="+mn-cs"/>
                        </a:rPr>
                        <a:t>Professional </a:t>
                      </a:r>
                      <a:r>
                        <a:rPr kumimoji="0" lang="en-US" sz="1400" kern="1200" baseline="0" dirty="0">
                          <a:solidFill>
                            <a:srgbClr val="00B050"/>
                          </a:solidFill>
                          <a:latin typeface="+mn-lt"/>
                          <a:ea typeface="+mn-ea"/>
                          <a:cs typeface="+mn-cs"/>
                        </a:rPr>
                        <a:t>Role &amp; Responsibilities</a:t>
                      </a:r>
                      <a:r>
                        <a:rPr kumimoji="0" lang="en-US" sz="1400" kern="1200" baseline="0" dirty="0">
                          <a:solidFill>
                            <a:schemeClr val="tx1"/>
                          </a:solidFill>
                          <a:latin typeface="+mn-lt"/>
                          <a:ea typeface="+mn-ea"/>
                          <a:cs typeface="+mn-cs"/>
                        </a:rPr>
                        <a:t>	5%	(8 items)</a:t>
                      </a: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1B3"/>
                    </a:solidFill>
                  </a:tcPr>
                </a:tc>
                <a:extLst>
                  <a:ext uri="{0D108BD9-81ED-4DB2-BD59-A6C34878D82A}">
                    <a16:rowId xmlns:a16="http://schemas.microsoft.com/office/drawing/2014/main" val="10001"/>
                  </a:ext>
                </a:extLst>
              </a:tr>
              <a:tr h="365760">
                <a:tc>
                  <a:txBody>
                    <a:bodyPr/>
                    <a:lstStyle/>
                    <a:p>
                      <a:pPr algn="ctr" fontAlgn="b"/>
                      <a:endParaRPr lang="en-US" sz="1400" b="1" i="1" u="none" strike="noStrike" dirty="0">
                        <a:solidFill>
                          <a:schemeClr val="tx1"/>
                        </a:solidFill>
                        <a:latin typeface="+mn-lt"/>
                      </a:endParaRPr>
                    </a:p>
                  </a:txBody>
                  <a:tcPr marL="9525" marR="9525" marT="9525" marB="0" anchor="ctr">
                    <a:solidFill>
                      <a:schemeClr val="tx1"/>
                    </a:solidFill>
                  </a:tcPr>
                </a:tc>
                <a:tc>
                  <a:txBody>
                    <a:bodyPr/>
                    <a:lstStyle/>
                    <a:p>
                      <a:pPr marL="112713" indent="0" algn="l" rtl="0" eaLnBrk="1" fontAlgn="b" latinLnBrk="0" hangingPunct="1">
                        <a:spcAft>
                          <a:spcPts val="200"/>
                        </a:spcAft>
                        <a:buFont typeface="+mj-lt"/>
                        <a:buNone/>
                        <a:tabLst>
                          <a:tab pos="284163" algn="l"/>
                        </a:tabLst>
                      </a:pPr>
                      <a:r>
                        <a:rPr kumimoji="0" lang="en-US" sz="1400" b="1" kern="1200" dirty="0">
                          <a:solidFill>
                            <a:schemeClr val="tx1"/>
                          </a:solidFill>
                          <a:latin typeface="+mn-lt"/>
                          <a:ea typeface="+mn-ea"/>
                          <a:cs typeface="+mn-cs"/>
                        </a:rPr>
                        <a:t>									Total = 150</a:t>
                      </a:r>
                    </a:p>
                  </a:txBody>
                  <a:tcPr marL="9525" marR="9525" marT="9525" marB="0" anchor="ctr">
                    <a:lnT w="12700" cap="flat" cmpd="sng" algn="ctr">
                      <a:solidFill>
                        <a:schemeClr val="tx1"/>
                      </a:solidFill>
                      <a:prstDash val="solid"/>
                      <a:round/>
                      <a:headEnd type="none" w="med" len="med"/>
                      <a:tailEnd type="none" w="med" len="med"/>
                    </a:lnT>
                    <a:solidFill>
                      <a:schemeClr val="accent3">
                        <a:lumMod val="40000"/>
                        <a:lumOff val="60000"/>
                      </a:schemeClr>
                    </a:solidFill>
                  </a:tcPr>
                </a:tc>
                <a:tc>
                  <a:txBody>
                    <a:bodyPr/>
                    <a:lstStyle/>
                    <a:p>
                      <a:pPr marL="112713" indent="0" algn="l" rtl="0" eaLnBrk="1" fontAlgn="b" latinLnBrk="0" hangingPunct="1">
                        <a:buFont typeface="+mj-lt"/>
                        <a:buNone/>
                        <a:tabLst>
                          <a:tab pos="284163" algn="l"/>
                        </a:tabLst>
                      </a:pPr>
                      <a:r>
                        <a:rPr kumimoji="0" lang="en-US" sz="1400" b="1" kern="1200" baseline="0" dirty="0">
                          <a:solidFill>
                            <a:schemeClr val="tx1"/>
                          </a:solidFill>
                          <a:latin typeface="+mn-lt"/>
                          <a:ea typeface="+mn-ea"/>
                          <a:cs typeface="+mn-cs"/>
                        </a:rPr>
                        <a:t>									Total = 150</a:t>
                      </a:r>
                      <a:endParaRPr kumimoji="0" lang="en-US" sz="1400" b="1"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rgbClr val="FFF1B3"/>
                    </a:solidFill>
                  </a:tcPr>
                </a:tc>
                <a:extLst>
                  <a:ext uri="{0D108BD9-81ED-4DB2-BD59-A6C34878D82A}">
                    <a16:rowId xmlns:a16="http://schemas.microsoft.com/office/drawing/2014/main" val="3298375025"/>
                  </a:ext>
                </a:extLst>
              </a:tr>
            </a:tbl>
          </a:graphicData>
        </a:graphic>
      </p:graphicFrame>
    </p:spTree>
    <p:extLst>
      <p:ext uri="{BB962C8B-B14F-4D97-AF65-F5344CB8AC3E}">
        <p14:creationId xmlns:p14="http://schemas.microsoft.com/office/powerpoint/2010/main" val="3497363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How the new study impacted the exam…</a:t>
            </a:r>
          </a:p>
        </p:txBody>
      </p:sp>
      <p:sp>
        <p:nvSpPr>
          <p:cNvPr id="6" name="Text Placeholder 5"/>
          <p:cNvSpPr>
            <a:spLocks noGrp="1"/>
          </p:cNvSpPr>
          <p:nvPr>
            <p:ph type="body" idx="1"/>
          </p:nvPr>
        </p:nvSpPr>
        <p:spPr>
          <a:xfrm>
            <a:off x="814728" y="2317687"/>
            <a:ext cx="10167125" cy="777469"/>
          </a:xfrm>
        </p:spPr>
        <p:txBody>
          <a:bodyPr/>
          <a:lstStyle/>
          <a:p>
            <a:pPr algn="l"/>
            <a:r>
              <a:rPr lang="en-US" sz="2000" b="1" dirty="0">
                <a:solidFill>
                  <a:srgbClr val="2C2A77"/>
                </a:solidFill>
              </a:rPr>
              <a:t>PROCEDURES</a:t>
            </a:r>
            <a:r>
              <a:rPr lang="en-US" sz="2000" dirty="0"/>
              <a:t> are no longer included as formal “tasks” within a domain, but remain as additional detail for exam item writing and preparation.</a:t>
            </a:r>
          </a:p>
        </p:txBody>
      </p:sp>
      <p:sp>
        <p:nvSpPr>
          <p:cNvPr id="3" name="Content Placeholder 2"/>
          <p:cNvSpPr>
            <a:spLocks noGrp="1"/>
          </p:cNvSpPr>
          <p:nvPr>
            <p:ph sz="half" idx="2"/>
          </p:nvPr>
        </p:nvSpPr>
        <p:spPr>
          <a:xfrm>
            <a:off x="814729" y="3221924"/>
            <a:ext cx="5189856" cy="3109913"/>
          </a:xfrm>
        </p:spPr>
        <p:txBody>
          <a:bodyPr>
            <a:noAutofit/>
          </a:bodyPr>
          <a:lstStyle/>
          <a:p>
            <a:r>
              <a:rPr lang="en-US" sz="1800" dirty="0"/>
              <a:t>All existing procedures were </a:t>
            </a:r>
            <a:r>
              <a:rPr lang="en-US" sz="1800" dirty="0">
                <a:solidFill>
                  <a:srgbClr val="00B050"/>
                </a:solidFill>
              </a:rPr>
              <a:t>maintained</a:t>
            </a:r>
            <a:r>
              <a:rPr lang="en-US" sz="1800" dirty="0"/>
              <a:t>:</a:t>
            </a:r>
          </a:p>
          <a:p>
            <a:pPr lvl="1"/>
            <a:r>
              <a:rPr lang="en-US" sz="1400" dirty="0"/>
              <a:t>Audiometry</a:t>
            </a:r>
          </a:p>
          <a:p>
            <a:pPr lvl="1"/>
            <a:r>
              <a:rPr lang="en-US" sz="1400" dirty="0"/>
              <a:t>Cerumen removal</a:t>
            </a:r>
          </a:p>
          <a:p>
            <a:pPr lvl="1"/>
            <a:r>
              <a:rPr lang="en-US" sz="1400" dirty="0"/>
              <a:t>Fluorescein staining</a:t>
            </a:r>
          </a:p>
          <a:p>
            <a:pPr lvl="1"/>
            <a:r>
              <a:rPr lang="en-US" sz="1400" dirty="0"/>
              <a:t>Incision and drainage</a:t>
            </a:r>
          </a:p>
          <a:p>
            <a:pPr lvl="1"/>
            <a:r>
              <a:rPr lang="en-US" sz="1400" dirty="0"/>
              <a:t>Rapid tests</a:t>
            </a:r>
          </a:p>
          <a:p>
            <a:pPr lvl="1"/>
            <a:r>
              <a:rPr lang="en-US" sz="1400" dirty="0"/>
              <a:t>Reduction of nurse maid’s elbow</a:t>
            </a:r>
          </a:p>
          <a:p>
            <a:pPr lvl="1"/>
            <a:r>
              <a:rPr lang="en-US" sz="1400" dirty="0"/>
              <a:t>Removal of foreign body</a:t>
            </a:r>
          </a:p>
          <a:p>
            <a:pPr lvl="1"/>
            <a:r>
              <a:rPr lang="en-US" sz="1400" dirty="0"/>
              <a:t>Removal of sutures and staples</a:t>
            </a:r>
          </a:p>
          <a:p>
            <a:pPr lvl="1"/>
            <a:r>
              <a:rPr lang="en-US" sz="1400" dirty="0"/>
              <a:t>Visual acuity</a:t>
            </a:r>
          </a:p>
        </p:txBody>
      </p:sp>
      <p:sp>
        <p:nvSpPr>
          <p:cNvPr id="8" name="Content Placeholder 7"/>
          <p:cNvSpPr>
            <a:spLocks noGrp="1"/>
          </p:cNvSpPr>
          <p:nvPr>
            <p:ph sz="quarter" idx="4"/>
          </p:nvPr>
        </p:nvSpPr>
        <p:spPr>
          <a:xfrm>
            <a:off x="6187415" y="3221924"/>
            <a:ext cx="5194583" cy="3109913"/>
          </a:xfrm>
        </p:spPr>
        <p:txBody>
          <a:bodyPr>
            <a:noAutofit/>
          </a:bodyPr>
          <a:lstStyle/>
          <a:p>
            <a:r>
              <a:rPr lang="en-US" sz="1800" dirty="0">
                <a:solidFill>
                  <a:srgbClr val="00B050"/>
                </a:solidFill>
              </a:rPr>
              <a:t>Additional</a:t>
            </a:r>
            <a:r>
              <a:rPr lang="en-US" sz="1800" dirty="0"/>
              <a:t> procedures validated by the data and added:</a:t>
            </a:r>
          </a:p>
          <a:p>
            <a:pPr lvl="1"/>
            <a:r>
              <a:rPr lang="en-US" sz="1400" dirty="0"/>
              <a:t>Collect skin and body fluid specimens </a:t>
            </a:r>
          </a:p>
          <a:p>
            <a:pPr lvl="1"/>
            <a:r>
              <a:rPr lang="en-US" sz="1400" dirty="0"/>
              <a:t>Spirometry/pulmonary function test</a:t>
            </a:r>
          </a:p>
          <a:p>
            <a:pPr lvl="1"/>
            <a:r>
              <a:rPr lang="en-US" sz="1400" dirty="0"/>
              <a:t>STI testing</a:t>
            </a:r>
          </a:p>
          <a:p>
            <a:pPr lvl="1"/>
            <a:r>
              <a:rPr lang="en-US" sz="1400" dirty="0"/>
              <a:t>Wart removal</a:t>
            </a:r>
          </a:p>
          <a:p>
            <a:pPr lvl="1"/>
            <a:r>
              <a:rPr lang="en-US" sz="1400" dirty="0"/>
              <a:t>Umbilical cord cauterization</a:t>
            </a:r>
          </a:p>
          <a:p>
            <a:endParaRPr lang="en-US" dirty="0"/>
          </a:p>
        </p:txBody>
      </p:sp>
    </p:spTree>
    <p:extLst>
      <p:ext uri="{BB962C8B-B14F-4D97-AF65-F5344CB8AC3E}">
        <p14:creationId xmlns:p14="http://schemas.microsoft.com/office/powerpoint/2010/main" val="1037078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p>
          <a:p>
            <a:r>
              <a:rPr lang="en-US" sz="3200" dirty="0">
                <a:solidFill>
                  <a:srgbClr val="FFD629"/>
                </a:solidFill>
              </a:rPr>
              <a:t>How the new study impacted the exam…</a:t>
            </a:r>
          </a:p>
        </p:txBody>
      </p:sp>
      <p:sp>
        <p:nvSpPr>
          <p:cNvPr id="3" name="Content Placeholder 2"/>
          <p:cNvSpPr>
            <a:spLocks noGrp="1"/>
          </p:cNvSpPr>
          <p:nvPr>
            <p:ph idx="1"/>
          </p:nvPr>
        </p:nvSpPr>
        <p:spPr>
          <a:xfrm>
            <a:off x="1981199" y="2447636"/>
            <a:ext cx="9536545" cy="4181764"/>
          </a:xfrm>
        </p:spPr>
        <p:txBody>
          <a:bodyPr>
            <a:normAutofit/>
          </a:bodyPr>
          <a:lstStyle/>
          <a:p>
            <a:r>
              <a:rPr lang="en-US" dirty="0"/>
              <a:t>There were no changes in the number of questions </a:t>
            </a:r>
          </a:p>
          <a:p>
            <a:pPr lvl="1"/>
            <a:r>
              <a:rPr lang="en-US" sz="2600" dirty="0"/>
              <a:t>150 scored items and 25 pre-test items</a:t>
            </a:r>
          </a:p>
          <a:p>
            <a:r>
              <a:rPr lang="en-US" dirty="0"/>
              <a:t>There was no change in time allotment</a:t>
            </a:r>
          </a:p>
          <a:p>
            <a:pPr lvl="1"/>
            <a:r>
              <a:rPr lang="en-US" sz="2600" dirty="0"/>
              <a:t>3 hours</a:t>
            </a:r>
          </a:p>
        </p:txBody>
      </p:sp>
    </p:spTree>
    <p:extLst>
      <p:ext uri="{BB962C8B-B14F-4D97-AF65-F5344CB8AC3E}">
        <p14:creationId xmlns:p14="http://schemas.microsoft.com/office/powerpoint/2010/main" val="1637689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93822" y="1692998"/>
            <a:ext cx="10026849" cy="2381061"/>
          </a:xfrm>
          <a:effectLst>
            <a:outerShdw blurRad="50800" dir="14400000">
              <a:srgbClr val="000000">
                <a:alpha val="40000"/>
              </a:srgbClr>
            </a:outerShdw>
          </a:effectLst>
        </p:spPr>
        <p:txBody>
          <a:bodyPr vert="horz" lIns="91440" tIns="45720" rIns="91440" bIns="45720" rtlCol="0" anchor="t">
            <a:noAutofit/>
          </a:bodyPr>
          <a:lstStyle/>
          <a:p>
            <a:pPr algn="r"/>
            <a:r>
              <a:rPr lang="en-US" sz="6000" i="1" dirty="0">
                <a:solidFill>
                  <a:srgbClr val="2C2A77"/>
                </a:solidFill>
              </a:rPr>
              <a:t>Answers to Frequently Asked Questions</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3047" y="4171026"/>
            <a:ext cx="2099697" cy="1780404"/>
          </a:xfrm>
          <a:prstGeom prst="rect">
            <a:avLst/>
          </a:prstGeom>
        </p:spPr>
      </p:pic>
      <p:sp>
        <p:nvSpPr>
          <p:cNvPr id="5" name="Title 1">
            <a:extLst>
              <a:ext uri="{FF2B5EF4-FFF2-40B4-BE49-F238E27FC236}">
                <a16:creationId xmlns:a16="http://schemas.microsoft.com/office/drawing/2014/main" id="{2D3DE205-1CB2-4BA5-A5C3-6AD9BED74906}"/>
              </a:ext>
            </a:extLst>
          </p:cNvPr>
          <p:cNvSpPr txBox="1">
            <a:spLocks/>
          </p:cNvSpPr>
          <p:nvPr/>
        </p:nvSpPr>
        <p:spPr>
          <a:xfrm>
            <a:off x="5134062" y="5134062"/>
            <a:ext cx="5914238" cy="124996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54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sz="3200" dirty="0"/>
              <a:t>2017-18 CPNP-PC  </a:t>
            </a:r>
            <a:br>
              <a:rPr lang="en-US" sz="3200" dirty="0"/>
            </a:br>
            <a:r>
              <a:rPr lang="en-US" sz="3200" dirty="0"/>
              <a:t>Job Task Analysis</a:t>
            </a:r>
          </a:p>
        </p:txBody>
      </p:sp>
    </p:spTree>
    <p:extLst>
      <p:ext uri="{BB962C8B-B14F-4D97-AF65-F5344CB8AC3E}">
        <p14:creationId xmlns:p14="http://schemas.microsoft.com/office/powerpoint/2010/main" val="1265556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2016-17 JTA for the CPNP-PC Exam:</a:t>
            </a:r>
            <a:br>
              <a:rPr lang="en-US" dirty="0"/>
            </a:br>
            <a:r>
              <a:rPr lang="en-US" sz="3200" dirty="0">
                <a:solidFill>
                  <a:srgbClr val="F2A16A"/>
                </a:solidFill>
              </a:rPr>
              <a:t>FAQs</a:t>
            </a:r>
          </a:p>
        </p:txBody>
      </p:sp>
      <p:sp>
        <p:nvSpPr>
          <p:cNvPr id="3" name="Content Placeholder 2"/>
          <p:cNvSpPr>
            <a:spLocks noGrp="1"/>
          </p:cNvSpPr>
          <p:nvPr>
            <p:ph idx="1"/>
          </p:nvPr>
        </p:nvSpPr>
        <p:spPr>
          <a:xfrm>
            <a:off x="1981199" y="2447636"/>
            <a:ext cx="9869056" cy="4181764"/>
          </a:xfrm>
        </p:spPr>
        <p:txBody>
          <a:bodyPr>
            <a:normAutofit fontScale="85000" lnSpcReduction="10000"/>
          </a:bodyPr>
          <a:lstStyle/>
          <a:p>
            <a:r>
              <a:rPr lang="en-US" dirty="0"/>
              <a:t>Q: </a:t>
            </a:r>
            <a:r>
              <a:rPr lang="en-US" sz="2600" dirty="0"/>
              <a:t>When does the updated exam launch?</a:t>
            </a:r>
          </a:p>
          <a:p>
            <a:pPr lvl="1"/>
            <a:r>
              <a:rPr lang="en-US" sz="2400" b="1" dirty="0"/>
              <a:t>A: </a:t>
            </a:r>
            <a:r>
              <a:rPr lang="en-US" sz="2400" dirty="0"/>
              <a:t>New exam forms tied to the 2018 outline are expected to launch in September 2018. See PNCB’s website for specific dates and other details.</a:t>
            </a:r>
          </a:p>
          <a:p>
            <a:pPr marL="393192" lvl="1" indent="0">
              <a:buNone/>
            </a:pPr>
            <a:endParaRPr lang="en-US" sz="1200" dirty="0"/>
          </a:p>
          <a:p>
            <a:r>
              <a:rPr lang="en-US" sz="2600" dirty="0"/>
              <a:t>Q: Is there any advantage in taking one version of the exam over the other?</a:t>
            </a:r>
          </a:p>
          <a:p>
            <a:pPr lvl="1"/>
            <a:r>
              <a:rPr lang="en-US" sz="2400" b="1" dirty="0"/>
              <a:t>A: </a:t>
            </a:r>
            <a:r>
              <a:rPr lang="en-US" sz="2400" dirty="0"/>
              <a:t>No, both will equally assess your knowledge.</a:t>
            </a:r>
          </a:p>
          <a:p>
            <a:pPr marL="393192" lvl="1" indent="0">
              <a:buNone/>
            </a:pPr>
            <a:endParaRPr lang="en-US" sz="1200" dirty="0"/>
          </a:p>
          <a:p>
            <a:r>
              <a:rPr lang="en-US" sz="2600" dirty="0"/>
              <a:t>Q: Do I need to study differently if I choose to take the new exam?</a:t>
            </a:r>
          </a:p>
          <a:p>
            <a:pPr lvl="1"/>
            <a:r>
              <a:rPr lang="en-US" sz="2400" b="1" dirty="0"/>
              <a:t>A: </a:t>
            </a:r>
            <a:r>
              <a:rPr lang="en-US" sz="2400" dirty="0"/>
              <a:t>No, any preparations undertaken will benefit you regardless of which exam  you take. The reference list remains the same because the tasks listed on the updated outline have not changed significantly from the previous one.</a:t>
            </a:r>
          </a:p>
        </p:txBody>
      </p:sp>
    </p:spTree>
    <p:extLst>
      <p:ext uri="{BB962C8B-B14F-4D97-AF65-F5344CB8AC3E}">
        <p14:creationId xmlns:p14="http://schemas.microsoft.com/office/powerpoint/2010/main" val="2062971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2016-17 JTA for the CPNP-PC Exam:</a:t>
            </a:r>
            <a:br>
              <a:rPr lang="en-US" dirty="0"/>
            </a:br>
            <a:r>
              <a:rPr lang="en-US" sz="3200" dirty="0">
                <a:solidFill>
                  <a:srgbClr val="FFD629"/>
                </a:solidFill>
              </a:rPr>
              <a:t>FAQs</a:t>
            </a:r>
          </a:p>
        </p:txBody>
      </p:sp>
      <p:sp>
        <p:nvSpPr>
          <p:cNvPr id="3" name="Content Placeholder 2"/>
          <p:cNvSpPr>
            <a:spLocks noGrp="1"/>
          </p:cNvSpPr>
          <p:nvPr>
            <p:ph idx="1"/>
          </p:nvPr>
        </p:nvSpPr>
        <p:spPr>
          <a:xfrm>
            <a:off x="1428937" y="2338995"/>
            <a:ext cx="9869056" cy="4181764"/>
          </a:xfrm>
        </p:spPr>
        <p:txBody>
          <a:bodyPr>
            <a:normAutofit/>
          </a:bodyPr>
          <a:lstStyle/>
          <a:p>
            <a:r>
              <a:rPr lang="en-US" sz="2200" dirty="0"/>
              <a:t>Q: Have the eligibility requirements changed as a result of this study?</a:t>
            </a:r>
          </a:p>
          <a:p>
            <a:pPr lvl="1"/>
            <a:r>
              <a:rPr lang="en-US" b="1" dirty="0"/>
              <a:t>A: </a:t>
            </a:r>
            <a:r>
              <a:rPr lang="en-US" dirty="0"/>
              <a:t>No.  Eligibility requirements have remained the same.</a:t>
            </a:r>
          </a:p>
          <a:p>
            <a:r>
              <a:rPr lang="en-US" sz="2200" dirty="0"/>
              <a:t>Q: Where can I confirm my eligibility?</a:t>
            </a:r>
          </a:p>
          <a:p>
            <a:pPr lvl="1"/>
            <a:r>
              <a:rPr lang="en-US" b="1" dirty="0"/>
              <a:t>A: </a:t>
            </a:r>
            <a:r>
              <a:rPr lang="en-US" dirty="0"/>
              <a:t>Visit PNCB’s website for more information:</a:t>
            </a:r>
            <a:br>
              <a:rPr lang="en-US" dirty="0"/>
            </a:br>
            <a:r>
              <a:rPr lang="en-US" dirty="0">
                <a:hlinkClick r:id="rId3"/>
              </a:rPr>
              <a:t>https://www.pncb.org/cpnp-pc-certification-steps</a:t>
            </a:r>
            <a:r>
              <a:rPr lang="en-US" dirty="0"/>
              <a:t>  </a:t>
            </a:r>
          </a:p>
        </p:txBody>
      </p:sp>
    </p:spTree>
    <p:extLst>
      <p:ext uri="{BB962C8B-B14F-4D97-AF65-F5344CB8AC3E}">
        <p14:creationId xmlns:p14="http://schemas.microsoft.com/office/powerpoint/2010/main" val="9329570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60073" y="1238502"/>
            <a:ext cx="4084752" cy="2645912"/>
          </a:xfrm>
        </p:spPr>
        <p:txBody>
          <a:bodyPr>
            <a:noAutofit/>
          </a:bodyPr>
          <a:lstStyle/>
          <a:p>
            <a:pPr algn="r"/>
            <a:r>
              <a:rPr lang="en-US" sz="4000" dirty="0"/>
              <a:t>2016-17 CPNP-PC</a:t>
            </a:r>
            <a:br>
              <a:rPr lang="en-US" sz="4000" dirty="0"/>
            </a:br>
            <a:r>
              <a:rPr lang="en-US" sz="4000" dirty="0"/>
              <a:t>Job Task Analysis</a:t>
            </a:r>
          </a:p>
        </p:txBody>
      </p:sp>
      <p:sp>
        <p:nvSpPr>
          <p:cNvPr id="4" name="Text Placeholder 3"/>
          <p:cNvSpPr>
            <a:spLocks noGrp="1"/>
          </p:cNvSpPr>
          <p:nvPr>
            <p:ph type="body" sz="quarter" idx="16"/>
          </p:nvPr>
        </p:nvSpPr>
        <p:spPr>
          <a:xfrm>
            <a:off x="7565406" y="970619"/>
            <a:ext cx="3810001" cy="4075465"/>
          </a:xfrm>
        </p:spPr>
        <p:txBody>
          <a:bodyPr>
            <a:normAutofit lnSpcReduction="10000"/>
          </a:bodyPr>
          <a:lstStyle/>
          <a:p>
            <a:pPr algn="ctr"/>
            <a:endParaRPr lang="en-US" sz="800" dirty="0"/>
          </a:p>
          <a:p>
            <a:pPr algn="ctr"/>
            <a:r>
              <a:rPr lang="en-US" dirty="0"/>
              <a:t>If you have questions: </a:t>
            </a:r>
            <a:br>
              <a:rPr lang="en-US" dirty="0"/>
            </a:br>
            <a:br>
              <a:rPr lang="en-US" dirty="0"/>
            </a:br>
            <a:r>
              <a:rPr lang="en-US" sz="2800" dirty="0"/>
              <a:t>please visit</a:t>
            </a:r>
            <a:br>
              <a:rPr lang="en-US" sz="2800" dirty="0"/>
            </a:br>
            <a:r>
              <a:rPr lang="en-US" sz="2800" dirty="0">
                <a:hlinkClick r:id="rId3"/>
              </a:rPr>
              <a:t>www.pncb.org</a:t>
            </a:r>
            <a:r>
              <a:rPr lang="en-US" sz="2800" dirty="0"/>
              <a:t> </a:t>
            </a:r>
            <a:br>
              <a:rPr lang="en-US" sz="2800" dirty="0"/>
            </a:br>
            <a:endParaRPr lang="en-US" sz="2800" dirty="0"/>
          </a:p>
          <a:p>
            <a:pPr algn="ctr"/>
            <a:r>
              <a:rPr lang="en-US" sz="2800" dirty="0"/>
              <a:t>or email</a:t>
            </a:r>
            <a:br>
              <a:rPr lang="en-US" sz="2800" dirty="0"/>
            </a:br>
            <a:r>
              <a:rPr lang="en-US" sz="2800" dirty="0">
                <a:hlinkClick r:id="rId4"/>
              </a:rPr>
              <a:t>exam@pncb.org</a:t>
            </a:r>
            <a:endParaRPr lang="en-US" sz="2800" dirty="0"/>
          </a:p>
          <a:p>
            <a:pPr algn="ctr"/>
            <a:endParaRPr lang="en-US" sz="1400" dirty="0"/>
          </a:p>
          <a:p>
            <a:pPr algn="ctr"/>
            <a:r>
              <a:rPr lang="en-US" sz="2000" dirty="0"/>
              <a:t>We will be glad to help!</a:t>
            </a:r>
          </a:p>
        </p:txBody>
      </p:sp>
      <p:sp>
        <p:nvSpPr>
          <p:cNvPr id="7" name="Subtitle 2"/>
          <p:cNvSpPr txBox="1">
            <a:spLocks/>
          </p:cNvSpPr>
          <p:nvPr/>
        </p:nvSpPr>
        <p:spPr>
          <a:xfrm>
            <a:off x="3340086" y="4291052"/>
            <a:ext cx="3482108" cy="688975"/>
          </a:xfrm>
          <a:prstGeom prst="rect">
            <a:avLst/>
          </a:prstGeom>
          <a:effectLst>
            <a:outerShdw blurRad="50800" dir="14400000">
              <a:srgbClr val="000000">
                <a:alpha val="40000"/>
              </a:srgbClr>
            </a:outerShdw>
          </a:effectLst>
        </p:spPr>
        <p:txBody>
          <a:bodyPr vert="horz" lIns="91440" tIns="45720" rIns="91440" bIns="45720" rtlCol="0" anchor="t">
            <a:noAutofit/>
          </a:bodyPr>
          <a:lstStyle>
            <a:lvl1pPr indent="0" algn="r" defTabSz="457200">
              <a:spcBef>
                <a:spcPct val="20000"/>
              </a:spcBef>
              <a:spcAft>
                <a:spcPts val="600"/>
              </a:spcAft>
              <a:buClr>
                <a:schemeClr val="accent1"/>
              </a:buClr>
              <a:buFont typeface="Wingdings 2" charset="2"/>
              <a:buNone/>
              <a:defRPr sz="2800" b="1" i="1">
                <a:solidFill>
                  <a:srgbClr val="2C2A77"/>
                </a:solidFill>
                <a:effectLst/>
              </a:defRPr>
            </a:lvl1pPr>
            <a:lvl2pPr indent="0" algn="ctr" defTabSz="457200">
              <a:spcBef>
                <a:spcPct val="20000"/>
              </a:spcBef>
              <a:spcAft>
                <a:spcPts val="600"/>
              </a:spcAft>
              <a:buClr>
                <a:schemeClr val="accent1"/>
              </a:buClr>
              <a:buFont typeface="Wingdings 2" charset="2"/>
              <a:buNone/>
              <a:defRPr sz="2000">
                <a:solidFill>
                  <a:schemeClr val="tx1">
                    <a:tint val="75000"/>
                  </a:schemeClr>
                </a:solidFill>
                <a:effectLst/>
              </a:defRPr>
            </a:lvl2pPr>
            <a:lvl3pPr indent="0" algn="ctr" defTabSz="457200">
              <a:spcBef>
                <a:spcPct val="20000"/>
              </a:spcBef>
              <a:spcAft>
                <a:spcPts val="600"/>
              </a:spcAft>
              <a:buClr>
                <a:schemeClr val="accent1"/>
              </a:buClr>
              <a:buFont typeface="Wingdings 2" charset="2"/>
              <a:buNone/>
              <a:defRPr>
                <a:solidFill>
                  <a:schemeClr val="tx1">
                    <a:tint val="75000"/>
                  </a:schemeClr>
                </a:solidFill>
                <a:effectLst/>
              </a:defRPr>
            </a:lvl3pPr>
            <a:lvl4pPr indent="0" algn="ctr" defTabSz="457200">
              <a:spcBef>
                <a:spcPct val="20000"/>
              </a:spcBef>
              <a:spcAft>
                <a:spcPts val="600"/>
              </a:spcAft>
              <a:buClr>
                <a:schemeClr val="accent1"/>
              </a:buClr>
              <a:buFont typeface="Wingdings 2" charset="2"/>
              <a:buNone/>
              <a:defRPr sz="1400">
                <a:solidFill>
                  <a:schemeClr val="tx1">
                    <a:tint val="75000"/>
                  </a:schemeClr>
                </a:solidFill>
                <a:effectLst/>
              </a:defRPr>
            </a:lvl4pPr>
            <a:lvl5pPr indent="0" algn="ctr" defTabSz="457200">
              <a:spcBef>
                <a:spcPct val="20000"/>
              </a:spcBef>
              <a:spcAft>
                <a:spcPts val="600"/>
              </a:spcAft>
              <a:buClr>
                <a:schemeClr val="accent1"/>
              </a:buClr>
              <a:buFont typeface="Wingdings 2" charset="2"/>
              <a:buNone/>
              <a:defRPr sz="1200">
                <a:solidFill>
                  <a:schemeClr val="tx1">
                    <a:tint val="75000"/>
                  </a:schemeClr>
                </a:solidFill>
                <a:effectLst/>
              </a:defRPr>
            </a:lvl5pPr>
            <a:lvl6pPr indent="0" algn="ctr" defTabSz="457200">
              <a:spcBef>
                <a:spcPct val="20000"/>
              </a:spcBef>
              <a:spcAft>
                <a:spcPts val="600"/>
              </a:spcAft>
              <a:buClr>
                <a:schemeClr val="accent1"/>
              </a:buClr>
              <a:buFont typeface="Wingdings 2" charset="2"/>
              <a:buNone/>
              <a:defRPr sz="1200">
                <a:solidFill>
                  <a:schemeClr val="tx1">
                    <a:tint val="75000"/>
                  </a:schemeClr>
                </a:solidFill>
              </a:defRPr>
            </a:lvl6pPr>
            <a:lvl7pPr indent="0" algn="ctr" defTabSz="457200">
              <a:spcBef>
                <a:spcPct val="20000"/>
              </a:spcBef>
              <a:spcAft>
                <a:spcPts val="600"/>
              </a:spcAft>
              <a:buClr>
                <a:schemeClr val="accent1"/>
              </a:buClr>
              <a:buFont typeface="Wingdings 2" charset="2"/>
              <a:buNone/>
              <a:defRPr sz="1200">
                <a:solidFill>
                  <a:schemeClr val="tx1">
                    <a:tint val="75000"/>
                  </a:schemeClr>
                </a:solidFill>
              </a:defRPr>
            </a:lvl7pPr>
            <a:lvl8pPr indent="0" algn="ctr" defTabSz="457200">
              <a:spcBef>
                <a:spcPct val="20000"/>
              </a:spcBef>
              <a:spcAft>
                <a:spcPts val="600"/>
              </a:spcAft>
              <a:buClr>
                <a:schemeClr val="accent1"/>
              </a:buClr>
              <a:buFont typeface="Wingdings 2" charset="2"/>
              <a:buNone/>
              <a:defRPr sz="1200">
                <a:solidFill>
                  <a:schemeClr val="tx1">
                    <a:tint val="75000"/>
                  </a:schemeClr>
                </a:solidFill>
              </a:defRPr>
            </a:lvl8pPr>
            <a:lvl9pPr indent="0" algn="ctr" defTabSz="457200">
              <a:spcBef>
                <a:spcPct val="20000"/>
              </a:spcBef>
              <a:spcAft>
                <a:spcPts val="600"/>
              </a:spcAft>
              <a:buClr>
                <a:schemeClr val="accent1"/>
              </a:buClr>
              <a:buFont typeface="Wingdings 2" charset="2"/>
              <a:buNone/>
              <a:defRPr sz="1200">
                <a:solidFill>
                  <a:schemeClr val="tx1">
                    <a:tint val="75000"/>
                  </a:schemeClr>
                </a:solidFill>
              </a:defRPr>
            </a:lvl9pPr>
          </a:lstStyle>
          <a:p>
            <a:r>
              <a:rPr lang="en-US" dirty="0"/>
              <a:t>We wish you much success on your upcoming exam.</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05641" y="3265680"/>
            <a:ext cx="2099697" cy="1780404"/>
          </a:xfrm>
          <a:prstGeom prst="rect">
            <a:avLst/>
          </a:prstGeom>
        </p:spPr>
      </p:pic>
      <p:sp>
        <p:nvSpPr>
          <p:cNvPr id="5" name="TextBox 4">
            <a:extLst>
              <a:ext uri="{FF2B5EF4-FFF2-40B4-BE49-F238E27FC236}">
                <a16:creationId xmlns:a16="http://schemas.microsoft.com/office/drawing/2014/main" id="{1100D39E-34F4-4D19-BA18-0FE362ACFFED}"/>
              </a:ext>
            </a:extLst>
          </p:cNvPr>
          <p:cNvSpPr txBox="1"/>
          <p:nvPr/>
        </p:nvSpPr>
        <p:spPr>
          <a:xfrm>
            <a:off x="10663614" y="6486319"/>
            <a:ext cx="1605134" cy="276999"/>
          </a:xfrm>
          <a:prstGeom prst="rect">
            <a:avLst/>
          </a:prstGeom>
          <a:noFill/>
        </p:spPr>
        <p:txBody>
          <a:bodyPr wrap="square" rtlCol="0">
            <a:spAutoFit/>
          </a:bodyPr>
          <a:lstStyle/>
          <a:p>
            <a:r>
              <a:rPr lang="en-US" sz="1200" i="1" dirty="0"/>
              <a:t>Updated 08242021</a:t>
            </a:r>
          </a:p>
        </p:txBody>
      </p:sp>
    </p:spTree>
    <p:extLst>
      <p:ext uri="{BB962C8B-B14F-4D97-AF65-F5344CB8AC3E}">
        <p14:creationId xmlns:p14="http://schemas.microsoft.com/office/powerpoint/2010/main" val="4204508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p>
        </p:txBody>
      </p:sp>
      <p:sp>
        <p:nvSpPr>
          <p:cNvPr id="3" name="Content Placeholder 2"/>
          <p:cNvSpPr>
            <a:spLocks noGrp="1"/>
          </p:cNvSpPr>
          <p:nvPr>
            <p:ph idx="1"/>
          </p:nvPr>
        </p:nvSpPr>
        <p:spPr>
          <a:xfrm>
            <a:off x="1981200" y="2447636"/>
            <a:ext cx="8612910" cy="3743439"/>
          </a:xfrm>
        </p:spPr>
        <p:txBody>
          <a:bodyPr>
            <a:normAutofit/>
          </a:bodyPr>
          <a:lstStyle/>
          <a:p>
            <a:r>
              <a:rPr lang="en-US" dirty="0"/>
              <a:t>The purpose of the Job Task Analysis (JTA) is to:</a:t>
            </a:r>
          </a:p>
          <a:p>
            <a:pPr lvl="1"/>
            <a:r>
              <a:rPr lang="en-US" sz="2400" dirty="0"/>
              <a:t>update and validate the inventory of tasks performed by primary care pediatric nurse practitioners;</a:t>
            </a:r>
          </a:p>
          <a:p>
            <a:pPr lvl="1"/>
            <a:r>
              <a:rPr lang="en-US" sz="2400" dirty="0"/>
              <a:t>update inventories of clinical problems seen and procedures performed in practice; and</a:t>
            </a:r>
          </a:p>
          <a:p>
            <a:pPr lvl="1"/>
            <a:r>
              <a:rPr lang="en-US" sz="2400" dirty="0"/>
              <a:t>develop new test specifications and a detailed content outline for the CPNP-PC exam.</a:t>
            </a:r>
          </a:p>
        </p:txBody>
      </p:sp>
    </p:spTree>
    <p:extLst>
      <p:ext uri="{BB962C8B-B14F-4D97-AF65-F5344CB8AC3E}">
        <p14:creationId xmlns:p14="http://schemas.microsoft.com/office/powerpoint/2010/main" val="35443095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p>
        </p:txBody>
      </p:sp>
      <p:sp>
        <p:nvSpPr>
          <p:cNvPr id="3" name="Content Placeholder 2"/>
          <p:cNvSpPr>
            <a:spLocks noGrp="1"/>
          </p:cNvSpPr>
          <p:nvPr>
            <p:ph idx="1"/>
          </p:nvPr>
        </p:nvSpPr>
        <p:spPr>
          <a:xfrm>
            <a:off x="1981200" y="2447636"/>
            <a:ext cx="8612910" cy="4181764"/>
          </a:xfrm>
        </p:spPr>
        <p:txBody>
          <a:bodyPr>
            <a:normAutofit/>
          </a:bodyPr>
          <a:lstStyle/>
          <a:p>
            <a:r>
              <a:rPr lang="en-US" dirty="0"/>
              <a:t>The JTA uses a survey instrument to obtain descriptive information on demographics and role responsibilities of primary care pediatric nurse practitioners.</a:t>
            </a:r>
          </a:p>
          <a:p>
            <a:r>
              <a:rPr lang="en-US" dirty="0"/>
              <a:t>This periodic study is required of all nursing certification boards by their accrediting agency.</a:t>
            </a:r>
          </a:p>
          <a:p>
            <a:r>
              <a:rPr lang="en-US" dirty="0"/>
              <a:t>In keeping with best practices, PNCB conducts JTA studies every 4 to 7 years. </a:t>
            </a:r>
          </a:p>
        </p:txBody>
      </p:sp>
    </p:spTree>
    <p:extLst>
      <p:ext uri="{BB962C8B-B14F-4D97-AF65-F5344CB8AC3E}">
        <p14:creationId xmlns:p14="http://schemas.microsoft.com/office/powerpoint/2010/main" val="1762291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p>
        </p:txBody>
      </p:sp>
      <p:sp>
        <p:nvSpPr>
          <p:cNvPr id="3" name="Content Placeholder 2"/>
          <p:cNvSpPr>
            <a:spLocks noGrp="1"/>
          </p:cNvSpPr>
          <p:nvPr>
            <p:ph idx="1"/>
          </p:nvPr>
        </p:nvSpPr>
        <p:spPr>
          <a:xfrm>
            <a:off x="1981200" y="2447636"/>
            <a:ext cx="8612910" cy="4181764"/>
          </a:xfrm>
        </p:spPr>
        <p:txBody>
          <a:bodyPr>
            <a:normAutofit/>
          </a:bodyPr>
          <a:lstStyle/>
          <a:p>
            <a:r>
              <a:rPr lang="en-US" dirty="0"/>
              <a:t>In order to develop a content outline for the certification examination, the JTA study identifies tasks, knowledge, skills, or abilities deemed important to practice by primary care pediatric nurse practitioners.</a:t>
            </a:r>
          </a:p>
          <a:p>
            <a:r>
              <a:rPr lang="en-US" dirty="0"/>
              <a:t>A task appears on the updated content outline only if it met validation criteria according to JTA study results. </a:t>
            </a:r>
          </a:p>
        </p:txBody>
      </p:sp>
    </p:spTree>
    <p:extLst>
      <p:ext uri="{BB962C8B-B14F-4D97-AF65-F5344CB8AC3E}">
        <p14:creationId xmlns:p14="http://schemas.microsoft.com/office/powerpoint/2010/main" val="21614041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134062" y="5134062"/>
            <a:ext cx="5914238" cy="1249960"/>
          </a:xfrm>
        </p:spPr>
        <p:txBody>
          <a:bodyPr>
            <a:noAutofit/>
          </a:bodyPr>
          <a:lstStyle/>
          <a:p>
            <a:pPr algn="r"/>
            <a:r>
              <a:rPr lang="en-US" sz="3200" dirty="0"/>
              <a:t>2017-18 CPNP-PC  </a:t>
            </a:r>
            <a:br>
              <a:rPr lang="en-US" sz="3200" dirty="0"/>
            </a:br>
            <a:r>
              <a:rPr lang="en-US" sz="3200" dirty="0"/>
              <a:t>Job Task Analysis</a:t>
            </a:r>
          </a:p>
        </p:txBody>
      </p:sp>
      <p:sp>
        <p:nvSpPr>
          <p:cNvPr id="3" name="Subtitle 2"/>
          <p:cNvSpPr>
            <a:spLocks noGrp="1"/>
          </p:cNvSpPr>
          <p:nvPr>
            <p:ph type="subTitle" idx="1"/>
          </p:nvPr>
        </p:nvSpPr>
        <p:spPr>
          <a:xfrm>
            <a:off x="2552699" y="1520983"/>
            <a:ext cx="8769926" cy="1231454"/>
          </a:xfrm>
          <a:effectLst>
            <a:outerShdw blurRad="50800" dir="14400000">
              <a:srgbClr val="000000">
                <a:alpha val="40000"/>
              </a:srgbClr>
            </a:outerShdw>
          </a:effectLst>
        </p:spPr>
        <p:txBody>
          <a:bodyPr vert="horz" lIns="91440" tIns="45720" rIns="91440" bIns="45720" rtlCol="0" anchor="t">
            <a:noAutofit/>
          </a:bodyPr>
          <a:lstStyle/>
          <a:p>
            <a:pPr algn="r"/>
            <a:r>
              <a:rPr lang="en-US" sz="6000" i="1" dirty="0">
                <a:solidFill>
                  <a:srgbClr val="2C2A77"/>
                </a:solidFill>
              </a:rPr>
              <a:t>Steps Involved &amp; Results “at a glance”...</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13047" y="4171026"/>
            <a:ext cx="2099697" cy="1780404"/>
          </a:xfrm>
          <a:prstGeom prst="rect">
            <a:avLst/>
          </a:prstGeom>
        </p:spPr>
      </p:pic>
    </p:spTree>
    <p:extLst>
      <p:ext uri="{BB962C8B-B14F-4D97-AF65-F5344CB8AC3E}">
        <p14:creationId xmlns:p14="http://schemas.microsoft.com/office/powerpoint/2010/main" val="146797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Steps Involved</a:t>
            </a:r>
          </a:p>
        </p:txBody>
      </p:sp>
      <p:sp>
        <p:nvSpPr>
          <p:cNvPr id="3" name="Content Placeholder 2"/>
          <p:cNvSpPr>
            <a:spLocks noGrp="1"/>
          </p:cNvSpPr>
          <p:nvPr>
            <p:ph idx="1"/>
          </p:nvPr>
        </p:nvSpPr>
        <p:spPr>
          <a:xfrm>
            <a:off x="1981200" y="2447636"/>
            <a:ext cx="8928226" cy="4181764"/>
          </a:xfrm>
        </p:spPr>
        <p:txBody>
          <a:bodyPr>
            <a:normAutofit fontScale="92500"/>
          </a:bodyPr>
          <a:lstStyle/>
          <a:p>
            <a:r>
              <a:rPr lang="en-US" sz="2800" dirty="0"/>
              <a:t>Over a period of several months, the following occurred</a:t>
            </a:r>
            <a:r>
              <a:rPr lang="en-US" sz="2800" dirty="0">
                <a:cs typeface="Times New Roman" pitchFamily="18" charset="0"/>
              </a:rPr>
              <a:t>:</a:t>
            </a:r>
          </a:p>
          <a:p>
            <a:pPr lvl="1"/>
            <a:r>
              <a:rPr lang="en-US" sz="2400" dirty="0">
                <a:cs typeface="Times New Roman" pitchFamily="18" charset="0"/>
              </a:rPr>
              <a:t>Development of the survey instrument w</a:t>
            </a:r>
            <a:r>
              <a:rPr lang="en-US" sz="2400" dirty="0">
                <a:solidFill>
                  <a:prstClr val="black"/>
                </a:solidFill>
                <a:cs typeface="Times New Roman" pitchFamily="18" charset="0"/>
              </a:rPr>
              <a:t>ith subject matter experts (SMEs) from around the country</a:t>
            </a:r>
          </a:p>
          <a:p>
            <a:pPr lvl="1"/>
            <a:r>
              <a:rPr lang="en-US" sz="2400" dirty="0">
                <a:solidFill>
                  <a:prstClr val="black"/>
                </a:solidFill>
                <a:cs typeface="Times New Roman" pitchFamily="18" charset="0"/>
              </a:rPr>
              <a:t>Pilot testing of the instrument for clarity and comprehensiveness</a:t>
            </a:r>
            <a:endParaRPr lang="en-US" sz="2400" dirty="0">
              <a:cs typeface="Times New Roman" pitchFamily="18" charset="0"/>
            </a:endParaRPr>
          </a:p>
          <a:p>
            <a:pPr lvl="1"/>
            <a:r>
              <a:rPr lang="en-US" sz="2400" dirty="0">
                <a:cs typeface="Times New Roman" pitchFamily="18" charset="0"/>
              </a:rPr>
              <a:t>Dissemination of the survey</a:t>
            </a:r>
          </a:p>
          <a:p>
            <a:pPr lvl="1"/>
            <a:r>
              <a:rPr lang="en-US" sz="2400" dirty="0">
                <a:cs typeface="Times New Roman" pitchFamily="18" charset="0"/>
              </a:rPr>
              <a:t>Analysis of survey data</a:t>
            </a:r>
          </a:p>
          <a:p>
            <a:pPr lvl="1"/>
            <a:r>
              <a:rPr lang="en-US" sz="2400" dirty="0">
                <a:cs typeface="Times New Roman" pitchFamily="18" charset="0"/>
              </a:rPr>
              <a:t>Development of test specifications and the updated content outline from survey findings with input from the SMEs</a:t>
            </a:r>
          </a:p>
        </p:txBody>
      </p:sp>
    </p:spTree>
    <p:extLst>
      <p:ext uri="{BB962C8B-B14F-4D97-AF65-F5344CB8AC3E}">
        <p14:creationId xmlns:p14="http://schemas.microsoft.com/office/powerpoint/2010/main" val="1318438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Survey Overview</a:t>
            </a:r>
          </a:p>
        </p:txBody>
      </p:sp>
      <p:sp>
        <p:nvSpPr>
          <p:cNvPr id="3" name="Content Placeholder 2"/>
          <p:cNvSpPr>
            <a:spLocks noGrp="1"/>
          </p:cNvSpPr>
          <p:nvPr>
            <p:ph idx="1"/>
          </p:nvPr>
        </p:nvSpPr>
        <p:spPr>
          <a:xfrm>
            <a:off x="1981199" y="2447636"/>
            <a:ext cx="8348805" cy="4181764"/>
          </a:xfrm>
        </p:spPr>
        <p:txBody>
          <a:bodyPr>
            <a:normAutofit/>
          </a:bodyPr>
          <a:lstStyle/>
          <a:p>
            <a:pPr marL="0" indent="0">
              <a:buNone/>
            </a:pPr>
            <a:r>
              <a:rPr lang="en-US" sz="2600" dirty="0"/>
              <a:t>The survey participants responded to the following survey sections:</a:t>
            </a:r>
          </a:p>
          <a:p>
            <a:pPr marL="857250" lvl="1" indent="-457200">
              <a:buFont typeface="+mj-lt"/>
              <a:buAutoNum type="arabicPeriod"/>
            </a:pPr>
            <a:r>
              <a:rPr lang="en-US" dirty="0"/>
              <a:t>Tasks</a:t>
            </a:r>
          </a:p>
          <a:p>
            <a:pPr marL="857250" lvl="1" indent="-457200">
              <a:buFont typeface="+mj-lt"/>
              <a:buAutoNum type="arabicPeriod"/>
            </a:pPr>
            <a:r>
              <a:rPr lang="en-US" dirty="0"/>
              <a:t>Domains</a:t>
            </a:r>
          </a:p>
          <a:p>
            <a:pPr marL="857250" lvl="1" indent="-457200">
              <a:buFont typeface="+mj-lt"/>
              <a:buAutoNum type="arabicPeriod"/>
            </a:pPr>
            <a:r>
              <a:rPr lang="en-US" dirty="0"/>
              <a:t>Clinical Problems</a:t>
            </a:r>
          </a:p>
          <a:p>
            <a:pPr marL="857250" lvl="1" indent="-457200">
              <a:buFont typeface="+mj-lt"/>
              <a:buAutoNum type="arabicPeriod"/>
            </a:pPr>
            <a:r>
              <a:rPr lang="en-US" dirty="0"/>
              <a:t>Procedures</a:t>
            </a:r>
          </a:p>
          <a:p>
            <a:pPr marL="857250" lvl="1" indent="-457200">
              <a:buFont typeface="+mj-lt"/>
              <a:buAutoNum type="arabicPeriod"/>
            </a:pPr>
            <a:r>
              <a:rPr lang="en-US" dirty="0"/>
              <a:t>Evaluation of Survey Comprehensiveness</a:t>
            </a:r>
          </a:p>
          <a:p>
            <a:pPr marL="857250" lvl="1" indent="-457200">
              <a:buFont typeface="+mj-lt"/>
              <a:buAutoNum type="arabicPeriod"/>
            </a:pPr>
            <a:r>
              <a:rPr lang="en-US" dirty="0"/>
              <a:t>Demographic and Professional Questions</a:t>
            </a:r>
          </a:p>
          <a:p>
            <a:pPr marL="857250" lvl="1" indent="-457200">
              <a:buFont typeface="+mj-lt"/>
              <a:buAutoNum type="arabicPeriod"/>
            </a:pPr>
            <a:r>
              <a:rPr lang="en-US" dirty="0"/>
              <a:t>Exploration of Continuing Competence and Career Advancement</a:t>
            </a:r>
          </a:p>
        </p:txBody>
      </p:sp>
    </p:spTree>
    <p:extLst>
      <p:ext uri="{BB962C8B-B14F-4D97-AF65-F5344CB8AC3E}">
        <p14:creationId xmlns:p14="http://schemas.microsoft.com/office/powerpoint/2010/main" val="439014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Results “at a glance”…</a:t>
            </a:r>
          </a:p>
        </p:txBody>
      </p:sp>
      <p:sp>
        <p:nvSpPr>
          <p:cNvPr id="3" name="Content Placeholder 2"/>
          <p:cNvSpPr>
            <a:spLocks noGrp="1"/>
          </p:cNvSpPr>
          <p:nvPr>
            <p:ph idx="1"/>
          </p:nvPr>
        </p:nvSpPr>
        <p:spPr>
          <a:xfrm>
            <a:off x="1981199" y="2239861"/>
            <a:ext cx="9536545" cy="4389539"/>
          </a:xfrm>
        </p:spPr>
        <p:txBody>
          <a:bodyPr>
            <a:normAutofit/>
          </a:bodyPr>
          <a:lstStyle/>
          <a:p>
            <a:r>
              <a:rPr lang="en-US" sz="2000" dirty="0"/>
              <a:t>A total of 1,509 primary care pediatric nurse practitioners completed the survey.  This exceeded responses on prior JTA surveys, and met the industry standard for validation.</a:t>
            </a:r>
          </a:p>
          <a:p>
            <a:pPr lvl="1"/>
            <a:r>
              <a:rPr lang="en-US" sz="1600" dirty="0"/>
              <a:t>Location of practice setting: 46% of respondents worked in urban areas. </a:t>
            </a:r>
          </a:p>
          <a:p>
            <a:pPr lvl="1"/>
            <a:r>
              <a:rPr lang="en-US" sz="1600" dirty="0"/>
              <a:t>Primary employment setting: just over 50% worked in ambulatory care in the community</a:t>
            </a:r>
          </a:p>
          <a:p>
            <a:pPr lvl="1"/>
            <a:r>
              <a:rPr lang="en-US" sz="1600" dirty="0"/>
              <a:t>Years of experience: 50% of respondents had more than 10 years of PNP experience.</a:t>
            </a:r>
          </a:p>
          <a:p>
            <a:r>
              <a:rPr lang="en-US" sz="2000" dirty="0"/>
              <a:t>The majority of respondents (52%) spent 31-40 hours per week in clinical practice as a PNP.</a:t>
            </a:r>
          </a:p>
          <a:p>
            <a:r>
              <a:rPr lang="en-US" sz="2000" dirty="0"/>
              <a:t>One-third of respondents indicated they spent more than 50% of their time in a pediatric nursing subspecialty.</a:t>
            </a:r>
          </a:p>
        </p:txBody>
      </p:sp>
    </p:spTree>
    <p:extLst>
      <p:ext uri="{BB962C8B-B14F-4D97-AF65-F5344CB8AC3E}">
        <p14:creationId xmlns:p14="http://schemas.microsoft.com/office/powerpoint/2010/main" val="21659534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810000" y="641146"/>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lvl1pPr algn="l" defTabSz="457200" rtl="0" eaLnBrk="1" latinLnBrk="0" hangingPunct="1">
              <a:spcBef>
                <a:spcPct val="0"/>
              </a:spcBef>
              <a:buNone/>
              <a:defRPr sz="4000" b="1"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t>2017-18 JTA for the CPNP-PC Exam:</a:t>
            </a:r>
            <a:br>
              <a:rPr lang="en-US" dirty="0"/>
            </a:br>
            <a:r>
              <a:rPr lang="en-US" sz="3200" dirty="0">
                <a:solidFill>
                  <a:srgbClr val="FFD629"/>
                </a:solidFill>
              </a:rPr>
              <a:t>Over time…</a:t>
            </a:r>
          </a:p>
        </p:txBody>
      </p:sp>
      <p:graphicFrame>
        <p:nvGraphicFramePr>
          <p:cNvPr id="5" name="Table 4"/>
          <p:cNvGraphicFramePr>
            <a:graphicFrameLocks noGrp="1"/>
          </p:cNvGraphicFramePr>
          <p:nvPr>
            <p:extLst>
              <p:ext uri="{D42A27DB-BD31-4B8C-83A1-F6EECF244321}">
                <p14:modId xmlns:p14="http://schemas.microsoft.com/office/powerpoint/2010/main" val="2076613873"/>
              </p:ext>
            </p:extLst>
          </p:nvPr>
        </p:nvGraphicFramePr>
        <p:xfrm>
          <a:off x="469653" y="2367148"/>
          <a:ext cx="11252692" cy="4238977"/>
        </p:xfrm>
        <a:graphic>
          <a:graphicData uri="http://schemas.openxmlformats.org/drawingml/2006/table">
            <a:tbl>
              <a:tblPr>
                <a:tableStyleId>{37CE84F3-28C3-443E-9E96-99CF82512B78}</a:tableStyleId>
              </a:tblPr>
              <a:tblGrid>
                <a:gridCol w="2025278">
                  <a:extLst>
                    <a:ext uri="{9D8B030D-6E8A-4147-A177-3AD203B41FA5}">
                      <a16:colId xmlns:a16="http://schemas.microsoft.com/office/drawing/2014/main" val="20000"/>
                    </a:ext>
                  </a:extLst>
                </a:gridCol>
                <a:gridCol w="4613707">
                  <a:extLst>
                    <a:ext uri="{9D8B030D-6E8A-4147-A177-3AD203B41FA5}">
                      <a16:colId xmlns:a16="http://schemas.microsoft.com/office/drawing/2014/main" val="20001"/>
                    </a:ext>
                  </a:extLst>
                </a:gridCol>
                <a:gridCol w="4613707">
                  <a:extLst>
                    <a:ext uri="{9D8B030D-6E8A-4147-A177-3AD203B41FA5}">
                      <a16:colId xmlns:a16="http://schemas.microsoft.com/office/drawing/2014/main" val="20002"/>
                    </a:ext>
                  </a:extLst>
                </a:gridCol>
              </a:tblGrid>
              <a:tr h="609600">
                <a:tc>
                  <a:txBody>
                    <a:bodyPr/>
                    <a:lstStyle/>
                    <a:p>
                      <a:pPr algn="l" fontAlgn="ctr"/>
                      <a:endParaRPr lang="en-US" sz="1400" b="1" i="0" u="none" strike="noStrike" dirty="0">
                        <a:solidFill>
                          <a:srgbClr val="000000"/>
                        </a:solidFill>
                        <a:latin typeface="Arial"/>
                      </a:endParaRPr>
                    </a:p>
                  </a:txBody>
                  <a:tcPr marL="9525" marR="9525" marT="9525" marB="0" anchor="ctr">
                    <a:lnR>
                      <a:noFill/>
                    </a:lnR>
                    <a:noFill/>
                  </a:tcPr>
                </a:tc>
                <a:tc>
                  <a:txBody>
                    <a:bodyPr/>
                    <a:lstStyle/>
                    <a:p>
                      <a:pPr algn="ctr" fontAlgn="ctr"/>
                      <a:r>
                        <a:rPr lang="en-US" sz="3200" b="1" u="none" strike="noStrike" dirty="0">
                          <a:solidFill>
                            <a:schemeClr val="tx1"/>
                          </a:solidFill>
                        </a:rPr>
                        <a:t>2012-13</a:t>
                      </a:r>
                      <a:endParaRPr lang="en-US" sz="3200" b="1" i="0" u="none" strike="noStrike" dirty="0">
                        <a:solidFill>
                          <a:schemeClr val="tx1"/>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09090"/>
                    </a:solidFill>
                  </a:tcPr>
                </a:tc>
                <a:tc>
                  <a:txBody>
                    <a:bodyPr/>
                    <a:lstStyle/>
                    <a:p>
                      <a:pPr algn="ctr" fontAlgn="ctr"/>
                      <a:r>
                        <a:rPr lang="en-US" sz="3200" b="1" u="none" strike="noStrike" dirty="0">
                          <a:solidFill>
                            <a:schemeClr val="tx1"/>
                          </a:solidFill>
                        </a:rPr>
                        <a:t>2017-18</a:t>
                      </a:r>
                      <a:endParaRPr lang="en-US" sz="3200" b="1" i="0" u="none" strike="noStrike" dirty="0">
                        <a:solidFill>
                          <a:schemeClr val="tx1"/>
                        </a:solidFill>
                        <a:latin typeface="+mj-lt"/>
                      </a:endParaRPr>
                    </a:p>
                  </a:txBody>
                  <a:tcPr marL="9525" marR="9525" marT="9525" marB="0" anchor="ctr">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D629"/>
                    </a:solidFill>
                  </a:tcPr>
                </a:tc>
                <a:extLst>
                  <a:ext uri="{0D108BD9-81ED-4DB2-BD59-A6C34878D82A}">
                    <a16:rowId xmlns:a16="http://schemas.microsoft.com/office/drawing/2014/main" val="10000"/>
                  </a:ext>
                </a:extLst>
              </a:tr>
              <a:tr h="914400">
                <a:tc>
                  <a:txBody>
                    <a:bodyPr/>
                    <a:lstStyle/>
                    <a:p>
                      <a:pPr algn="ctr" fontAlgn="b"/>
                      <a:r>
                        <a:rPr lang="en-US" sz="1400" b="1" i="0" u="none" strike="noStrike" dirty="0">
                          <a:solidFill>
                            <a:schemeClr val="bg1"/>
                          </a:solidFill>
                          <a:latin typeface="+mn-lt"/>
                        </a:rPr>
                        <a:t>Location &amp; Type of Practice Settings</a:t>
                      </a:r>
                    </a:p>
                  </a:txBody>
                  <a:tcPr marL="9525" marR="9525" marT="9525" marB="0" anchor="ctr">
                    <a:solidFill>
                      <a:schemeClr val="tx1"/>
                    </a:solidFill>
                  </a:tcPr>
                </a:tc>
                <a:tc>
                  <a:txBody>
                    <a:bodyPr/>
                    <a:lstStyle/>
                    <a:p>
                      <a:pPr marL="174625" indent="-114300" algn="l" rtl="0" eaLnBrk="1" fontAlgn="b" latinLnBrk="0" hangingPunct="1">
                        <a:buFont typeface="Arial" pitchFamily="34" charset="0"/>
                        <a:buChar char="•"/>
                        <a:tabLst>
                          <a:tab pos="174625" algn="l"/>
                        </a:tabLst>
                      </a:pPr>
                      <a:r>
                        <a:rPr kumimoji="0" lang="en-US" sz="1400" kern="1200" dirty="0">
                          <a:solidFill>
                            <a:schemeClr val="tx1"/>
                          </a:solidFill>
                          <a:latin typeface="+mn-lt"/>
                          <a:ea typeface="+mn-ea"/>
                          <a:cs typeface="+mn-cs"/>
                        </a:rPr>
                        <a:t>44% 	practice in urban settings</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tx1"/>
                          </a:solidFill>
                          <a:latin typeface="+mn-lt"/>
                          <a:ea typeface="+mn-ea"/>
                          <a:cs typeface="+mn-cs"/>
                        </a:rPr>
                        <a:t>48%	practice in primary</a:t>
                      </a:r>
                      <a:r>
                        <a:rPr kumimoji="0" lang="en-US" sz="1400" kern="1200" baseline="0" dirty="0">
                          <a:solidFill>
                            <a:schemeClr val="tx1"/>
                          </a:solidFill>
                          <a:latin typeface="+mn-lt"/>
                          <a:ea typeface="+mn-ea"/>
                          <a:cs typeface="+mn-cs"/>
                        </a:rPr>
                        <a:t> care outpatient</a:t>
                      </a:r>
                      <a:endParaRPr kumimoji="0" lang="en-US" sz="1400" kern="1200" dirty="0">
                        <a:solidFill>
                          <a:schemeClr val="tx1"/>
                        </a:solidFill>
                        <a:latin typeface="+mn-lt"/>
                        <a:ea typeface="+mn-ea"/>
                        <a:cs typeface="+mn-cs"/>
                      </a:endParaRPr>
                    </a:p>
                    <a:p>
                      <a:pPr marL="174625" indent="-114300" algn="l" rtl="0" eaLnBrk="1" fontAlgn="b" latinLnBrk="0" hangingPunct="1">
                        <a:buFont typeface="Arial" pitchFamily="34" charset="0"/>
                        <a:buChar char="•"/>
                        <a:tabLst>
                          <a:tab pos="174625" algn="l"/>
                        </a:tabLst>
                      </a:pPr>
                      <a:r>
                        <a:rPr kumimoji="0" lang="en-US" sz="1400" kern="1200" dirty="0">
                          <a:solidFill>
                            <a:schemeClr val="tx1"/>
                          </a:solidFill>
                          <a:latin typeface="+mn-lt"/>
                          <a:ea typeface="+mn-ea"/>
                          <a:cs typeface="+mn-cs"/>
                        </a:rPr>
                        <a:t>81%	</a:t>
                      </a:r>
                      <a:r>
                        <a:rPr kumimoji="0" lang="en-US" sz="1400" kern="1200" baseline="0" dirty="0">
                          <a:solidFill>
                            <a:schemeClr val="tx1"/>
                          </a:solidFill>
                          <a:latin typeface="+mn-lt"/>
                          <a:ea typeface="+mn-ea"/>
                          <a:cs typeface="+mn-cs"/>
                        </a:rPr>
                        <a:t>time spent in direct patient care</a:t>
                      </a:r>
                      <a:endParaRPr kumimoji="0" lang="en-US" sz="1400"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74625" indent="-114300" algn="l" rtl="0" eaLnBrk="1" fontAlgn="b" latinLnBrk="0" hangingPunct="1">
                        <a:buFont typeface="Arial" pitchFamily="34" charset="0"/>
                        <a:buChar char="•"/>
                        <a:tabLst>
                          <a:tab pos="174625" algn="l"/>
                        </a:tabLst>
                      </a:pPr>
                      <a:r>
                        <a:rPr kumimoji="0" lang="en-US" sz="1400" kern="1200" dirty="0">
                          <a:solidFill>
                            <a:schemeClr val="tx1"/>
                          </a:solidFill>
                          <a:latin typeface="+mn-lt"/>
                          <a:ea typeface="+mn-ea"/>
                          <a:cs typeface="+mn-cs"/>
                        </a:rPr>
                        <a:t>46% 	practice in an urban setting</a:t>
                      </a:r>
                    </a:p>
                    <a:p>
                      <a:pPr marL="174625" indent="-114300" algn="l" rtl="0" eaLnBrk="1" fontAlgn="b" latinLnBrk="0" hangingPunct="1">
                        <a:buFont typeface="Arial" pitchFamily="34" charset="0"/>
                        <a:buChar char="•"/>
                        <a:tabLst>
                          <a:tab pos="174625" algn="l"/>
                        </a:tabLst>
                      </a:pPr>
                      <a:r>
                        <a:rPr kumimoji="0" lang="en-US" sz="1400" kern="1200" dirty="0">
                          <a:solidFill>
                            <a:schemeClr val="tx1"/>
                          </a:solidFill>
                          <a:latin typeface="+mn-lt"/>
                          <a:ea typeface="+mn-ea"/>
                          <a:cs typeface="+mn-cs"/>
                        </a:rPr>
                        <a:t>50% 	practice in ambulatory care in the community</a:t>
                      </a:r>
                    </a:p>
                    <a:p>
                      <a:pPr marL="174625" indent="-114300" algn="l" rtl="0" eaLnBrk="1" fontAlgn="b" latinLnBrk="0" hangingPunct="1">
                        <a:buFont typeface="Arial" pitchFamily="34" charset="0"/>
                        <a:buChar char="•"/>
                        <a:tabLst>
                          <a:tab pos="174625" algn="l"/>
                        </a:tabLst>
                      </a:pPr>
                      <a:r>
                        <a:rPr kumimoji="0" lang="en-US" sz="1400" kern="1200" dirty="0">
                          <a:solidFill>
                            <a:schemeClr val="tx1"/>
                          </a:solidFill>
                          <a:latin typeface="+mn-lt"/>
                          <a:ea typeface="+mn-ea"/>
                          <a:cs typeface="+mn-cs"/>
                        </a:rPr>
                        <a:t>85.7% 	time</a:t>
                      </a:r>
                      <a:r>
                        <a:rPr kumimoji="0" lang="en-US" sz="1400" kern="1200" baseline="0" dirty="0">
                          <a:solidFill>
                            <a:schemeClr val="tx1"/>
                          </a:solidFill>
                          <a:latin typeface="+mn-lt"/>
                          <a:ea typeface="+mn-ea"/>
                          <a:cs typeface="+mn-cs"/>
                        </a:rPr>
                        <a:t> spent in direct patient care</a:t>
                      </a:r>
                      <a:endParaRPr kumimoji="0" lang="en-US" sz="1400"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1B3"/>
                    </a:solidFill>
                  </a:tcPr>
                </a:tc>
                <a:extLst>
                  <a:ext uri="{0D108BD9-81ED-4DB2-BD59-A6C34878D82A}">
                    <a16:rowId xmlns:a16="http://schemas.microsoft.com/office/drawing/2014/main" val="10001"/>
                  </a:ext>
                </a:extLst>
              </a:tr>
              <a:tr h="1464623">
                <a:tc>
                  <a:txBody>
                    <a:bodyPr/>
                    <a:lstStyle/>
                    <a:p>
                      <a:pPr algn="ctr" fontAlgn="b"/>
                      <a:r>
                        <a:rPr lang="en-US" sz="1400" b="1" i="0" u="none" strike="noStrike" dirty="0">
                          <a:solidFill>
                            <a:schemeClr val="bg1"/>
                          </a:solidFill>
                          <a:latin typeface="+mn-lt"/>
                        </a:rPr>
                        <a:t>Prescriptive</a:t>
                      </a:r>
                      <a:r>
                        <a:rPr lang="en-US" sz="1400" b="1" i="0" u="none" strike="noStrike" baseline="0" dirty="0">
                          <a:solidFill>
                            <a:schemeClr val="bg1"/>
                          </a:solidFill>
                          <a:latin typeface="+mn-lt"/>
                        </a:rPr>
                        <a:t> Privileges</a:t>
                      </a:r>
                      <a:endParaRPr lang="en-US" sz="1400" b="1" i="0" u="none" strike="noStrike" dirty="0">
                        <a:solidFill>
                          <a:schemeClr val="bg1"/>
                        </a:solidFill>
                        <a:latin typeface="+mn-lt"/>
                      </a:endParaRPr>
                    </a:p>
                  </a:txBody>
                  <a:tcPr marL="9525" marR="9525" marT="9525" marB="0" anchor="ctr">
                    <a:solidFill>
                      <a:schemeClr val="tx1"/>
                    </a:solidFill>
                  </a:tcPr>
                </a:tc>
                <a:tc>
                  <a:txBody>
                    <a:bodyPr/>
                    <a:lstStyle/>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endParaRPr kumimoji="0" lang="en-US" sz="1400" kern="1200" dirty="0">
                        <a:solidFill>
                          <a:schemeClr val="tx1"/>
                        </a:solidFill>
                        <a:latin typeface="+mn-lt"/>
                        <a:ea typeface="+mn-ea"/>
                        <a:cs typeface="+mn-cs"/>
                      </a:endParaRP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tx1"/>
                          </a:solidFill>
                          <a:latin typeface="+mn-lt"/>
                          <a:ea typeface="+mn-ea"/>
                          <a:cs typeface="+mn-cs"/>
                        </a:rPr>
                        <a:t>95% 	Yes,</a:t>
                      </a:r>
                      <a:r>
                        <a:rPr kumimoji="0" lang="en-US" sz="1400" kern="1200" baseline="0" dirty="0">
                          <a:solidFill>
                            <a:schemeClr val="tx1"/>
                          </a:solidFill>
                          <a:latin typeface="+mn-lt"/>
                          <a:ea typeface="+mn-ea"/>
                          <a:cs typeface="+mn-cs"/>
                        </a:rPr>
                        <a:t> I can prescribe</a:t>
                      </a: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endParaRPr kumimoji="0" lang="en-US" sz="1400" kern="1200" baseline="0" dirty="0">
                        <a:solidFill>
                          <a:schemeClr val="tx1"/>
                        </a:solidFill>
                        <a:latin typeface="+mn-lt"/>
                        <a:ea typeface="+mn-ea"/>
                        <a:cs typeface="+mn-cs"/>
                      </a:endParaRP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endParaRPr kumimoji="0" lang="en-US" sz="14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100" kern="1200" baseline="0" dirty="0">
                        <a:solidFill>
                          <a:schemeClr val="tx1"/>
                        </a:solidFill>
                        <a:latin typeface="+mn-lt"/>
                        <a:ea typeface="+mn-ea"/>
                        <a:cs typeface="+mn-cs"/>
                      </a:endParaRP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baseline="0" dirty="0">
                          <a:solidFill>
                            <a:schemeClr val="tx1"/>
                          </a:solidFill>
                          <a:latin typeface="+mn-lt"/>
                          <a:ea typeface="+mn-ea"/>
                          <a:cs typeface="+mn-cs"/>
                        </a:rPr>
                        <a:t>5%	No, I cannot prescribe</a:t>
                      </a:r>
                      <a:endParaRPr kumimoji="0" lang="en-US" sz="1400" kern="1200" dirty="0">
                        <a:solidFill>
                          <a:schemeClr val="tx1"/>
                        </a:solidFill>
                        <a:latin typeface="+mn-lt"/>
                        <a:ea typeface="+mn-ea"/>
                        <a:cs typeface="+mn-cs"/>
                      </a:endParaRPr>
                    </a:p>
                  </a:txBody>
                  <a:tcPr marL="9525" marR="9525" marT="9525"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endParaRPr kumimoji="0" lang="en-US" sz="1400" kern="1200" dirty="0">
                        <a:solidFill>
                          <a:schemeClr val="tx1"/>
                        </a:solidFill>
                        <a:latin typeface="+mn-lt"/>
                        <a:ea typeface="+mn-ea"/>
                        <a:cs typeface="+mn-cs"/>
                      </a:endParaRP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dirty="0">
                          <a:solidFill>
                            <a:schemeClr val="tx1"/>
                          </a:solidFill>
                          <a:latin typeface="+mn-lt"/>
                          <a:ea typeface="+mn-ea"/>
                          <a:cs typeface="+mn-cs"/>
                        </a:rPr>
                        <a:t>98% 	Yes,</a:t>
                      </a:r>
                      <a:r>
                        <a:rPr kumimoji="0" lang="en-US" sz="1400" kern="1200" baseline="0" dirty="0">
                          <a:solidFill>
                            <a:schemeClr val="tx1"/>
                          </a:solidFill>
                          <a:latin typeface="+mn-lt"/>
                          <a:ea typeface="+mn-ea"/>
                          <a:cs typeface="+mn-cs"/>
                        </a:rPr>
                        <a:t> I can prescribe</a:t>
                      </a: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r>
                        <a:rPr kumimoji="0" lang="en-US" sz="1400" kern="1200" baseline="0" dirty="0">
                          <a:solidFill>
                            <a:schemeClr val="tx1"/>
                          </a:solidFill>
                          <a:latin typeface="+mn-lt"/>
                          <a:ea typeface="+mn-ea"/>
                          <a:cs typeface="+mn-cs"/>
                        </a:rPr>
                        <a:t>     &gt; 62.6%    Full: Schedules II – V</a:t>
                      </a: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r>
                        <a:rPr kumimoji="0" lang="en-US" sz="1400" kern="1200" baseline="0" dirty="0">
                          <a:solidFill>
                            <a:schemeClr val="tx1"/>
                          </a:solidFill>
                          <a:latin typeface="+mn-lt"/>
                          <a:ea typeface="+mn-ea"/>
                          <a:cs typeface="+mn-cs"/>
                        </a:rPr>
                        <a:t>     &gt; 26.6%    Partial: Cannot prescribe Schedule II</a:t>
                      </a: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r>
                        <a:rPr kumimoji="0" lang="en-US" sz="1400" kern="1200" baseline="0" dirty="0">
                          <a:solidFill>
                            <a:schemeClr val="tx1"/>
                          </a:solidFill>
                          <a:latin typeface="+mn-lt"/>
                          <a:ea typeface="+mn-ea"/>
                          <a:cs typeface="+mn-cs"/>
                        </a:rPr>
                        <a:t>     &gt; 8.8%      Partial: Limited other Schedules (not II)</a:t>
                      </a:r>
                    </a:p>
                    <a:p>
                      <a:pPr marL="60325" marR="0" indent="0" algn="l" defTabSz="914400" rtl="0" eaLnBrk="1" fontAlgn="b" latinLnBrk="0" hangingPunct="1">
                        <a:lnSpc>
                          <a:spcPct val="100000"/>
                        </a:lnSpc>
                        <a:spcBef>
                          <a:spcPts val="0"/>
                        </a:spcBef>
                        <a:spcAft>
                          <a:spcPts val="0"/>
                        </a:spcAft>
                        <a:buClrTx/>
                        <a:buSzTx/>
                        <a:buFont typeface="Arial" pitchFamily="34" charset="0"/>
                        <a:buNone/>
                        <a:tabLst>
                          <a:tab pos="174625" algn="l"/>
                        </a:tabLst>
                        <a:defRPr/>
                      </a:pPr>
                      <a:endParaRPr kumimoji="0" lang="en-US" sz="400" kern="1200" baseline="0" dirty="0">
                        <a:solidFill>
                          <a:schemeClr val="tx1"/>
                        </a:solidFill>
                        <a:latin typeface="+mn-lt"/>
                        <a:ea typeface="+mn-ea"/>
                        <a:cs typeface="+mn-cs"/>
                      </a:endParaRPr>
                    </a:p>
                    <a:p>
                      <a:pPr marL="174625" marR="0" indent="-114300" algn="l" defTabSz="914400" rtl="0" eaLnBrk="1" fontAlgn="b" latinLnBrk="0" hangingPunct="1">
                        <a:lnSpc>
                          <a:spcPct val="100000"/>
                        </a:lnSpc>
                        <a:spcBef>
                          <a:spcPts val="0"/>
                        </a:spcBef>
                        <a:spcAft>
                          <a:spcPts val="0"/>
                        </a:spcAft>
                        <a:buClrTx/>
                        <a:buSzTx/>
                        <a:buFont typeface="Arial" pitchFamily="34" charset="0"/>
                        <a:buChar char="•"/>
                        <a:tabLst>
                          <a:tab pos="174625" algn="l"/>
                        </a:tabLst>
                        <a:defRPr/>
                      </a:pPr>
                      <a:r>
                        <a:rPr kumimoji="0" lang="en-US" sz="1400" kern="1200" baseline="0" dirty="0">
                          <a:solidFill>
                            <a:schemeClr val="tx1"/>
                          </a:solidFill>
                          <a:latin typeface="+mn-lt"/>
                          <a:ea typeface="+mn-ea"/>
                          <a:cs typeface="+mn-cs"/>
                        </a:rPr>
                        <a:t>2%	No, I cannot prescribe</a:t>
                      </a:r>
                      <a:endParaRPr kumimoji="0" lang="en-US" sz="1400" kern="1200" dirty="0">
                        <a:solidFill>
                          <a:schemeClr val="tx1"/>
                        </a:solidFill>
                        <a:latin typeface="+mn-lt"/>
                        <a:ea typeface="+mn-ea"/>
                        <a:cs typeface="+mn-cs"/>
                      </a:endParaRPr>
                    </a:p>
                  </a:txBody>
                  <a:tcPr marL="9525" marR="9525" marT="9525" marB="0">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1B3"/>
                    </a:solidFill>
                  </a:tcPr>
                </a:tc>
                <a:extLst>
                  <a:ext uri="{0D108BD9-81ED-4DB2-BD59-A6C34878D82A}">
                    <a16:rowId xmlns:a16="http://schemas.microsoft.com/office/drawing/2014/main" val="10002"/>
                  </a:ext>
                </a:extLst>
              </a:tr>
              <a:tr h="1250354">
                <a:tc>
                  <a:txBody>
                    <a:bodyPr/>
                    <a:lstStyle/>
                    <a:p>
                      <a:pPr algn="ctr" fontAlgn="b"/>
                      <a:r>
                        <a:rPr lang="en-US" sz="1400" b="1" i="0" u="none" strike="noStrike" dirty="0">
                          <a:solidFill>
                            <a:schemeClr val="bg1"/>
                          </a:solidFill>
                          <a:latin typeface="+mn-lt"/>
                        </a:rPr>
                        <a:t>Top 5</a:t>
                      </a:r>
                      <a:r>
                        <a:rPr lang="en-US" sz="1400" b="1" i="0" u="none" strike="noStrike" baseline="0" dirty="0">
                          <a:solidFill>
                            <a:schemeClr val="bg1"/>
                          </a:solidFill>
                          <a:latin typeface="+mn-lt"/>
                        </a:rPr>
                        <a:t> </a:t>
                      </a:r>
                    </a:p>
                    <a:p>
                      <a:pPr algn="ctr" fontAlgn="b"/>
                      <a:r>
                        <a:rPr lang="en-US" sz="1400" b="1" i="0" u="none" strike="noStrike" dirty="0">
                          <a:solidFill>
                            <a:schemeClr val="bg1"/>
                          </a:solidFill>
                          <a:latin typeface="+mn-lt"/>
                        </a:rPr>
                        <a:t>Conditions Seen </a:t>
                      </a:r>
                    </a:p>
                    <a:p>
                      <a:pPr algn="ctr" fontAlgn="b"/>
                      <a:r>
                        <a:rPr lang="en-US" sz="1400" b="1" i="1" u="none" strike="noStrike" dirty="0">
                          <a:solidFill>
                            <a:schemeClr val="bg1"/>
                          </a:solidFill>
                          <a:latin typeface="+mn-lt"/>
                        </a:rPr>
                        <a:t>(in order)</a:t>
                      </a:r>
                    </a:p>
                  </a:txBody>
                  <a:tcPr marL="9525" marR="9525" marT="9525" marB="0" anchor="ctr">
                    <a:solidFill>
                      <a:schemeClr val="tx1"/>
                    </a:solidFill>
                  </a:tcPr>
                </a:tc>
                <a:tc>
                  <a:txBody>
                    <a:bodyPr/>
                    <a:lstStyle/>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Eyes / Ears / Nose / Throat (EENT)</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Respiratory</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Gastrointestinal </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Dermatology</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Behavioral / Psychological</a:t>
                      </a:r>
                    </a:p>
                  </a:txBody>
                  <a:tcPr marL="9525" marR="9525" marT="9525" marB="0" anchor="ctr">
                    <a:lnT w="12700" cap="flat" cmpd="sng" algn="ctr">
                      <a:solidFill>
                        <a:schemeClr val="tx1"/>
                      </a:solidFill>
                      <a:prstDash val="solid"/>
                      <a:round/>
                      <a:headEnd type="none" w="med" len="med"/>
                      <a:tailEnd type="none" w="med" len="med"/>
                    </a:lnT>
                    <a:solidFill>
                      <a:schemeClr val="accent3">
                        <a:lumMod val="40000"/>
                        <a:lumOff val="60000"/>
                      </a:schemeClr>
                    </a:solidFill>
                  </a:tcPr>
                </a:tc>
                <a:tc>
                  <a:txBody>
                    <a:bodyPr/>
                    <a:lstStyle/>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Head, Eye,</a:t>
                      </a:r>
                      <a:r>
                        <a:rPr kumimoji="0" lang="en-US" sz="1400" kern="1200" baseline="0" dirty="0">
                          <a:solidFill>
                            <a:schemeClr val="tx1"/>
                          </a:solidFill>
                          <a:latin typeface="+mn-lt"/>
                          <a:ea typeface="+mn-ea"/>
                          <a:cs typeface="+mn-cs"/>
                        </a:rPr>
                        <a:t> Ear, Nose, and Throat (HEENT)</a:t>
                      </a:r>
                      <a:endParaRPr kumimoji="0" lang="en-US" sz="1400" kern="1200" dirty="0">
                        <a:solidFill>
                          <a:schemeClr val="tx1"/>
                        </a:solidFill>
                        <a:latin typeface="+mn-lt"/>
                        <a:ea typeface="+mn-ea"/>
                        <a:cs typeface="+mn-cs"/>
                      </a:endParaRP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Dermatology</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Allergy</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Gastroenterology</a:t>
                      </a:r>
                    </a:p>
                    <a:p>
                      <a:pPr marL="403225" indent="-342900" algn="l" rtl="0" eaLnBrk="1" fontAlgn="b" latinLnBrk="0" hangingPunct="1">
                        <a:buFont typeface="+mj-lt"/>
                        <a:buAutoNum type="arabicPeriod"/>
                        <a:tabLst>
                          <a:tab pos="174625" algn="l"/>
                        </a:tabLst>
                      </a:pPr>
                      <a:r>
                        <a:rPr kumimoji="0" lang="en-US" sz="1400" kern="1200" dirty="0">
                          <a:solidFill>
                            <a:schemeClr val="tx1"/>
                          </a:solidFill>
                          <a:latin typeface="+mn-lt"/>
                          <a:ea typeface="+mn-ea"/>
                          <a:cs typeface="+mn-cs"/>
                        </a:rPr>
                        <a:t>Developmental / Behavioral / Mental</a:t>
                      </a:r>
                      <a:r>
                        <a:rPr kumimoji="0" lang="en-US" sz="1400" kern="1200" baseline="0" dirty="0">
                          <a:solidFill>
                            <a:schemeClr val="tx1"/>
                          </a:solidFill>
                          <a:latin typeface="+mn-lt"/>
                          <a:ea typeface="+mn-ea"/>
                          <a:cs typeface="+mn-cs"/>
                        </a:rPr>
                        <a:t> Health</a:t>
                      </a:r>
                      <a:endParaRPr kumimoji="0" lang="en-US" sz="1400" kern="1200" dirty="0">
                        <a:solidFill>
                          <a:schemeClr val="tx1"/>
                        </a:solidFill>
                        <a:latin typeface="+mn-lt"/>
                        <a:ea typeface="+mn-ea"/>
                        <a:cs typeface="+mn-cs"/>
                      </a:endParaRPr>
                    </a:p>
                  </a:txBody>
                  <a:tcPr marL="9525" marR="9525" marT="9525" marB="0" anchor="ctr">
                    <a:lnT w="12700" cap="flat" cmpd="sng" algn="ctr">
                      <a:solidFill>
                        <a:schemeClr val="tx1"/>
                      </a:solidFill>
                      <a:prstDash val="solid"/>
                      <a:round/>
                      <a:headEnd type="none" w="med" len="med"/>
                      <a:tailEnd type="none" w="med" len="med"/>
                    </a:lnT>
                    <a:solidFill>
                      <a:srgbClr val="FFF1B3"/>
                    </a:solidFill>
                  </a:tcPr>
                </a:tc>
                <a:extLst>
                  <a:ext uri="{0D108BD9-81ED-4DB2-BD59-A6C34878D82A}">
                    <a16:rowId xmlns:a16="http://schemas.microsoft.com/office/drawing/2014/main" val="3298375025"/>
                  </a:ext>
                </a:extLst>
              </a:tr>
            </a:tbl>
          </a:graphicData>
        </a:graphic>
      </p:graphicFrame>
    </p:spTree>
    <p:extLst>
      <p:ext uri="{BB962C8B-B14F-4D97-AF65-F5344CB8AC3E}">
        <p14:creationId xmlns:p14="http://schemas.microsoft.com/office/powerpoint/2010/main" val="2225069566"/>
      </p:ext>
    </p:extLst>
  </p:cSld>
  <p:clrMapOvr>
    <a:masterClrMapping/>
  </p:clrMapOvr>
</p:sld>
</file>

<file path=ppt/theme/theme1.xml><?xml version="1.0" encoding="utf-8"?>
<a:theme xmlns:a="http://schemas.openxmlformats.org/drawingml/2006/main" name="Quotab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3665</TotalTime>
  <Words>1368</Words>
  <Application>Microsoft Office PowerPoint</Application>
  <PresentationFormat>Widescreen</PresentationFormat>
  <Paragraphs>185</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 Black</vt:lpstr>
      <vt:lpstr>Calibri</vt:lpstr>
      <vt:lpstr>Wingdings</vt:lpstr>
      <vt:lpstr>Wingdings 2</vt:lpstr>
      <vt:lpstr>Quotable</vt:lpstr>
      <vt:lpstr>2017-2018 Job Task Analysis for the  Certified Pediatric Nurse  Practitioner – Primary Care  (CPNP-PC®) Exam</vt:lpstr>
      <vt:lpstr>PowerPoint Presentation</vt:lpstr>
      <vt:lpstr>PowerPoint Presentation</vt:lpstr>
      <vt:lpstr>PowerPoint Presentation</vt:lpstr>
      <vt:lpstr>2017-18 CPNP-PC   Job Task Analysis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2016-17 CPNP-PC Job Task Analysis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Care Exam Committee Meeting</dc:title>
  <dc:creator>Lesley Lightfoot</dc:creator>
  <cp:lastModifiedBy>Lesley Lightfoot</cp:lastModifiedBy>
  <cp:revision>118</cp:revision>
  <cp:lastPrinted>2017-04-24T11:51:16Z</cp:lastPrinted>
  <dcterms:created xsi:type="dcterms:W3CDTF">2017-04-19T14:22:25Z</dcterms:created>
  <dcterms:modified xsi:type="dcterms:W3CDTF">2021-08-24T12:24:33Z</dcterms:modified>
</cp:coreProperties>
</file>