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1" r:id="rId1"/>
  </p:sldMasterIdLst>
  <p:notesMasterIdLst>
    <p:notesMasterId r:id="rId22"/>
  </p:notesMasterIdLst>
  <p:handoutMasterIdLst>
    <p:handoutMasterId r:id="rId23"/>
  </p:handoutMasterIdLst>
  <p:sldIdLst>
    <p:sldId id="316" r:id="rId2"/>
    <p:sldId id="317" r:id="rId3"/>
    <p:sldId id="333" r:id="rId4"/>
    <p:sldId id="334" r:id="rId5"/>
    <p:sldId id="336" r:id="rId6"/>
    <p:sldId id="337" r:id="rId7"/>
    <p:sldId id="335" r:id="rId8"/>
    <p:sldId id="338" r:id="rId9"/>
    <p:sldId id="339" r:id="rId10"/>
    <p:sldId id="349" r:id="rId11"/>
    <p:sldId id="340" r:id="rId12"/>
    <p:sldId id="341" r:id="rId13"/>
    <p:sldId id="342" r:id="rId14"/>
    <p:sldId id="343" r:id="rId15"/>
    <p:sldId id="350" r:id="rId16"/>
    <p:sldId id="344" r:id="rId17"/>
    <p:sldId id="345" r:id="rId18"/>
    <p:sldId id="346" r:id="rId19"/>
    <p:sldId id="351" r:id="rId20"/>
    <p:sldId id="347" r:id="rId21"/>
  </p:sldIdLst>
  <p:sldSz cx="12192000" cy="6858000"/>
  <p:notesSz cx="6954838" cy="9240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A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69" autoAdjust="0"/>
  </p:normalViewPr>
  <p:slideViewPr>
    <p:cSldViewPr snapToGrid="0">
      <p:cViewPr varScale="1">
        <p:scale>
          <a:sx n="104" d="100"/>
          <a:sy n="104" d="100"/>
        </p:scale>
        <p:origin x="15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218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3647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3647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49238665-5DA8-4C06-8AB6-BFC4EC9F7912}" type="datetimeFigureOut">
              <a:rPr lang="en-US" smtClean="0"/>
              <a:t>6/26/2017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7193"/>
            <a:ext cx="3013763" cy="463646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777193"/>
            <a:ext cx="3013763" cy="463646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4744B2C4-6FAA-4BC5-94A5-9B6C83F7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06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3647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3647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1D7EBF4D-1653-496F-BB7E-91A932975A5E}" type="datetimeFigureOut">
              <a:rPr lang="en-US" smtClean="0"/>
              <a:t>6/26/2017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5700"/>
            <a:ext cx="5541962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6" tIns="46273" rIns="92546" bIns="4627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47153"/>
            <a:ext cx="5563870" cy="3638580"/>
          </a:xfrm>
          <a:prstGeom prst="rect">
            <a:avLst/>
          </a:prstGeom>
        </p:spPr>
        <p:txBody>
          <a:bodyPr vert="horz" lIns="92546" tIns="46273" rIns="92546" bIns="4627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193"/>
            <a:ext cx="3013763" cy="463646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777193"/>
            <a:ext cx="3013763" cy="463646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B42EF943-7FE3-4AF1-8F5C-9E744F0290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271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1FDC1F-6F39-4846-A882-DFD438F6020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485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1FDC1F-6F39-4846-A882-DFD438F6020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5390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1FDC1F-6F39-4846-A882-DFD438F6020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8725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1FDC1F-6F39-4846-A882-DFD438F6020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0344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1FDC1F-6F39-4846-A882-DFD438F6020F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9302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1FDC1F-6F39-4846-A882-DFD438F6020F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7324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1FDC1F-6F39-4846-A882-DFD438F6020F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293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1FDC1F-6F39-4846-A882-DFD438F6020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599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1FDC1F-6F39-4846-A882-DFD438F6020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9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1FDC1F-6F39-4846-A882-DFD438F6020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431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1FDC1F-6F39-4846-A882-DFD438F6020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457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1FDC1F-6F39-4846-A882-DFD438F6020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8741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1FDC1F-6F39-4846-A882-DFD438F6020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7703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1FDC1F-6F39-4846-A882-DFD438F6020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0921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1FDC1F-6F39-4846-A882-DFD438F6020F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444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>
            <a:no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F363-082B-4A3F-B13E-1AB62278D613}" type="datetimeFigureOut">
              <a:rPr lang="en-US" smtClean="0"/>
              <a:t>6/26/2017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4DD9-6334-4CD7-A920-539D7BD96D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6397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F363-082B-4A3F-B13E-1AB62278D613}" type="datetimeFigureOut">
              <a:rPr lang="en-US" smtClean="0"/>
              <a:t>6/26/2017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4DD9-6334-4CD7-A920-539D7BD96D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113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F363-082B-4A3F-B13E-1AB62278D613}" type="datetimeFigureOut">
              <a:rPr lang="en-US" smtClean="0"/>
              <a:t>6/26/2017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4DD9-6334-4CD7-A920-539D7BD96D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430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F363-082B-4A3F-B13E-1AB62278D613}" type="datetimeFigureOut">
              <a:rPr lang="en-US" smtClean="0"/>
              <a:t>6/26/2017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4DD9-6334-4CD7-A920-539D7BD96D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3209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F363-082B-4A3F-B13E-1AB62278D613}" type="datetimeFigureOut">
              <a:rPr lang="en-US" smtClean="0"/>
              <a:t>6/26/2017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4DD9-6334-4CD7-A920-539D7BD96D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890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F363-082B-4A3F-B13E-1AB62278D613}" type="datetimeFigureOut">
              <a:rPr lang="en-US" smtClean="0"/>
              <a:t>6/26/2017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4DD9-6334-4CD7-A920-539D7BD96D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76116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F363-082B-4A3F-B13E-1AB62278D613}" type="datetimeFigureOut">
              <a:rPr lang="en-US" smtClean="0"/>
              <a:t>6/26/2017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4DD9-6334-4CD7-A920-539D7BD96D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67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F363-082B-4A3F-B13E-1AB62278D613}" type="datetimeFigureOut">
              <a:rPr lang="en-US" smtClean="0"/>
              <a:t>6/26/2017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4DD9-6334-4CD7-A920-539D7BD96D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7359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F363-082B-4A3F-B13E-1AB62278D613}" type="datetimeFigureOut">
              <a:rPr lang="en-US" smtClean="0"/>
              <a:t>6/26/2017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4DD9-6334-4CD7-A920-539D7BD96D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594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F363-082B-4A3F-B13E-1AB62278D613}" type="datetimeFigureOut">
              <a:rPr lang="en-US" smtClean="0"/>
              <a:t>6/26/2017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4DD9-6334-4CD7-A920-539D7BD96D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002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F363-082B-4A3F-B13E-1AB62278D613}" type="datetimeFigureOut">
              <a:rPr lang="en-US" smtClean="0"/>
              <a:t>6/26/2017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4DD9-6334-4CD7-A920-539D7BD96D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37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F363-082B-4A3F-B13E-1AB62278D613}" type="datetimeFigureOut">
              <a:rPr lang="en-US" smtClean="0"/>
              <a:t>6/26/2017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4DD9-6334-4CD7-A920-539D7BD96D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95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F363-082B-4A3F-B13E-1AB62278D613}" type="datetimeFigureOut">
              <a:rPr lang="en-US" smtClean="0"/>
              <a:t>6/26/2017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4DD9-6334-4CD7-A920-539D7BD96D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04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49E6F363-082B-4A3F-B13E-1AB62278D613}" type="datetimeFigureOut">
              <a:rPr lang="en-US" smtClean="0"/>
              <a:t>6/26/2017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0884DD9-6334-4CD7-A920-539D7BD96D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557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49E6F363-082B-4A3F-B13E-1AB62278D613}" type="datetimeFigureOut">
              <a:rPr lang="en-US" smtClean="0"/>
              <a:t>6/26/2017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0884DD9-6334-4CD7-A920-539D7BD96D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563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2" r:id="rId1"/>
    <p:sldLayoutId id="2147484123" r:id="rId2"/>
    <p:sldLayoutId id="2147484124" r:id="rId3"/>
    <p:sldLayoutId id="2147484125" r:id="rId4"/>
    <p:sldLayoutId id="2147484126" r:id="rId5"/>
    <p:sldLayoutId id="2147484127" r:id="rId6"/>
    <p:sldLayoutId id="2147484128" r:id="rId7"/>
    <p:sldLayoutId id="2147484129" r:id="rId8"/>
    <p:sldLayoutId id="2147484130" r:id="rId9"/>
    <p:sldLayoutId id="2147484131" r:id="rId10"/>
    <p:sldLayoutId id="2147484132" r:id="rId11"/>
    <p:sldLayoutId id="2147484133" r:id="rId12"/>
    <p:sldLayoutId id="2147484134" r:id="rId13"/>
    <p:sldLayoutId id="2147484135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2400" b="1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ncb.org/pmhs-exam-eligibility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exam@pncb.org" TargetMode="External"/><Relationship Id="rId2" Type="http://schemas.openxmlformats.org/officeDocument/2006/relationships/hyperlink" Target="http://www.pncb.org/" TargetMode="Externa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799" y="932873"/>
            <a:ext cx="9455727" cy="3639127"/>
          </a:xfrm>
        </p:spPr>
        <p:txBody>
          <a:bodyPr>
            <a:noAutofit/>
          </a:bodyPr>
          <a:lstStyle/>
          <a:p>
            <a:pPr algn="r"/>
            <a:r>
              <a:rPr lang="en-US" sz="4000" dirty="0"/>
              <a:t>2016-2017 Job Task Analysis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for </a:t>
            </a:r>
            <a:r>
              <a:rPr lang="en-US" sz="4000" dirty="0"/>
              <a:t>the </a:t>
            </a:r>
            <a:r>
              <a:rPr lang="en-US" sz="4000" dirty="0" smtClean="0"/>
              <a:t>Pediatric </a:t>
            </a:r>
            <a:r>
              <a:rPr lang="en-US" sz="4000" dirty="0"/>
              <a:t>Primary Care </a:t>
            </a:r>
            <a:br>
              <a:rPr lang="en-US" sz="4000" dirty="0"/>
            </a:br>
            <a:r>
              <a:rPr lang="en-US" sz="4000" dirty="0"/>
              <a:t>Mental Health Specialist (PMHS</a:t>
            </a:r>
            <a:r>
              <a:rPr lang="en-US" sz="4000" baseline="30000" dirty="0"/>
              <a:t>®</a:t>
            </a:r>
            <a:r>
              <a:rPr lang="en-US" sz="4000" dirty="0"/>
              <a:t>) Exam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5144943"/>
            <a:ext cx="8769926" cy="688975"/>
          </a:xfr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algn="r"/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What is it, and why do it?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457" y="3973079"/>
            <a:ext cx="2568397" cy="1860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51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10000" y="641146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2016-17 JTA for the PMHS Exam:</a:t>
            </a:r>
            <a:br>
              <a:rPr lang="en-US" dirty="0" smtClean="0"/>
            </a:br>
            <a:r>
              <a:rPr lang="en-US" sz="3200" dirty="0">
                <a:solidFill>
                  <a:srgbClr val="F2A16A"/>
                </a:solidFill>
              </a:rPr>
              <a:t>Results “at a glance”…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3806" y="2220686"/>
            <a:ext cx="9536545" cy="427808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Diagnoses and interventions now appear </a:t>
            </a:r>
            <a:r>
              <a:rPr lang="en-US" sz="3200" dirty="0"/>
              <a:t>in prioritized order based on the survey ratings</a:t>
            </a:r>
            <a:r>
              <a:rPr lang="en-US" sz="3200" dirty="0" smtClean="0"/>
              <a:t>.</a:t>
            </a:r>
          </a:p>
          <a:p>
            <a:pPr lvl="1"/>
            <a:r>
              <a:rPr lang="en-US" sz="2800" dirty="0" smtClean="0"/>
              <a:t>Prioritized order is based on the frequency with which these items are seen or used in practice.  </a:t>
            </a:r>
          </a:p>
          <a:p>
            <a:r>
              <a:rPr lang="en-US" sz="3200" dirty="0" smtClean="0"/>
              <a:t> 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New!</a:t>
            </a:r>
            <a:r>
              <a:rPr lang="en-US" sz="3200" dirty="0" smtClean="0"/>
              <a:t> A prioritized list of the most frequently-used screening </a:t>
            </a:r>
            <a:r>
              <a:rPr lang="en-US" sz="3200" dirty="0"/>
              <a:t>and assessment </a:t>
            </a:r>
            <a:r>
              <a:rPr lang="en-US" sz="3200" dirty="0" smtClean="0"/>
              <a:t>tools has been added.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5657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799" y="932873"/>
            <a:ext cx="9455727" cy="3639127"/>
          </a:xfrm>
        </p:spPr>
        <p:txBody>
          <a:bodyPr>
            <a:noAutofit/>
          </a:bodyPr>
          <a:lstStyle/>
          <a:p>
            <a:pPr algn="r"/>
            <a:r>
              <a:rPr lang="en-US" sz="4000" dirty="0" smtClean="0"/>
              <a:t>2016-17 PMHS </a:t>
            </a:r>
            <a:br>
              <a:rPr lang="en-US" sz="4000" dirty="0" smtClean="0"/>
            </a:br>
            <a:r>
              <a:rPr lang="en-US" sz="4000" dirty="0" smtClean="0"/>
              <a:t>Job Task Analysis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5144943"/>
            <a:ext cx="8769926" cy="688975"/>
          </a:xfr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algn="r"/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How the new study impacted the exam...</a:t>
            </a:r>
          </a:p>
          <a:p>
            <a:pPr algn="r"/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Content Outline Changes from 2011 to 2017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457" y="3973079"/>
            <a:ext cx="2568397" cy="1860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3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10000" y="641146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2016-17 JTA for the PMHS Exam:</a:t>
            </a:r>
            <a:br>
              <a:rPr lang="en-US" dirty="0" smtClean="0"/>
            </a:br>
            <a:r>
              <a:rPr lang="en-US" sz="3200" dirty="0" smtClean="0">
                <a:solidFill>
                  <a:srgbClr val="F2A16A"/>
                </a:solidFill>
              </a:rPr>
              <a:t>How the new study impacted the exam…</a:t>
            </a:r>
            <a:endParaRPr lang="en-US" dirty="0">
              <a:solidFill>
                <a:srgbClr val="F2A16A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298277"/>
              </p:ext>
            </p:extLst>
          </p:nvPr>
        </p:nvGraphicFramePr>
        <p:xfrm>
          <a:off x="2219511" y="3841916"/>
          <a:ext cx="8412480" cy="2759363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2062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2062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319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smtClean="0"/>
                        <a:t>2011 Domain Structure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smtClean="0"/>
                        <a:t>2017 Domain Structure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27448">
                <a:tc>
                  <a:txBody>
                    <a:bodyPr/>
                    <a:lstStyle/>
                    <a:p>
                      <a:pPr marL="457200" marR="0" lvl="1" indent="0">
                        <a:spcBef>
                          <a:spcPts val="300"/>
                        </a:spcBef>
                        <a:spcAft>
                          <a:spcPts val="100"/>
                        </a:spcAft>
                        <a:buFont typeface="+mj-lt"/>
                        <a:buNone/>
                      </a:pPr>
                      <a:endParaRPr lang="en-US" sz="5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573088" marR="0" lvl="1" indent="-342900">
                        <a:spcBef>
                          <a:spcPts val="300"/>
                        </a:spcBef>
                        <a:spcAft>
                          <a:spcPts val="100"/>
                        </a:spcAft>
                        <a:buFont typeface="+mj-lt"/>
                        <a:buAutoNum type="romanUcPeriod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Mental Health Assessment and Promotion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573088" marR="0" lvl="1" indent="-342900">
                        <a:spcBef>
                          <a:spcPts val="300"/>
                        </a:spcBef>
                        <a:spcAft>
                          <a:spcPts val="100"/>
                        </a:spcAft>
                        <a:buFont typeface="+mj-lt"/>
                        <a:buAutoNum type="romanUcPeriod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Diagnostic Decision Making</a:t>
                      </a:r>
                    </a:p>
                    <a:p>
                      <a:pPr marL="573088" marR="0" lvl="1" indent="-342900">
                        <a:spcBef>
                          <a:spcPts val="300"/>
                        </a:spcBef>
                        <a:spcAft>
                          <a:spcPts val="100"/>
                        </a:spcAft>
                        <a:buFont typeface="+mj-lt"/>
                        <a:buAutoNum type="romanUcPeriod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Management</a:t>
                      </a:r>
                    </a:p>
                    <a:p>
                      <a:pPr marL="573088" marR="0" lvl="1" indent="-342900">
                        <a:spcBef>
                          <a:spcPts val="300"/>
                        </a:spcBef>
                        <a:spcAft>
                          <a:spcPts val="100"/>
                        </a:spcAft>
                        <a:buFont typeface="+mj-lt"/>
                        <a:buAutoNum type="romanUcPeriod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Professional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</a:rPr>
                        <a:t> Issues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latinLnBrk="0" hangingPunct="1">
                        <a:spcBef>
                          <a:spcPts val="300"/>
                        </a:spcBef>
                        <a:spcAft>
                          <a:spcPts val="100"/>
                        </a:spcAft>
                        <a:buFont typeface="+mj-lt"/>
                        <a:buNone/>
                      </a:pPr>
                      <a:endParaRPr lang="en-US" sz="5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73088" marR="0" lvl="1" indent="-342900" algn="l" defTabSz="457200" rtl="0" eaLnBrk="1" latinLnBrk="0" hangingPunct="1">
                        <a:spcBef>
                          <a:spcPts val="300"/>
                        </a:spcBef>
                        <a:spcAft>
                          <a:spcPts val="100"/>
                        </a:spcAft>
                        <a:buFont typeface="+mj-lt"/>
                        <a:buAutoNum type="romanUcPeriod"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Developmental, Behavioral and Mental Health Promotion</a:t>
                      </a:r>
                    </a:p>
                    <a:p>
                      <a:pPr marL="573088" marR="0" lvl="1" indent="-342900" algn="l" defTabSz="457200" rtl="0" eaLnBrk="1" latinLnBrk="0" hangingPunct="1">
                        <a:spcBef>
                          <a:spcPts val="300"/>
                        </a:spcBef>
                        <a:spcAft>
                          <a:spcPts val="100"/>
                        </a:spcAft>
                        <a:buFont typeface="+mj-lt"/>
                        <a:buAutoNum type="romanUcPeriod"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Evaluation</a:t>
                      </a:r>
                    </a:p>
                    <a:p>
                      <a:pPr marL="573088" marR="0" lvl="1" indent="-342900" algn="l" defTabSz="457200" rtl="0" eaLnBrk="1" latinLnBrk="0" hangingPunct="1">
                        <a:spcBef>
                          <a:spcPts val="300"/>
                        </a:spcBef>
                        <a:spcAft>
                          <a:spcPts val="100"/>
                        </a:spcAft>
                        <a:buFont typeface="+mj-lt"/>
                        <a:buAutoNum type="romanUcPeriod"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Diagnostic Decision Making</a:t>
                      </a:r>
                    </a:p>
                    <a:p>
                      <a:pPr marL="573088" marR="0" lvl="1" indent="-342900" algn="l" defTabSz="457200" rtl="0" eaLnBrk="1" latinLnBrk="0" hangingPunct="1">
                        <a:spcBef>
                          <a:spcPts val="300"/>
                        </a:spcBef>
                        <a:spcAft>
                          <a:spcPts val="100"/>
                        </a:spcAft>
                        <a:buFont typeface="+mj-lt"/>
                        <a:buAutoNum type="romanUcPeriod"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</a:p>
                    <a:p>
                      <a:pPr marL="573088" marR="0" lvl="1" indent="-342900" algn="l" defTabSz="457200" rtl="0" eaLnBrk="1" latinLnBrk="0" hangingPunct="1">
                        <a:spcBef>
                          <a:spcPts val="300"/>
                        </a:spcBef>
                        <a:spcAft>
                          <a:spcPts val="100"/>
                        </a:spcAft>
                        <a:buFont typeface="+mj-lt"/>
                        <a:buAutoNum type="romanUcPeriod"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Professional Role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45453" y="2199079"/>
            <a:ext cx="9536545" cy="4402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Developmental, </a:t>
            </a:r>
            <a:r>
              <a:rPr lang="en-US" sz="2000" dirty="0"/>
              <a:t>Behavioral </a:t>
            </a:r>
            <a:r>
              <a:rPr lang="en-US" sz="2000" dirty="0" smtClean="0"/>
              <a:t>and Mental Health </a:t>
            </a:r>
            <a:r>
              <a:rPr lang="en-US" sz="2000" dirty="0"/>
              <a:t>(DBMH) Promotion now stands alone as a content </a:t>
            </a:r>
            <a:r>
              <a:rPr lang="en-US" sz="2000" dirty="0" smtClean="0"/>
              <a:t>domain.</a:t>
            </a:r>
          </a:p>
          <a:p>
            <a:r>
              <a:rPr lang="en-US" sz="2000" dirty="0" smtClean="0"/>
              <a:t>The Evaluation domain separates the prior Domain II and gives emphasis to history-gathering, and use of screening tools. 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9736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10000" y="641146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2016-17 JTA for the PMHS Exam:</a:t>
            </a:r>
            <a:br>
              <a:rPr lang="en-US" dirty="0" smtClean="0"/>
            </a:br>
            <a:r>
              <a:rPr lang="en-US" sz="3200" dirty="0" smtClean="0">
                <a:solidFill>
                  <a:srgbClr val="F2A16A"/>
                </a:solidFill>
              </a:rPr>
              <a:t>How </a:t>
            </a:r>
            <a:r>
              <a:rPr lang="en-US" sz="3200" dirty="0">
                <a:solidFill>
                  <a:srgbClr val="F2A16A"/>
                </a:solidFill>
              </a:rPr>
              <a:t>the new study impacted the exam…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211618"/>
              </p:ext>
            </p:extLst>
          </p:nvPr>
        </p:nvGraphicFramePr>
        <p:xfrm>
          <a:off x="468253" y="2486891"/>
          <a:ext cx="11252693" cy="3810000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130512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149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5325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R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1" u="none" strike="noStrike" dirty="0" smtClean="0"/>
                        <a:t>2009-10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1" u="none" strike="noStrike" dirty="0"/>
                        <a:t>2016-17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00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/>
                        <a:t>% of items</a:t>
                      </a:r>
                      <a:r>
                        <a:rPr lang="en-US" sz="1400" b="1" u="none" strike="noStrike" baseline="0" dirty="0" smtClean="0"/>
                        <a:t>, </a:t>
                      </a:r>
                    </a:p>
                    <a:p>
                      <a:pPr algn="ctr" fontAlgn="b"/>
                      <a:r>
                        <a:rPr lang="en-US" sz="1400" b="1" u="none" strike="noStrike" baseline="0" dirty="0" smtClean="0"/>
                        <a:t>per domain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6075" indent="-285750" algn="l" rtl="0" eaLnBrk="1" latinLnBrk="0" hangingPunct="1">
                        <a:lnSpc>
                          <a:spcPct val="150000"/>
                        </a:lnSpc>
                        <a:buFont typeface="+mj-lt"/>
                        <a:buAutoNum type="romanUcPeriod"/>
                        <a:tabLst>
                          <a:tab pos="174625" algn="l"/>
                        </a:tabLst>
                      </a:pPr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Mental Health Assessment and Promotion (40%)</a:t>
                      </a:r>
                    </a:p>
                    <a:p>
                      <a:pPr marL="346075" indent="-285750" algn="l" rtl="0" eaLnBrk="1" latinLnBrk="0" hangingPunct="1">
                        <a:lnSpc>
                          <a:spcPct val="150000"/>
                        </a:lnSpc>
                        <a:buFont typeface="+mj-lt"/>
                        <a:buAutoNum type="romanUcPeriod"/>
                        <a:tabLst>
                          <a:tab pos="174625" algn="l"/>
                        </a:tabLst>
                      </a:pPr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Diagnostic Decision Making (27%)</a:t>
                      </a:r>
                    </a:p>
                    <a:p>
                      <a:pPr marL="346075" indent="-285750" algn="l" rtl="0" eaLnBrk="1" latinLnBrk="0" hangingPunct="1">
                        <a:lnSpc>
                          <a:spcPct val="150000"/>
                        </a:lnSpc>
                        <a:buFont typeface="+mj-lt"/>
                        <a:buAutoNum type="romanUcPeriod"/>
                        <a:tabLst>
                          <a:tab pos="174625" algn="l"/>
                        </a:tabLst>
                      </a:pPr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Management (30%)</a:t>
                      </a:r>
                    </a:p>
                    <a:p>
                      <a:pPr marL="346075" indent="-285750" algn="l" rtl="0" eaLnBrk="1" latinLnBrk="0" hangingPunct="1">
                        <a:lnSpc>
                          <a:spcPct val="150000"/>
                        </a:lnSpc>
                        <a:buFont typeface="+mj-lt"/>
                        <a:buAutoNum type="romanUcPeriod"/>
                        <a:tabLst>
                          <a:tab pos="174625" algn="l"/>
                        </a:tabLst>
                      </a:pPr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Professional Issues (3%)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6075" indent="-285750" algn="l" defTabSz="914400" rtl="0" eaLnBrk="1" latinLnBrk="0" hangingPunct="1">
                        <a:lnSpc>
                          <a:spcPct val="150000"/>
                        </a:lnSpc>
                        <a:buFont typeface="+mj-lt"/>
                        <a:buAutoNum type="romanUcPeriod"/>
                        <a:tabLst>
                          <a:tab pos="174625" algn="l"/>
                        </a:tabLst>
                      </a:pPr>
                      <a:r>
                        <a:rPr lang="en-US" sz="12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Developmental, Behavioral and Mental Health Promotion </a:t>
                      </a:r>
                      <a:r>
                        <a:rPr lang="en-US" sz="12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/>
                          <a:ea typeface="+mn-ea"/>
                          <a:cs typeface="+mn-cs"/>
                        </a:rPr>
                        <a:t>(25%)</a:t>
                      </a:r>
                    </a:p>
                    <a:p>
                      <a:pPr marL="346075" indent="-285750" algn="l" defTabSz="914400" rtl="0" eaLnBrk="1" latinLnBrk="0" hangingPunct="1">
                        <a:lnSpc>
                          <a:spcPct val="150000"/>
                        </a:lnSpc>
                        <a:buFont typeface="+mj-lt"/>
                        <a:buAutoNum type="romanUcPeriod"/>
                        <a:tabLst>
                          <a:tab pos="174625" algn="l"/>
                        </a:tabLst>
                      </a:pPr>
                      <a:r>
                        <a:rPr lang="en-US" sz="12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Evaluation </a:t>
                      </a:r>
                      <a:r>
                        <a:rPr lang="en-US" sz="1200" b="1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/>
                          <a:ea typeface="+mn-ea"/>
                          <a:cs typeface="+mn-cs"/>
                        </a:rPr>
                        <a:t>(23%)</a:t>
                      </a:r>
                    </a:p>
                    <a:p>
                      <a:pPr marL="346075" indent="-285750" algn="l" defTabSz="914400" rtl="0" eaLnBrk="1" latinLnBrk="0" hangingPunct="1">
                        <a:lnSpc>
                          <a:spcPct val="150000"/>
                        </a:lnSpc>
                        <a:buFont typeface="+mj-lt"/>
                        <a:buAutoNum type="romanUcPeriod"/>
                        <a:tabLst>
                          <a:tab pos="174625" algn="l"/>
                        </a:tabLst>
                      </a:pPr>
                      <a:r>
                        <a:rPr lang="en-US" sz="12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Diagnostic Decision Making </a:t>
                      </a:r>
                      <a:r>
                        <a:rPr lang="en-US" sz="1200" b="1" i="0" u="none" strike="noStrike" kern="1200" dirty="0" smtClean="0">
                          <a:solidFill>
                            <a:srgbClr val="7030A0"/>
                          </a:solidFill>
                          <a:latin typeface="Arial"/>
                          <a:ea typeface="+mn-ea"/>
                          <a:cs typeface="+mn-cs"/>
                        </a:rPr>
                        <a:t>(23%)</a:t>
                      </a:r>
                    </a:p>
                    <a:p>
                      <a:pPr marL="346075" indent="-285750" algn="l" defTabSz="914400" rtl="0" eaLnBrk="1" latinLnBrk="0" hangingPunct="1">
                        <a:lnSpc>
                          <a:spcPct val="150000"/>
                        </a:lnSpc>
                        <a:buFont typeface="+mj-lt"/>
                        <a:buAutoNum type="romanUcPeriod"/>
                        <a:tabLst>
                          <a:tab pos="174625" algn="l"/>
                        </a:tabLst>
                      </a:pPr>
                      <a:r>
                        <a:rPr lang="en-US" sz="12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Management </a:t>
                      </a:r>
                      <a:r>
                        <a:rPr lang="en-US" sz="1200" b="1" i="0" u="none" strike="noStrike" kern="1200" dirty="0" smtClean="0">
                          <a:solidFill>
                            <a:srgbClr val="0070C0"/>
                          </a:solidFill>
                          <a:latin typeface="Arial"/>
                          <a:ea typeface="+mn-ea"/>
                          <a:cs typeface="+mn-cs"/>
                        </a:rPr>
                        <a:t>(24%)</a:t>
                      </a:r>
                    </a:p>
                    <a:p>
                      <a:pPr marL="346075" indent="-285750" algn="l" defTabSz="914400" rtl="0" eaLnBrk="1" latinLnBrk="0" hangingPunct="1">
                        <a:lnSpc>
                          <a:spcPct val="150000"/>
                        </a:lnSpc>
                        <a:buFont typeface="+mj-lt"/>
                        <a:buAutoNum type="romanUcPeriod"/>
                        <a:tabLst>
                          <a:tab pos="174625" algn="l"/>
                        </a:tabLst>
                      </a:pPr>
                      <a:r>
                        <a:rPr lang="en-US" sz="12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Professional Role </a:t>
                      </a:r>
                      <a:r>
                        <a:rPr lang="en-US" sz="1200" b="1" i="0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/>
                          <a:ea typeface="+mn-ea"/>
                          <a:cs typeface="+mn-cs"/>
                        </a:rPr>
                        <a:t>(5%)</a:t>
                      </a: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00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/>
                        <a:t># of items, </a:t>
                      </a:r>
                    </a:p>
                    <a:p>
                      <a:pPr algn="ctr" fontAlgn="b"/>
                      <a:r>
                        <a:rPr lang="en-US" sz="1400" b="1" u="none" strike="noStrike" dirty="0" smtClean="0"/>
                        <a:t>per domain</a:t>
                      </a:r>
                      <a:endParaRPr lang="en-US" sz="1400" b="1" i="1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6075" indent="-285750" algn="l" defTabSz="914400" rtl="0" eaLnBrk="1" fontAlgn="b" latinLnBrk="0" hangingPunct="1">
                        <a:lnSpc>
                          <a:spcPct val="150000"/>
                        </a:lnSpc>
                        <a:buFont typeface="+mj-lt"/>
                        <a:buAutoNum type="romanUcPeriod"/>
                        <a:tabLst>
                          <a:tab pos="174625" algn="l"/>
                        </a:tabLst>
                      </a:pPr>
                      <a:r>
                        <a:rPr lang="en-US" sz="12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Mental Health Assessment and Promotion (50 items)</a:t>
                      </a:r>
                    </a:p>
                    <a:p>
                      <a:pPr marL="346075" indent="-285750" algn="l" defTabSz="914400" rtl="0" eaLnBrk="1" fontAlgn="b" latinLnBrk="0" hangingPunct="1">
                        <a:lnSpc>
                          <a:spcPct val="150000"/>
                        </a:lnSpc>
                        <a:buFont typeface="+mj-lt"/>
                        <a:buAutoNum type="romanUcPeriod"/>
                        <a:tabLst>
                          <a:tab pos="174625" algn="l"/>
                        </a:tabLst>
                      </a:pPr>
                      <a:r>
                        <a:rPr lang="en-US" sz="12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Diagnostic Decision Making (34 items)</a:t>
                      </a:r>
                    </a:p>
                    <a:p>
                      <a:pPr marL="346075" indent="-285750" algn="l" defTabSz="914400" rtl="0" eaLnBrk="1" fontAlgn="b" latinLnBrk="0" hangingPunct="1">
                        <a:lnSpc>
                          <a:spcPct val="150000"/>
                        </a:lnSpc>
                        <a:buFont typeface="+mj-lt"/>
                        <a:buAutoNum type="romanUcPeriod"/>
                        <a:tabLst>
                          <a:tab pos="174625" algn="l"/>
                        </a:tabLst>
                      </a:pPr>
                      <a:r>
                        <a:rPr lang="en-US" sz="12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Management (37 items)</a:t>
                      </a:r>
                    </a:p>
                    <a:p>
                      <a:pPr marL="346075" indent="-285750" algn="l" defTabSz="914400" rtl="0" eaLnBrk="1" fontAlgn="b" latinLnBrk="0" hangingPunct="1">
                        <a:lnSpc>
                          <a:spcPct val="150000"/>
                        </a:lnSpc>
                        <a:buFont typeface="+mj-lt"/>
                        <a:buAutoNum type="romanUcPeriod"/>
                        <a:tabLst>
                          <a:tab pos="174625" algn="l"/>
                        </a:tabLst>
                      </a:pPr>
                      <a:r>
                        <a:rPr lang="en-US" sz="12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Professional Issues (4 items)</a:t>
                      </a: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6075" indent="-285750" algn="l" defTabSz="914400" rtl="0" eaLnBrk="1" fontAlgn="b" latinLnBrk="0" hangingPunct="1">
                        <a:lnSpc>
                          <a:spcPct val="150000"/>
                        </a:lnSpc>
                        <a:buFont typeface="+mj-lt"/>
                        <a:buAutoNum type="romanUcPeriod"/>
                        <a:tabLst>
                          <a:tab pos="174625" algn="l"/>
                        </a:tabLst>
                      </a:pPr>
                      <a:r>
                        <a:rPr lang="en-US" sz="12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Developmental, Behavioral and Mental Health Promotion </a:t>
                      </a:r>
                      <a:r>
                        <a:rPr lang="en-US" sz="12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/>
                          <a:ea typeface="+mn-ea"/>
                          <a:cs typeface="+mn-cs"/>
                        </a:rPr>
                        <a:t>(31 items)</a:t>
                      </a:r>
                    </a:p>
                    <a:p>
                      <a:pPr marL="346075" indent="-285750" algn="l" defTabSz="914400" rtl="0" eaLnBrk="1" fontAlgn="b" latinLnBrk="0" hangingPunct="1">
                        <a:lnSpc>
                          <a:spcPct val="150000"/>
                        </a:lnSpc>
                        <a:buFont typeface="+mj-lt"/>
                        <a:buAutoNum type="romanUcPeriod"/>
                        <a:tabLst>
                          <a:tab pos="174625" algn="l"/>
                        </a:tabLst>
                      </a:pPr>
                      <a:r>
                        <a:rPr lang="en-US" sz="12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Evaluation </a:t>
                      </a:r>
                      <a:r>
                        <a:rPr lang="en-US" sz="1200" b="1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/>
                          <a:ea typeface="+mn-ea"/>
                          <a:cs typeface="+mn-cs"/>
                        </a:rPr>
                        <a:t>(29 items)</a:t>
                      </a:r>
                    </a:p>
                    <a:p>
                      <a:pPr marL="346075" indent="-285750" algn="l" defTabSz="914400" rtl="0" eaLnBrk="1" fontAlgn="b" latinLnBrk="0" hangingPunct="1">
                        <a:lnSpc>
                          <a:spcPct val="150000"/>
                        </a:lnSpc>
                        <a:buFont typeface="+mj-lt"/>
                        <a:buAutoNum type="romanUcPeriod"/>
                        <a:tabLst>
                          <a:tab pos="174625" algn="l"/>
                        </a:tabLst>
                      </a:pPr>
                      <a:r>
                        <a:rPr lang="en-US" sz="12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Diagnostic Decision Making </a:t>
                      </a:r>
                      <a:r>
                        <a:rPr lang="en-US" sz="1200" b="1" i="0" u="none" strike="noStrike" kern="1200" dirty="0" smtClean="0">
                          <a:solidFill>
                            <a:srgbClr val="7030A0"/>
                          </a:solidFill>
                          <a:latin typeface="Arial"/>
                          <a:ea typeface="+mn-ea"/>
                          <a:cs typeface="+mn-cs"/>
                        </a:rPr>
                        <a:t>(29 items)</a:t>
                      </a:r>
                    </a:p>
                    <a:p>
                      <a:pPr marL="346075" indent="-285750" algn="l" defTabSz="914400" rtl="0" eaLnBrk="1" fontAlgn="b" latinLnBrk="0" hangingPunct="1">
                        <a:lnSpc>
                          <a:spcPct val="150000"/>
                        </a:lnSpc>
                        <a:buFont typeface="+mj-lt"/>
                        <a:buAutoNum type="romanUcPeriod"/>
                        <a:tabLst>
                          <a:tab pos="174625" algn="l"/>
                        </a:tabLst>
                      </a:pPr>
                      <a:r>
                        <a:rPr lang="en-US" sz="12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Management </a:t>
                      </a:r>
                      <a:r>
                        <a:rPr lang="en-US" sz="1200" b="1" i="0" u="none" strike="noStrike" kern="1200" dirty="0" smtClean="0">
                          <a:solidFill>
                            <a:srgbClr val="0070C0"/>
                          </a:solidFill>
                          <a:latin typeface="Arial"/>
                          <a:ea typeface="+mn-ea"/>
                          <a:cs typeface="+mn-cs"/>
                        </a:rPr>
                        <a:t>(30 items)</a:t>
                      </a:r>
                    </a:p>
                    <a:p>
                      <a:pPr marL="346075" indent="-285750" algn="l" defTabSz="914400" rtl="0" eaLnBrk="1" fontAlgn="b" latinLnBrk="0" hangingPunct="1">
                        <a:lnSpc>
                          <a:spcPct val="150000"/>
                        </a:lnSpc>
                        <a:buFont typeface="+mj-lt"/>
                        <a:buAutoNum type="romanUcPeriod"/>
                        <a:tabLst>
                          <a:tab pos="174625" algn="l"/>
                        </a:tabLst>
                      </a:pPr>
                      <a:r>
                        <a:rPr lang="en-US" sz="12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Professional Role </a:t>
                      </a:r>
                      <a:r>
                        <a:rPr lang="en-US" sz="1200" b="1" i="0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/>
                          <a:ea typeface="+mn-ea"/>
                          <a:cs typeface="+mn-cs"/>
                        </a:rPr>
                        <a:t>(6 items)</a:t>
                      </a: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8375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426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10000" y="641146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2016-17 JTA for the PMHS </a:t>
            </a:r>
            <a:r>
              <a:rPr lang="en-US" dirty="0" smtClean="0"/>
              <a:t>Exam: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>
                <a:solidFill>
                  <a:srgbClr val="F2A16A"/>
                </a:solidFill>
              </a:rPr>
              <a:t>How the new study impacted the exam…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6273" y="2216989"/>
            <a:ext cx="9725726" cy="438221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Diagnoses – 30 </a:t>
            </a:r>
            <a:r>
              <a:rPr lang="en-US" dirty="0"/>
              <a:t>diagnoses were sorted in descending order of </a:t>
            </a:r>
            <a:r>
              <a:rPr lang="en-US" dirty="0" smtClean="0"/>
              <a:t>priority. </a:t>
            </a:r>
            <a:endParaRPr lang="en-US" dirty="0"/>
          </a:p>
          <a:p>
            <a:pPr lvl="1"/>
            <a:r>
              <a:rPr lang="en-US" dirty="0"/>
              <a:t>Sorting was based on the percentage of respondents indicating that 26% or more of their patients presented with the diagnosis.  </a:t>
            </a:r>
          </a:p>
          <a:p>
            <a:r>
              <a:rPr lang="en-US" dirty="0"/>
              <a:t>Screening and Assessment Tools </a:t>
            </a:r>
            <a:r>
              <a:rPr lang="en-US" dirty="0" smtClean="0"/>
              <a:t>– 12 </a:t>
            </a:r>
            <a:r>
              <a:rPr lang="en-US" dirty="0"/>
              <a:t>of the 43 tools met the </a:t>
            </a:r>
            <a:r>
              <a:rPr lang="en-US" dirty="0" smtClean="0"/>
              <a:t>threshold for inclusion.   </a:t>
            </a:r>
            <a:endParaRPr lang="en-US" dirty="0"/>
          </a:p>
          <a:p>
            <a:pPr lvl="1"/>
            <a:r>
              <a:rPr lang="en-US" dirty="0"/>
              <a:t>Sorted in descending order by priority. </a:t>
            </a:r>
            <a:r>
              <a:rPr lang="en-US" dirty="0" smtClean="0"/>
              <a:t>Sort </a:t>
            </a:r>
            <a:r>
              <a:rPr lang="en-US" dirty="0"/>
              <a:t>order sort was based on the percentage of respondents administering the tool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07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10000" y="641146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2016-17 JTA for the PMHS </a:t>
            </a:r>
            <a:r>
              <a:rPr lang="en-US" dirty="0" smtClean="0"/>
              <a:t>Exam:</a:t>
            </a:r>
            <a:br>
              <a:rPr lang="en-US" dirty="0" smtClean="0"/>
            </a:br>
            <a:r>
              <a:rPr lang="en-US" sz="3200" dirty="0">
                <a:solidFill>
                  <a:srgbClr val="F2A16A"/>
                </a:solidFill>
              </a:rPr>
              <a:t>How the new study impacted the exam…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6273" y="2216989"/>
            <a:ext cx="9725726" cy="4382219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Pharmacological </a:t>
            </a:r>
            <a:r>
              <a:rPr lang="en-US" dirty="0"/>
              <a:t>Interventions </a:t>
            </a:r>
            <a:r>
              <a:rPr lang="en-US" dirty="0" smtClean="0"/>
              <a:t>– All </a:t>
            </a:r>
            <a:r>
              <a:rPr lang="en-US" dirty="0"/>
              <a:t>11 </a:t>
            </a:r>
            <a:r>
              <a:rPr lang="en-US" dirty="0" smtClean="0"/>
              <a:t>categories of pharmacological agents were </a:t>
            </a:r>
            <a:r>
              <a:rPr lang="en-US" dirty="0"/>
              <a:t>viable topics for </a:t>
            </a:r>
            <a:r>
              <a:rPr lang="en-US" dirty="0" smtClean="0"/>
              <a:t>exam </a:t>
            </a:r>
            <a:r>
              <a:rPr lang="en-US" dirty="0"/>
              <a:t>questions.  For the new content </a:t>
            </a:r>
            <a:r>
              <a:rPr lang="en-US" dirty="0" smtClean="0"/>
              <a:t>outline, they are</a:t>
            </a:r>
            <a:endParaRPr lang="en-US" dirty="0"/>
          </a:p>
          <a:p>
            <a:pPr lvl="1"/>
            <a:r>
              <a:rPr lang="en-US" dirty="0"/>
              <a:t>Sorted in descending order by priority. </a:t>
            </a:r>
            <a:r>
              <a:rPr lang="en-US" dirty="0" smtClean="0"/>
              <a:t>Sort </a:t>
            </a:r>
            <a:r>
              <a:rPr lang="en-US" dirty="0"/>
              <a:t>order was based on the percentage of respondents prescribing the medication. </a:t>
            </a:r>
          </a:p>
          <a:p>
            <a:r>
              <a:rPr lang="en-US" dirty="0"/>
              <a:t>Non-pharmacological Interventions </a:t>
            </a:r>
            <a:r>
              <a:rPr lang="en-US" dirty="0" smtClean="0"/>
              <a:t>– 6 </a:t>
            </a:r>
            <a:r>
              <a:rPr lang="en-US" dirty="0"/>
              <a:t>of the 23 of the non-pharmacological interventions </a:t>
            </a:r>
            <a:r>
              <a:rPr lang="en-US" dirty="0" smtClean="0"/>
              <a:t>met criteria based on 25% or more of respondents performing the intervention. </a:t>
            </a:r>
            <a:endParaRPr lang="en-US" dirty="0"/>
          </a:p>
          <a:p>
            <a:pPr lvl="1"/>
            <a:r>
              <a:rPr lang="en-US" dirty="0" smtClean="0"/>
              <a:t>These 6 non-pharmacological </a:t>
            </a:r>
            <a:r>
              <a:rPr lang="en-US" dirty="0"/>
              <a:t>interventions </a:t>
            </a:r>
            <a:r>
              <a:rPr lang="en-US" dirty="0" smtClean="0"/>
              <a:t>were </a:t>
            </a:r>
            <a:r>
              <a:rPr lang="en-US" dirty="0"/>
              <a:t>sorted in descending order by priority</a:t>
            </a:r>
            <a:r>
              <a:rPr lang="en-US" dirty="0" smtClean="0"/>
              <a:t>. Sort </a:t>
            </a:r>
            <a:r>
              <a:rPr lang="en-US" dirty="0"/>
              <a:t>order was based on the percentage of respondents performing the </a:t>
            </a:r>
            <a:r>
              <a:rPr lang="en-US" dirty="0" smtClean="0"/>
              <a:t>intervention.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24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10000" y="641146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2016-17 JTA for the PMHS </a:t>
            </a:r>
            <a:r>
              <a:rPr lang="en-US" dirty="0" smtClean="0"/>
              <a:t>Exam:</a:t>
            </a:r>
            <a:br>
              <a:rPr lang="en-US" dirty="0" smtClean="0"/>
            </a:br>
            <a:r>
              <a:rPr lang="en-US" sz="3200" dirty="0">
                <a:solidFill>
                  <a:srgbClr val="F2A16A"/>
                </a:solidFill>
              </a:rPr>
              <a:t>How the new study impacted the exam…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199" y="2447636"/>
            <a:ext cx="9536545" cy="4181764"/>
          </a:xfrm>
        </p:spPr>
        <p:txBody>
          <a:bodyPr>
            <a:normAutofit/>
          </a:bodyPr>
          <a:lstStyle/>
          <a:p>
            <a:r>
              <a:rPr lang="en-US" dirty="0"/>
              <a:t>There were no changes in the number of questions </a:t>
            </a:r>
            <a:endParaRPr lang="en-US" dirty="0" smtClean="0"/>
          </a:p>
          <a:p>
            <a:pPr lvl="1"/>
            <a:r>
              <a:rPr lang="en-US" sz="2600" dirty="0" smtClean="0"/>
              <a:t>125 </a:t>
            </a:r>
            <a:r>
              <a:rPr lang="en-US" sz="2600" dirty="0"/>
              <a:t>scored items and 25 pre-test items</a:t>
            </a:r>
          </a:p>
          <a:p>
            <a:r>
              <a:rPr lang="en-US" dirty="0"/>
              <a:t>There was no change in time </a:t>
            </a:r>
            <a:r>
              <a:rPr lang="en-US" dirty="0" smtClean="0"/>
              <a:t>allotment</a:t>
            </a:r>
          </a:p>
          <a:p>
            <a:pPr lvl="1"/>
            <a:r>
              <a:rPr lang="en-US" sz="2600" dirty="0" smtClean="0"/>
              <a:t>2.5 </a:t>
            </a:r>
            <a:r>
              <a:rPr lang="en-US" sz="2600" dirty="0"/>
              <a:t>hours</a:t>
            </a:r>
          </a:p>
        </p:txBody>
      </p:sp>
    </p:spTree>
    <p:extLst>
      <p:ext uri="{BB962C8B-B14F-4D97-AF65-F5344CB8AC3E}">
        <p14:creationId xmlns:p14="http://schemas.microsoft.com/office/powerpoint/2010/main" val="163768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799" y="932873"/>
            <a:ext cx="9455727" cy="3639127"/>
          </a:xfrm>
        </p:spPr>
        <p:txBody>
          <a:bodyPr>
            <a:noAutofit/>
          </a:bodyPr>
          <a:lstStyle/>
          <a:p>
            <a:pPr algn="r"/>
            <a:r>
              <a:rPr lang="en-US" sz="4000" dirty="0" smtClean="0"/>
              <a:t>2016-17 PMHS </a:t>
            </a:r>
            <a:br>
              <a:rPr lang="en-US" sz="4000" dirty="0" smtClean="0"/>
            </a:br>
            <a:r>
              <a:rPr lang="en-US" sz="4000" dirty="0" smtClean="0"/>
              <a:t>Job Task Analysis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5144943"/>
            <a:ext cx="8769926" cy="688975"/>
          </a:xfr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algn="r"/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Answers to Frequently Asked Questions</a:t>
            </a:r>
            <a:endParaRPr lang="en-US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457" y="3973079"/>
            <a:ext cx="2568397" cy="1860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55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10000" y="641146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2016-17 JTA for the PMHS Exam:</a:t>
            </a:r>
            <a:br>
              <a:rPr lang="en-US" dirty="0" smtClean="0"/>
            </a:br>
            <a:r>
              <a:rPr lang="en-US" sz="3200" dirty="0" smtClean="0">
                <a:solidFill>
                  <a:srgbClr val="F2A16A"/>
                </a:solidFill>
              </a:rPr>
              <a:t>FAQs</a:t>
            </a:r>
            <a:endParaRPr lang="en-US" sz="3200" dirty="0">
              <a:solidFill>
                <a:srgbClr val="F2A16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5449" y="2325172"/>
            <a:ext cx="9869056" cy="41817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Q: </a:t>
            </a:r>
            <a:r>
              <a:rPr lang="en-US" sz="2600" dirty="0"/>
              <a:t>When does the updated exam launch?</a:t>
            </a:r>
          </a:p>
          <a:p>
            <a:pPr lvl="1"/>
            <a:r>
              <a:rPr lang="en-US" sz="2400" b="1" dirty="0"/>
              <a:t>A: </a:t>
            </a:r>
            <a:r>
              <a:rPr lang="en-US" sz="2400" dirty="0"/>
              <a:t>The new exam is expected to </a:t>
            </a:r>
            <a:r>
              <a:rPr lang="en-US" sz="2400" dirty="0" smtClean="0"/>
              <a:t>launch with the testing window that begins November </a:t>
            </a:r>
            <a:r>
              <a:rPr lang="en-US" sz="2400" dirty="0"/>
              <a:t>1, 2017.</a:t>
            </a:r>
          </a:p>
          <a:p>
            <a:pPr marL="393192" lvl="1" indent="0">
              <a:buNone/>
            </a:pPr>
            <a:endParaRPr lang="en-US" dirty="0"/>
          </a:p>
          <a:p>
            <a:r>
              <a:rPr lang="en-US" sz="2600" dirty="0"/>
              <a:t>Q: Is there any advantage in taking one version of the exam over the other?</a:t>
            </a:r>
          </a:p>
          <a:p>
            <a:pPr lvl="1"/>
            <a:r>
              <a:rPr lang="en-US" sz="2400" b="1" dirty="0"/>
              <a:t>A: </a:t>
            </a:r>
            <a:r>
              <a:rPr lang="en-US" sz="2400" dirty="0"/>
              <a:t>No, both will equally assess your knowledge.</a:t>
            </a:r>
          </a:p>
          <a:p>
            <a:pPr marL="393192" lvl="1" indent="0">
              <a:buNone/>
            </a:pPr>
            <a:endParaRPr lang="en-US" dirty="0"/>
          </a:p>
          <a:p>
            <a:r>
              <a:rPr lang="en-US" sz="2600" dirty="0"/>
              <a:t>Q: Do I need to study differently if I choose to take the new exam?</a:t>
            </a:r>
          </a:p>
          <a:p>
            <a:pPr lvl="1"/>
            <a:r>
              <a:rPr lang="en-US" sz="2400" b="1" dirty="0"/>
              <a:t>A: </a:t>
            </a:r>
            <a:r>
              <a:rPr lang="en-US" sz="2400" dirty="0"/>
              <a:t>No, any preparations </a:t>
            </a:r>
            <a:r>
              <a:rPr lang="en-US" sz="2400" dirty="0" smtClean="0"/>
              <a:t>undertaken </a:t>
            </a:r>
            <a:r>
              <a:rPr lang="en-US" sz="2400" dirty="0"/>
              <a:t>will benefit you regardless of which exam version </a:t>
            </a:r>
            <a:r>
              <a:rPr lang="en-US" sz="2400" dirty="0" smtClean="0"/>
              <a:t>is administered. </a:t>
            </a:r>
            <a:r>
              <a:rPr lang="en-US" sz="2400" dirty="0"/>
              <a:t>The reference list remains the same because the tasks listed on the new outline have not changed significantly from the older one.</a:t>
            </a:r>
          </a:p>
        </p:txBody>
      </p:sp>
    </p:spTree>
    <p:extLst>
      <p:ext uri="{BB962C8B-B14F-4D97-AF65-F5344CB8AC3E}">
        <p14:creationId xmlns:p14="http://schemas.microsoft.com/office/powerpoint/2010/main" val="206297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10000" y="641146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2016-17 JTA for the PMHS Exam:</a:t>
            </a:r>
            <a:br>
              <a:rPr lang="en-US" dirty="0" smtClean="0"/>
            </a:br>
            <a:r>
              <a:rPr lang="en-US" sz="3200" dirty="0" smtClean="0">
                <a:solidFill>
                  <a:srgbClr val="F2A16A"/>
                </a:solidFill>
              </a:rPr>
              <a:t>FAQs</a:t>
            </a:r>
            <a:endParaRPr lang="en-US" sz="3200" dirty="0">
              <a:solidFill>
                <a:srgbClr val="F2A16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5449" y="2325172"/>
            <a:ext cx="9869056" cy="453282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Q: Are </a:t>
            </a:r>
            <a:r>
              <a:rPr lang="en-US" dirty="0"/>
              <a:t>the eligibility requirements changing?</a:t>
            </a:r>
          </a:p>
          <a:p>
            <a:pPr lvl="1"/>
            <a:r>
              <a:rPr lang="en-US" dirty="0" smtClean="0"/>
              <a:t>A: Yes</a:t>
            </a:r>
            <a:r>
              <a:rPr lang="en-US" dirty="0"/>
              <a:t>, this JTA provided an opportunity to get broad stakeholder input about eligibility criteria for this added-specialty APRN exam. </a:t>
            </a:r>
          </a:p>
          <a:p>
            <a:r>
              <a:rPr lang="en-US" b="1" dirty="0" smtClean="0"/>
              <a:t>Q: When do the eligibility changes take effect?</a:t>
            </a:r>
          </a:p>
          <a:p>
            <a:pPr lvl="1"/>
            <a:r>
              <a:rPr lang="en-US" b="1" dirty="0" smtClean="0"/>
              <a:t>Beginning November 2017: </a:t>
            </a:r>
            <a:r>
              <a:rPr lang="en-US" dirty="0" smtClean="0"/>
              <a:t>Select APRNs, who are currently licensed, nationally </a:t>
            </a:r>
            <a:r>
              <a:rPr lang="en-US" dirty="0"/>
              <a:t>board </a:t>
            </a:r>
            <a:r>
              <a:rPr lang="en-US" dirty="0" smtClean="0"/>
              <a:t>certified, and who </a:t>
            </a:r>
            <a:r>
              <a:rPr lang="en-US" dirty="0"/>
              <a:t>graduated prior to the 1992 PNCB Board requirement to be Master’s prepared in the </a:t>
            </a:r>
            <a:r>
              <a:rPr lang="en-US" dirty="0" smtClean="0"/>
              <a:t>population for which </a:t>
            </a:r>
            <a:r>
              <a:rPr lang="en-US" dirty="0"/>
              <a:t>they are </a:t>
            </a:r>
            <a:r>
              <a:rPr lang="en-US" dirty="0" smtClean="0"/>
              <a:t>certified, </a:t>
            </a:r>
            <a:r>
              <a:rPr lang="en-US" u="sng" dirty="0"/>
              <a:t>are now eligible</a:t>
            </a:r>
            <a:r>
              <a:rPr lang="en-US" dirty="0"/>
              <a:t> for the PMHS </a:t>
            </a:r>
            <a:r>
              <a:rPr lang="en-US" dirty="0" smtClean="0"/>
              <a:t>exam.  </a:t>
            </a:r>
            <a:endParaRPr lang="en-US" b="1" dirty="0"/>
          </a:p>
          <a:p>
            <a:pPr lvl="1"/>
            <a:r>
              <a:rPr lang="en-US" b="1" dirty="0" smtClean="0"/>
              <a:t>Beginning May 2018:</a:t>
            </a:r>
            <a:r>
              <a:rPr lang="en-US" dirty="0" smtClean="0"/>
              <a:t> Updated, required eligibility </a:t>
            </a:r>
            <a:r>
              <a:rPr lang="en-US" dirty="0"/>
              <a:t>criteria </a:t>
            </a:r>
            <a:r>
              <a:rPr lang="en-US" dirty="0" smtClean="0"/>
              <a:t>here will include</a:t>
            </a:r>
            <a:r>
              <a:rPr lang="en-US" dirty="0"/>
              <a:t>: </a:t>
            </a:r>
          </a:p>
          <a:p>
            <a:pPr lvl="2"/>
            <a:r>
              <a:rPr lang="en-US" dirty="0"/>
              <a:t>Attestation to clinical practice hours </a:t>
            </a:r>
          </a:p>
          <a:p>
            <a:pPr lvl="2"/>
            <a:r>
              <a:rPr lang="en-US" dirty="0"/>
              <a:t>Education: </a:t>
            </a:r>
            <a:r>
              <a:rPr lang="en-US" dirty="0" smtClean="0"/>
              <a:t>One (1) graduate </a:t>
            </a:r>
            <a:r>
              <a:rPr lang="en-US" dirty="0"/>
              <a:t>level DBMH course of at least 2 credits </a:t>
            </a:r>
            <a:r>
              <a:rPr lang="en-US" b="1" u="sng" dirty="0" smtClean="0">
                <a:solidFill>
                  <a:srgbClr val="00B050"/>
                </a:solidFill>
              </a:rPr>
              <a:t>OR</a:t>
            </a:r>
            <a:r>
              <a:rPr lang="en-US" dirty="0" smtClean="0"/>
              <a:t> </a:t>
            </a:r>
            <a:r>
              <a:rPr lang="en-US" dirty="0"/>
              <a:t>30 hours of DBMH CE in the last 3 years. </a:t>
            </a:r>
            <a:endParaRPr lang="en-US" dirty="0" smtClean="0"/>
          </a:p>
          <a:p>
            <a:pPr lvl="2"/>
            <a:r>
              <a:rPr lang="en-US" dirty="0" smtClean="0"/>
              <a:t>Check PNCB’s website for </a:t>
            </a:r>
            <a:r>
              <a:rPr lang="en-US" dirty="0"/>
              <a:t>more information,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www.pncb.org/pmhs-exam-eligibility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46" y="4285673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8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2016-17 JTA for the PMHS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447636"/>
            <a:ext cx="8612910" cy="4181764"/>
          </a:xfrm>
        </p:spPr>
        <p:txBody>
          <a:bodyPr>
            <a:normAutofit/>
          </a:bodyPr>
          <a:lstStyle/>
          <a:p>
            <a:r>
              <a:rPr lang="en-US" dirty="0"/>
              <a:t>The purpose of </a:t>
            </a:r>
            <a:r>
              <a:rPr lang="en-US" dirty="0" smtClean="0"/>
              <a:t>the Job Task Analysis (JTA) study </a:t>
            </a:r>
            <a:r>
              <a:rPr lang="en-US" dirty="0"/>
              <a:t>is to:</a:t>
            </a:r>
          </a:p>
          <a:p>
            <a:pPr lvl="1"/>
            <a:r>
              <a:rPr lang="en-US" dirty="0"/>
              <a:t>validate the inventory of tasks and knowledge related to work performed </a:t>
            </a:r>
            <a:r>
              <a:rPr lang="en-US" dirty="0" smtClean="0"/>
              <a:t>by the role;</a:t>
            </a:r>
            <a:endParaRPr lang="en-US" dirty="0"/>
          </a:p>
          <a:p>
            <a:pPr lvl="1"/>
            <a:r>
              <a:rPr lang="en-US" dirty="0"/>
              <a:t>ensure that the task and knowledge statements identified are congruent with the objective of certifying </a:t>
            </a:r>
            <a:r>
              <a:rPr lang="en-US" dirty="0" smtClean="0"/>
              <a:t>PMHSs; </a:t>
            </a:r>
            <a:r>
              <a:rPr lang="en-US" dirty="0"/>
              <a:t>and,</a:t>
            </a:r>
          </a:p>
          <a:p>
            <a:pPr lvl="1"/>
            <a:r>
              <a:rPr lang="en-US" dirty="0"/>
              <a:t>develop test specifications for the </a:t>
            </a:r>
            <a:r>
              <a:rPr lang="en-US" dirty="0" smtClean="0"/>
              <a:t>PMHS examination</a:t>
            </a:r>
            <a:r>
              <a:rPr lang="en-US" dirty="0"/>
              <a:t>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30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0073" y="1238502"/>
            <a:ext cx="4084752" cy="2645912"/>
          </a:xfrm>
        </p:spPr>
        <p:txBody>
          <a:bodyPr>
            <a:noAutofit/>
          </a:bodyPr>
          <a:lstStyle/>
          <a:p>
            <a:pPr algn="r"/>
            <a:r>
              <a:rPr lang="en-US" sz="4000" dirty="0" smtClean="0"/>
              <a:t>2016-17 PMHS </a:t>
            </a:r>
            <a:br>
              <a:rPr lang="en-US" sz="4000" dirty="0" smtClean="0"/>
            </a:br>
            <a:r>
              <a:rPr lang="en-US" sz="4000" dirty="0" smtClean="0"/>
              <a:t>Job Task Analysis</a:t>
            </a:r>
            <a:endParaRPr lang="en-US" sz="4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7565406" y="970619"/>
            <a:ext cx="3810001" cy="4075465"/>
          </a:xfrm>
        </p:spPr>
        <p:txBody>
          <a:bodyPr>
            <a:normAutofit lnSpcReduction="10000"/>
          </a:bodyPr>
          <a:lstStyle/>
          <a:p>
            <a:pPr algn="ctr"/>
            <a:endParaRPr lang="en-US" sz="800" dirty="0"/>
          </a:p>
          <a:p>
            <a:pPr algn="ctr"/>
            <a:r>
              <a:rPr lang="en-US" dirty="0"/>
              <a:t>If you have </a:t>
            </a:r>
            <a:r>
              <a:rPr lang="en-US" dirty="0" smtClean="0"/>
              <a:t>questions: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please visit</a:t>
            </a:r>
            <a:br>
              <a:rPr lang="en-US" sz="2800" dirty="0" smtClean="0"/>
            </a:br>
            <a:r>
              <a:rPr lang="en-US" sz="2800" dirty="0" smtClean="0">
                <a:hlinkClick r:id="rId2"/>
              </a:rPr>
              <a:t>www.pncb.org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endParaRPr lang="en-US" sz="2800" dirty="0"/>
          </a:p>
          <a:p>
            <a:pPr algn="ctr"/>
            <a:r>
              <a:rPr lang="en-US" sz="2800" dirty="0"/>
              <a:t>or </a:t>
            </a:r>
            <a:r>
              <a:rPr lang="en-US" sz="2800" dirty="0" smtClean="0"/>
              <a:t>email</a:t>
            </a:r>
            <a:br>
              <a:rPr lang="en-US" sz="2800" dirty="0" smtClean="0"/>
            </a:br>
            <a:r>
              <a:rPr lang="en-US" sz="2800" dirty="0" smtClean="0">
                <a:hlinkClick r:id="rId3"/>
              </a:rPr>
              <a:t>exam@pncb.org</a:t>
            </a:r>
            <a:endParaRPr lang="en-US" sz="2800" dirty="0"/>
          </a:p>
          <a:p>
            <a:pPr algn="ctr"/>
            <a:endParaRPr lang="en-US" sz="1400" dirty="0"/>
          </a:p>
          <a:p>
            <a:pPr algn="ctr"/>
            <a:r>
              <a:rPr lang="en-US" sz="2000" dirty="0"/>
              <a:t>We will be glad to help</a:t>
            </a:r>
            <a:r>
              <a:rPr lang="en-US" sz="2000" dirty="0" smtClean="0"/>
              <a:t>!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057" y="3119188"/>
            <a:ext cx="2568397" cy="1860839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3340086" y="4291052"/>
            <a:ext cx="3482108" cy="688975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We wish you much success on your upcoming exam.</a:t>
            </a:r>
          </a:p>
        </p:txBody>
      </p:sp>
    </p:spTree>
    <p:extLst>
      <p:ext uri="{BB962C8B-B14F-4D97-AF65-F5344CB8AC3E}">
        <p14:creationId xmlns:p14="http://schemas.microsoft.com/office/powerpoint/2010/main" val="420450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2016-17 JTA for the PMHS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447636"/>
            <a:ext cx="8612910" cy="418176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Job Task Analysis (</a:t>
            </a:r>
            <a:r>
              <a:rPr lang="en-US" dirty="0" smtClean="0"/>
              <a:t>JTA), </a:t>
            </a:r>
            <a:r>
              <a:rPr lang="en-US" dirty="0"/>
              <a:t>uses a survey instrument to obtain descriptive information on demographics and </a:t>
            </a:r>
            <a:r>
              <a:rPr lang="en-US" dirty="0" smtClean="0"/>
              <a:t>responsibilities </a:t>
            </a:r>
            <a:r>
              <a:rPr lang="en-US" dirty="0"/>
              <a:t>of a role.</a:t>
            </a:r>
          </a:p>
          <a:p>
            <a:r>
              <a:rPr lang="en-US" dirty="0" smtClean="0"/>
              <a:t>In order to maintain or receive accreditation for an exam, accrediting agencies require this periodic study.</a:t>
            </a:r>
          </a:p>
          <a:p>
            <a:r>
              <a:rPr lang="en-US" dirty="0" smtClean="0"/>
              <a:t>In </a:t>
            </a:r>
            <a:r>
              <a:rPr lang="en-US" dirty="0"/>
              <a:t>keeping with best practices, PNCB conducts JTA studies </a:t>
            </a:r>
            <a:r>
              <a:rPr lang="en-US" dirty="0" smtClean="0"/>
              <a:t>typically every </a:t>
            </a:r>
            <a:r>
              <a:rPr lang="en-US" dirty="0"/>
              <a:t>4-5 years—</a:t>
            </a:r>
            <a:r>
              <a:rPr lang="en-US" i="1" dirty="0">
                <a:solidFill>
                  <a:srgbClr val="C00000"/>
                </a:solidFill>
              </a:rPr>
              <a:t>for the PMHS credential, this was the </a:t>
            </a:r>
            <a:r>
              <a:rPr lang="en-US" i="1" dirty="0" smtClean="0">
                <a:solidFill>
                  <a:srgbClr val="C00000"/>
                </a:solidFill>
              </a:rPr>
              <a:t>second-ever </a:t>
            </a:r>
            <a:r>
              <a:rPr lang="en-US" i="1" dirty="0">
                <a:solidFill>
                  <a:srgbClr val="C00000"/>
                </a:solidFill>
              </a:rPr>
              <a:t>JTA completed.</a:t>
            </a:r>
            <a:r>
              <a:rPr lang="en-US" dirty="0"/>
              <a:t>  </a:t>
            </a:r>
          </a:p>
          <a:p>
            <a:r>
              <a:rPr lang="en-US" dirty="0"/>
              <a:t>In order to develop a content outline for the certification exam, the JTA study identifies tasks, knowledge, skills, or abilities deemed important to </a:t>
            </a:r>
            <a:r>
              <a:rPr lang="en-US" dirty="0" smtClean="0"/>
              <a:t>practice.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29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799" y="932873"/>
            <a:ext cx="9455727" cy="3639127"/>
          </a:xfrm>
        </p:spPr>
        <p:txBody>
          <a:bodyPr>
            <a:noAutofit/>
          </a:bodyPr>
          <a:lstStyle/>
          <a:p>
            <a:pPr algn="r"/>
            <a:r>
              <a:rPr lang="en-US" sz="4000" dirty="0" smtClean="0"/>
              <a:t>2016-17 PMHS </a:t>
            </a:r>
            <a:br>
              <a:rPr lang="en-US" sz="4000" dirty="0" smtClean="0"/>
            </a:br>
            <a:r>
              <a:rPr lang="en-US" sz="4000" dirty="0" smtClean="0"/>
              <a:t>Job Task Analysis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5144943"/>
            <a:ext cx="8769926" cy="688975"/>
          </a:xfr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algn="r"/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Steps Involved &amp; Results “at a glance”...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457" y="3973079"/>
            <a:ext cx="2568397" cy="1860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9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10000" y="641146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2016-17 JTA for the PMHS Exam:</a:t>
            </a:r>
            <a:br>
              <a:rPr lang="en-US" dirty="0" smtClean="0"/>
            </a:br>
            <a:r>
              <a:rPr lang="en-US" sz="3200" dirty="0">
                <a:solidFill>
                  <a:srgbClr val="F2A16A"/>
                </a:solidFill>
              </a:rPr>
              <a:t>Steps Involved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199" y="2447636"/>
            <a:ext cx="9518073" cy="4181764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Over a period of several months, the following occurred</a:t>
            </a:r>
            <a:r>
              <a:rPr lang="en-US" sz="2800" dirty="0">
                <a:cs typeface="Times New Roman" pitchFamily="18" charset="0"/>
              </a:rPr>
              <a:t>:</a:t>
            </a:r>
          </a:p>
          <a:p>
            <a:pPr lvl="1"/>
            <a:r>
              <a:rPr lang="en-US" sz="2400" dirty="0">
                <a:cs typeface="Times New Roman" pitchFamily="18" charset="0"/>
              </a:rPr>
              <a:t>Development of the survey instrument w</a:t>
            </a:r>
            <a:r>
              <a:rPr lang="en-US" sz="2400" dirty="0">
                <a:solidFill>
                  <a:prstClr val="black"/>
                </a:solidFill>
                <a:cs typeface="Times New Roman" pitchFamily="18" charset="0"/>
              </a:rPr>
              <a:t>ith subject matter experts (SMEs) from around the country</a:t>
            </a:r>
          </a:p>
          <a:p>
            <a:pPr lvl="1"/>
            <a:r>
              <a:rPr lang="en-US" sz="2400" dirty="0">
                <a:solidFill>
                  <a:prstClr val="black"/>
                </a:solidFill>
                <a:cs typeface="Times New Roman" pitchFamily="18" charset="0"/>
              </a:rPr>
              <a:t>Pilot testing of the instrument for clarity and comprehensiveness</a:t>
            </a:r>
            <a:endParaRPr lang="en-US" sz="2400" dirty="0">
              <a:cs typeface="Times New Roman" pitchFamily="18" charset="0"/>
            </a:endParaRPr>
          </a:p>
          <a:p>
            <a:pPr lvl="1"/>
            <a:r>
              <a:rPr lang="en-US" sz="2400" dirty="0">
                <a:cs typeface="Times New Roman" pitchFamily="18" charset="0"/>
              </a:rPr>
              <a:t>Dissemination of the survey</a:t>
            </a:r>
          </a:p>
          <a:p>
            <a:pPr lvl="1"/>
            <a:r>
              <a:rPr lang="en-US" sz="2400" dirty="0">
                <a:cs typeface="Times New Roman" pitchFamily="18" charset="0"/>
              </a:rPr>
              <a:t>Analysis of survey data</a:t>
            </a:r>
          </a:p>
          <a:p>
            <a:pPr lvl="1"/>
            <a:r>
              <a:rPr lang="en-US" sz="2400" dirty="0">
                <a:cs typeface="Times New Roman" pitchFamily="18" charset="0"/>
              </a:rPr>
              <a:t>Development of test specifications and the updated content outline from survey findings and input from the </a:t>
            </a:r>
            <a:r>
              <a:rPr lang="en-US" sz="2400" dirty="0" smtClean="0">
                <a:cs typeface="Times New Roman" pitchFamily="18" charset="0"/>
              </a:rPr>
              <a:t>SMEs</a:t>
            </a:r>
            <a:endParaRPr lang="en-US" sz="2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43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10000" y="641146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2016-17 JTA for the PMHS Exam:</a:t>
            </a:r>
            <a:br>
              <a:rPr lang="en-US" dirty="0" smtClean="0"/>
            </a:br>
            <a:r>
              <a:rPr lang="en-US" sz="3200" dirty="0">
                <a:solidFill>
                  <a:srgbClr val="F2A16A"/>
                </a:solidFill>
              </a:rPr>
              <a:t>Survey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199" y="2447636"/>
            <a:ext cx="9536545" cy="418176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600" dirty="0"/>
              <a:t>The survey participants responded to the following survey sections: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Tasks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Domains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Diagnoses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Psychosocial/Environmental Conditions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Pharmacological Interventions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Non-pharmacological Interventions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Screening and Assessment Tools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Evaluation of Survey Comprehensiveness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Demographic Questions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Evaluation of PMHS Eligibility Criteria</a:t>
            </a:r>
          </a:p>
        </p:txBody>
      </p:sp>
    </p:spTree>
    <p:extLst>
      <p:ext uri="{BB962C8B-B14F-4D97-AF65-F5344CB8AC3E}">
        <p14:creationId xmlns:p14="http://schemas.microsoft.com/office/powerpoint/2010/main" val="4390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10000" y="641146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2016-17 JTA for the PMHS Exam:</a:t>
            </a:r>
            <a:br>
              <a:rPr lang="en-US" dirty="0" smtClean="0"/>
            </a:br>
            <a:r>
              <a:rPr lang="en-US" sz="3200" dirty="0">
                <a:solidFill>
                  <a:srgbClr val="F2A16A"/>
                </a:solidFill>
              </a:rPr>
              <a:t>Results “at a glance”…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4192" y="2333336"/>
            <a:ext cx="9536545" cy="4181764"/>
          </a:xfrm>
        </p:spPr>
        <p:txBody>
          <a:bodyPr>
            <a:normAutofit fontScale="92500"/>
          </a:bodyPr>
          <a:lstStyle/>
          <a:p>
            <a:r>
              <a:rPr lang="en-US" sz="2150" dirty="0"/>
              <a:t>A total of 293 APRNs completed the survey</a:t>
            </a:r>
          </a:p>
          <a:p>
            <a:pPr lvl="1"/>
            <a:r>
              <a:rPr lang="en-US" sz="2150" dirty="0"/>
              <a:t>39% of the entire PMHS-certified </a:t>
            </a:r>
            <a:r>
              <a:rPr lang="en-US" sz="2150" dirty="0" smtClean="0"/>
              <a:t>population (at the time) </a:t>
            </a:r>
            <a:r>
              <a:rPr lang="en-US" sz="2150" dirty="0"/>
              <a:t>participated</a:t>
            </a:r>
          </a:p>
          <a:p>
            <a:r>
              <a:rPr lang="en-US" sz="2150" dirty="0"/>
              <a:t>55% of respondents worked in Primary Care settings</a:t>
            </a:r>
          </a:p>
          <a:p>
            <a:r>
              <a:rPr lang="en-US" sz="2150" dirty="0"/>
              <a:t>12% worked in </a:t>
            </a:r>
            <a:r>
              <a:rPr lang="en-US" sz="2150" dirty="0" smtClean="0"/>
              <a:t>Developmental/Behavioral </a:t>
            </a:r>
            <a:r>
              <a:rPr lang="en-US" sz="2150" dirty="0"/>
              <a:t>Pediatrics</a:t>
            </a:r>
          </a:p>
          <a:p>
            <a:r>
              <a:rPr lang="en-US" sz="2150" dirty="0"/>
              <a:t>On average, respondents spent 79% of their time in direct, clinical practice</a:t>
            </a:r>
          </a:p>
          <a:p>
            <a:r>
              <a:rPr lang="en-US" sz="2150" dirty="0"/>
              <a:t>70% of respondents prescribe Schedule II medications</a:t>
            </a:r>
          </a:p>
          <a:p>
            <a:r>
              <a:rPr lang="en-US" sz="2150" dirty="0"/>
              <a:t>The most commonly earned degree was the Master’s degree, held by 80% of respondents</a:t>
            </a:r>
          </a:p>
          <a:p>
            <a:r>
              <a:rPr lang="en-US" sz="2150" dirty="0"/>
              <a:t>97% of respondents indicated that the survey covered </a:t>
            </a:r>
            <a:r>
              <a:rPr lang="en-US" sz="2150" dirty="0" smtClean="0"/>
              <a:t>the role and tasks of the PMHS </a:t>
            </a:r>
            <a:r>
              <a:rPr lang="en-US" sz="2150" dirty="0"/>
              <a:t>adequately to very well. </a:t>
            </a:r>
          </a:p>
        </p:txBody>
      </p:sp>
    </p:spTree>
    <p:extLst>
      <p:ext uri="{BB962C8B-B14F-4D97-AF65-F5344CB8AC3E}">
        <p14:creationId xmlns:p14="http://schemas.microsoft.com/office/powerpoint/2010/main" val="216595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10000" y="641146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2016-17 JTA for the PMHS Exam:</a:t>
            </a:r>
            <a:br>
              <a:rPr lang="en-US" dirty="0" smtClean="0"/>
            </a:br>
            <a:r>
              <a:rPr lang="en-US" sz="3200" dirty="0">
                <a:solidFill>
                  <a:srgbClr val="F2A16A"/>
                </a:solidFill>
              </a:rPr>
              <a:t>Over time…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100189"/>
              </p:ext>
            </p:extLst>
          </p:nvPr>
        </p:nvGraphicFramePr>
        <p:xfrm>
          <a:off x="469653" y="2348098"/>
          <a:ext cx="11252692" cy="3993554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20252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458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R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1" u="none" strike="noStrike" dirty="0" smtClean="0"/>
                        <a:t>2009-10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1" u="none" strike="noStrike" dirty="0"/>
                        <a:t>2016-17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Practice </a:t>
                      </a:r>
                      <a:endParaRPr lang="en-US" sz="1600" b="1" u="none" strike="noStrike" dirty="0" smtClean="0"/>
                    </a:p>
                    <a:p>
                      <a:pPr algn="ctr" fontAlgn="b"/>
                      <a:r>
                        <a:rPr lang="en-US" sz="1600" b="1" u="none" strike="noStrike" dirty="0" smtClean="0"/>
                        <a:t>Setting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74625" indent="-114300" algn="l" rtl="0" eaLnBrk="1" fontAlgn="b" latinLnBrk="0" hangingPunct="1">
                        <a:buFont typeface="Arial" pitchFamily="34" charset="0"/>
                        <a:buChar char="•"/>
                        <a:tabLst>
                          <a:tab pos="174625" algn="l"/>
                        </a:tabLst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</a:rPr>
                        <a:t>Clinic – Primary Care			30.6%</a:t>
                      </a:r>
                    </a:p>
                    <a:p>
                      <a:pPr marL="174625" indent="-114300" algn="l" rtl="0" eaLnBrk="1" fontAlgn="b" latinLnBrk="0" hangingPunct="1">
                        <a:buFont typeface="Arial" pitchFamily="34" charset="0"/>
                        <a:buChar char="•"/>
                        <a:tabLst>
                          <a:tab pos="174625" algn="l"/>
                        </a:tabLst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</a:rPr>
                        <a:t>Clinic</a:t>
                      </a: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</a:rPr>
                        <a:t> – Subspecialty				28%</a:t>
                      </a:r>
                    </a:p>
                    <a:p>
                      <a:pPr marL="174625" indent="-114300" algn="l" rtl="0" eaLnBrk="1" fontAlgn="b" latinLnBrk="0" hangingPunct="1">
                        <a:buFont typeface="Arial" pitchFamily="34" charset="0"/>
                        <a:buChar char="•"/>
                        <a:tabLst>
                          <a:tab pos="174625" algn="l"/>
                        </a:tabLst>
                      </a:pP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</a:rPr>
                        <a:t>Private Practice – Primary Care 		19.4%</a:t>
                      </a:r>
                    </a:p>
                    <a:p>
                      <a:pPr marL="174625" indent="-114300" algn="l" rtl="0" eaLnBrk="1" fontAlgn="b" latinLnBrk="0" hangingPunct="1">
                        <a:buFont typeface="Arial" pitchFamily="34" charset="0"/>
                        <a:buChar char="•"/>
                        <a:tabLst>
                          <a:tab pos="174625" algn="l"/>
                        </a:tabLst>
                      </a:pP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</a:rPr>
                        <a:t>Private Practice – Subspecialty		7.1%</a:t>
                      </a:r>
                    </a:p>
                    <a:p>
                      <a:pPr marL="174625" indent="-114300" algn="l" rtl="0" eaLnBrk="1" fontAlgn="b" latinLnBrk="0" hangingPunct="1">
                        <a:buFont typeface="Arial" pitchFamily="34" charset="0"/>
                        <a:buChar char="•"/>
                        <a:tabLst>
                          <a:tab pos="174625" algn="l"/>
                        </a:tabLst>
                      </a:pP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</a:rPr>
                        <a:t>School-based Health 			6%</a:t>
                      </a:r>
                      <a:endParaRPr kumimoji="0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4625" indent="-114300" algn="l" rtl="0" eaLnBrk="1" fontAlgn="b" latinLnBrk="0" hangingPunct="1">
                        <a:buFont typeface="Arial" pitchFamily="34" charset="0"/>
                        <a:buChar char="•"/>
                        <a:tabLst>
                          <a:tab pos="174625" algn="l"/>
                        </a:tabLst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</a:rPr>
                        <a:t>Primary Care Clinics	</a:t>
                      </a:r>
                      <a:r>
                        <a:rPr kumimoji="0" lang="en-US" sz="1050" kern="1200" dirty="0" smtClean="0">
                          <a:solidFill>
                            <a:schemeClr val="tx1"/>
                          </a:solidFill>
                        </a:rPr>
                        <a:t>(Peds,</a:t>
                      </a:r>
                      <a:r>
                        <a:rPr kumimoji="0" lang="en-US" sz="1050" kern="1200" baseline="0" dirty="0" smtClean="0">
                          <a:solidFill>
                            <a:schemeClr val="tx1"/>
                          </a:solidFill>
                        </a:rPr>
                        <a:t> Family Practice, Adolescent)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</a:rPr>
                        <a:t>	55.2%</a:t>
                      </a:r>
                    </a:p>
                    <a:p>
                      <a:pPr marL="174625" indent="-114300" algn="l" rtl="0" eaLnBrk="1" fontAlgn="b" latinLnBrk="0" hangingPunct="1">
                        <a:buFont typeface="Arial" pitchFamily="34" charset="0"/>
                        <a:buChar char="•"/>
                        <a:tabLst>
                          <a:tab pos="174625" algn="l"/>
                        </a:tabLst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</a:rPr>
                        <a:t>Developmental/Behavioral Pediatrics</a:t>
                      </a: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</a:rPr>
                        <a:t> Clinics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</a:rPr>
                        <a:t>		12.2%</a:t>
                      </a:r>
                    </a:p>
                    <a:p>
                      <a:pPr marL="174625" indent="-114300" algn="l" rtl="0" eaLnBrk="1" fontAlgn="b" latinLnBrk="0" hangingPunct="1">
                        <a:buFont typeface="Arial" pitchFamily="34" charset="0"/>
                        <a:buChar char="•"/>
                        <a:tabLst>
                          <a:tab pos="174625" algn="l"/>
                        </a:tabLst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</a:rPr>
                        <a:t>Pediatric Outpatient Clinic or Specialty Practice</a:t>
                      </a: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</a:rPr>
                        <a:t>	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</a:rPr>
                        <a:t>11.5%</a:t>
                      </a:r>
                    </a:p>
                    <a:p>
                      <a:pPr marL="174625" indent="-114300" algn="l" rtl="0" eaLnBrk="1" fontAlgn="b" latinLnBrk="0" hangingPunct="1">
                        <a:buFont typeface="Arial" pitchFamily="34" charset="0"/>
                        <a:buChar char="•"/>
                        <a:tabLst>
                          <a:tab pos="174625" algn="l"/>
                        </a:tabLst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</a:rPr>
                        <a:t>Psychiatry</a:t>
                      </a: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</a:rPr>
                        <a:t> Outpatient Clinic or Specialty Practice	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</a:rPr>
                        <a:t>11.5%</a:t>
                      </a:r>
                      <a:endParaRPr kumimoji="0"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/>
                        <a:t>Location of </a:t>
                      </a:r>
                    </a:p>
                    <a:p>
                      <a:pPr algn="ctr" fontAlgn="b"/>
                      <a:r>
                        <a:rPr lang="en-US" sz="1600" b="1" u="none" strike="noStrike" dirty="0" smtClean="0"/>
                        <a:t>Practice Setting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74625" indent="-114300" algn="l" defTabSz="457200" rtl="0" eaLnBrk="1" fontAlgn="b" latinLnBrk="0" hangingPunct="1">
                        <a:buFont typeface="Arial" pitchFamily="34" charset="0"/>
                        <a:buChar char="•"/>
                        <a:tabLst>
                          <a:tab pos="174625" algn="l"/>
                        </a:tabLst>
                      </a:pP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</a:rPr>
                        <a:t>Urban						49.3%</a:t>
                      </a:r>
                    </a:p>
                    <a:p>
                      <a:pPr marL="174625" indent="-114300" algn="l" defTabSz="457200" rtl="0" eaLnBrk="1" fontAlgn="b" latinLnBrk="0" hangingPunct="1">
                        <a:buFont typeface="Arial" pitchFamily="34" charset="0"/>
                        <a:buChar char="•"/>
                        <a:tabLst>
                          <a:tab pos="174625" algn="l"/>
                        </a:tabLst>
                      </a:pP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</a:rPr>
                        <a:t>Suburban					34%</a:t>
                      </a:r>
                    </a:p>
                    <a:p>
                      <a:pPr marL="174625" indent="-114300" algn="l" defTabSz="457200" rtl="0" eaLnBrk="1" fontAlgn="b" latinLnBrk="0" hangingPunct="1">
                        <a:buFont typeface="Arial" pitchFamily="34" charset="0"/>
                        <a:buChar char="•"/>
                        <a:tabLst>
                          <a:tab pos="174625" algn="l"/>
                        </a:tabLst>
                      </a:pP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</a:rPr>
                        <a:t>Rural 						16.8%</a:t>
                      </a:r>
                      <a:endParaRPr kumimoji="0" lang="en-US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4625" indent="-114300" algn="l" defTabSz="457200" rtl="0" eaLnBrk="1" fontAlgn="b" latinLnBrk="0" hangingPunct="1">
                        <a:buFont typeface="Arial" pitchFamily="34" charset="0"/>
                        <a:buChar char="•"/>
                        <a:tabLst>
                          <a:tab pos="174625" algn="l"/>
                        </a:tabLst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</a:rPr>
                        <a:t>Urban								45.7%</a:t>
                      </a:r>
                    </a:p>
                    <a:p>
                      <a:pPr marL="174625" indent="-114300" algn="l" defTabSz="457200" rtl="0" eaLnBrk="1" fontAlgn="b" latinLnBrk="0" hangingPunct="1">
                        <a:buFont typeface="Arial" pitchFamily="34" charset="0"/>
                        <a:buChar char="•"/>
                        <a:tabLst>
                          <a:tab pos="174625" algn="l"/>
                        </a:tabLst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</a:rPr>
                        <a:t>Suburban							41.7%</a:t>
                      </a:r>
                    </a:p>
                    <a:p>
                      <a:pPr marL="174625" indent="-114300" algn="l" defTabSz="457200" rtl="0" eaLnBrk="1" fontAlgn="b" latinLnBrk="0" hangingPunct="1">
                        <a:buFont typeface="Arial" pitchFamily="34" charset="0"/>
                        <a:buChar char="•"/>
                        <a:tabLst>
                          <a:tab pos="174625" algn="l"/>
                        </a:tabLst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</a:rPr>
                        <a:t>Rural								12.6%</a:t>
                      </a:r>
                      <a:endParaRPr kumimoji="0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503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/>
                        <a:t>Top 5 </a:t>
                      </a:r>
                    </a:p>
                    <a:p>
                      <a:pPr algn="ctr" fontAlgn="b"/>
                      <a:r>
                        <a:rPr lang="en-US" sz="1600" b="1" u="none" strike="noStrike" dirty="0" smtClean="0"/>
                        <a:t>Referrals to</a:t>
                      </a:r>
                      <a:r>
                        <a:rPr lang="en-US" sz="1600" b="1" u="none" strike="noStrike" baseline="0" dirty="0" smtClean="0"/>
                        <a:t> Other Services</a:t>
                      </a:r>
                      <a:endParaRPr lang="en-US" sz="1600" b="1" i="1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74625" indent="-114300" algn="l" defTabSz="457200" rtl="0" eaLnBrk="1" fontAlgn="b" latinLnBrk="0" hangingPunct="1">
                        <a:buFont typeface="Arial" pitchFamily="34" charset="0"/>
                        <a:buChar char="•"/>
                        <a:tabLst>
                          <a:tab pos="174625" algn="l"/>
                        </a:tabLst>
                      </a:pP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</a:rPr>
                        <a:t>Counselor/Therapist				90.4%</a:t>
                      </a:r>
                    </a:p>
                    <a:p>
                      <a:pPr marL="174625" indent="-114300" algn="l" defTabSz="457200" rtl="0" eaLnBrk="1" fontAlgn="b" latinLnBrk="0" hangingPunct="1">
                        <a:buFont typeface="Arial" pitchFamily="34" charset="0"/>
                        <a:buChar char="•"/>
                        <a:tabLst>
                          <a:tab pos="174625" algn="l"/>
                        </a:tabLst>
                      </a:pP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</a:rPr>
                        <a:t>Child/adolescent psychiatrist		88.5%</a:t>
                      </a:r>
                    </a:p>
                    <a:p>
                      <a:pPr marL="174625" marR="0" lvl="0" indent="-1143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174625" algn="l"/>
                        </a:tabLst>
                        <a:defRPr/>
                      </a:pP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</a:rPr>
                        <a:t>Neurologist					79.6%</a:t>
                      </a:r>
                    </a:p>
                    <a:p>
                      <a:pPr marL="174625" indent="-114300" algn="l" defTabSz="457200" rtl="0" eaLnBrk="1" fontAlgn="b" latinLnBrk="0" hangingPunct="1">
                        <a:buFont typeface="Arial" pitchFamily="34" charset="0"/>
                        <a:buChar char="•"/>
                        <a:tabLst>
                          <a:tab pos="174625" algn="l"/>
                        </a:tabLst>
                      </a:pP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</a:rPr>
                        <a:t>OT/PT/Speech					78.8%</a:t>
                      </a:r>
                    </a:p>
                    <a:p>
                      <a:pPr marL="174625" indent="-114300" algn="l" defTabSz="457200" rtl="0" eaLnBrk="1" fontAlgn="b" latinLnBrk="0" hangingPunct="1">
                        <a:buFont typeface="Arial" pitchFamily="34" charset="0"/>
                        <a:buChar char="•"/>
                        <a:tabLst>
                          <a:tab pos="174625" algn="l"/>
                        </a:tabLst>
                      </a:pP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</a:rPr>
                        <a:t>Pediatric psychologist			65.9%</a:t>
                      </a:r>
                      <a:endParaRPr kumimoji="0" lang="en-US" sz="14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4625" indent="-114300" algn="l" defTabSz="457200" rtl="0" eaLnBrk="1" fontAlgn="b" latinLnBrk="0" hangingPunct="1">
                        <a:buFont typeface="Arial" pitchFamily="34" charset="0"/>
                        <a:buChar char="•"/>
                        <a:tabLst>
                          <a:tab pos="174625" algn="l"/>
                        </a:tabLst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</a:rPr>
                        <a:t>Counselor/Therapist						89%</a:t>
                      </a:r>
                    </a:p>
                    <a:p>
                      <a:pPr marL="174625" indent="-114300" algn="l" defTabSz="457200" rtl="0" eaLnBrk="1" fontAlgn="b" latinLnBrk="0" hangingPunct="1">
                        <a:buFont typeface="Arial" pitchFamily="34" charset="0"/>
                        <a:buChar char="•"/>
                        <a:tabLst>
                          <a:tab pos="174625" algn="l"/>
                        </a:tabLst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</a:rPr>
                        <a:t>Child/adolescent psychiatrist				82.5%</a:t>
                      </a:r>
                    </a:p>
                    <a:p>
                      <a:pPr marL="174625" indent="-114300" algn="l" defTabSz="457200" rtl="0" eaLnBrk="1" fontAlgn="b" latinLnBrk="0" hangingPunct="1">
                        <a:buFont typeface="Arial" pitchFamily="34" charset="0"/>
                        <a:buChar char="•"/>
                        <a:tabLst>
                          <a:tab pos="174625" algn="l"/>
                        </a:tabLst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</a:rPr>
                        <a:t>OT/PT/Speech							78.8%</a:t>
                      </a:r>
                    </a:p>
                    <a:p>
                      <a:pPr marL="174625" indent="-114300" algn="l" defTabSz="457200" rtl="0" eaLnBrk="1" fontAlgn="b" latinLnBrk="0" hangingPunct="1">
                        <a:buFont typeface="Arial" pitchFamily="34" charset="0"/>
                        <a:buChar char="•"/>
                        <a:tabLst>
                          <a:tab pos="174625" algn="l"/>
                        </a:tabLst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</a:rPr>
                        <a:t>Neurologist							69.9%</a:t>
                      </a:r>
                    </a:p>
                    <a:p>
                      <a:pPr marL="174625" indent="-114300" algn="l" defTabSz="457200" rtl="0" eaLnBrk="1" fontAlgn="b" latinLnBrk="0" hangingPunct="1">
                        <a:buFont typeface="Arial" pitchFamily="34" charset="0"/>
                        <a:buChar char="•"/>
                        <a:tabLst>
                          <a:tab pos="174625" algn="l"/>
                        </a:tabLst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</a:rPr>
                        <a:t>Pediatric psychologist					69.2%</a:t>
                      </a:r>
                      <a:endParaRPr kumimoji="0"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8375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506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10000" y="641146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2016-17 JTA for the PMHS Exam:</a:t>
            </a:r>
            <a:br>
              <a:rPr lang="en-US" dirty="0" smtClean="0"/>
            </a:br>
            <a:r>
              <a:rPr lang="en-US" sz="3200" dirty="0">
                <a:solidFill>
                  <a:srgbClr val="F2A16A"/>
                </a:solidFill>
              </a:rPr>
              <a:t>Results “at a glance”…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3806" y="2220686"/>
            <a:ext cx="9536545" cy="4278085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/>
              <a:t>Overall, the description of the role was expanded </a:t>
            </a:r>
            <a:r>
              <a:rPr lang="en-US" sz="3200" dirty="0" smtClean="0"/>
              <a:t>throughout </a:t>
            </a:r>
            <a:r>
              <a:rPr lang="en-US" sz="3200" dirty="0"/>
              <a:t>to </a:t>
            </a:r>
            <a:r>
              <a:rPr lang="en-US" sz="3200" dirty="0" smtClean="0"/>
              <a:t>more clearly reflect a specialty expertise in pediatric developmental, behavioral and mental health (DBMH) problems.</a:t>
            </a:r>
            <a:endParaRPr lang="en-US" sz="3200" dirty="0"/>
          </a:p>
          <a:p>
            <a:r>
              <a:rPr lang="en-US" sz="2800" dirty="0"/>
              <a:t>All tasks (77) that were surveyed met </a:t>
            </a:r>
            <a:r>
              <a:rPr lang="en-US" sz="2800" dirty="0" smtClean="0"/>
              <a:t>criteria.</a:t>
            </a:r>
            <a:endParaRPr lang="en-US" sz="2800" dirty="0"/>
          </a:p>
          <a:p>
            <a:r>
              <a:rPr lang="en-US" sz="2800" dirty="0"/>
              <a:t>Added tasks include: </a:t>
            </a:r>
          </a:p>
          <a:p>
            <a:pPr lvl="1"/>
            <a:r>
              <a:rPr lang="en-US" sz="2400" dirty="0"/>
              <a:t>Promoting optimal developmental progression </a:t>
            </a:r>
          </a:p>
          <a:p>
            <a:pPr lvl="1"/>
            <a:r>
              <a:rPr lang="en-US" sz="2400" dirty="0"/>
              <a:t>Providing education about the connection between physical, spiritual, environmental, and psychological determinants of health</a:t>
            </a:r>
          </a:p>
          <a:p>
            <a:pPr lvl="1"/>
            <a:r>
              <a:rPr lang="en-US" sz="2400" dirty="0"/>
              <a:t>Counseling around environmental accommodations and adaptations</a:t>
            </a:r>
          </a:p>
          <a:p>
            <a:pPr lvl="1"/>
            <a:r>
              <a:rPr lang="en-US" sz="2400" dirty="0" smtClean="0"/>
              <a:t>Administering </a:t>
            </a:r>
            <a:r>
              <a:rPr lang="en-US" sz="2400" dirty="0"/>
              <a:t>evidence-based DBMH assessment tools </a:t>
            </a:r>
          </a:p>
        </p:txBody>
      </p:sp>
    </p:spTree>
    <p:extLst>
      <p:ext uri="{BB962C8B-B14F-4D97-AF65-F5344CB8AC3E}">
        <p14:creationId xmlns:p14="http://schemas.microsoft.com/office/powerpoint/2010/main" val="413872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uotab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1981</TotalTime>
  <Words>1321</Words>
  <Application>Microsoft Office PowerPoint</Application>
  <PresentationFormat>Widescreen</PresentationFormat>
  <Paragraphs>191</Paragraphs>
  <Slides>20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Arial Black</vt:lpstr>
      <vt:lpstr>Calibri</vt:lpstr>
      <vt:lpstr>Times New Roman</vt:lpstr>
      <vt:lpstr>Wingdings 2</vt:lpstr>
      <vt:lpstr>Quotable</vt:lpstr>
      <vt:lpstr>2016-2017 Job Task Analysis  for the Pediatric Primary Care  Mental Health Specialist (PMHS®) Exam</vt:lpstr>
      <vt:lpstr>PowerPoint Presentation</vt:lpstr>
      <vt:lpstr>PowerPoint Presentation</vt:lpstr>
      <vt:lpstr>2016-17 PMHS  Job Task Analysis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2016-17 PMHS  Job Task Analysis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2016-17 PMHS  Job Task Analysis</vt:lpstr>
      <vt:lpstr>PowerPoint Presentation</vt:lpstr>
      <vt:lpstr>PowerPoint Presentation</vt:lpstr>
      <vt:lpstr>2016-17 PMHS  Job Task Analysis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Acute Care Exam Committee Meeting</dc:title>
  <dc:creator>Lesley Lightfoot</dc:creator>
  <cp:lastModifiedBy>Lesley Lightfoot</cp:lastModifiedBy>
  <cp:revision>94</cp:revision>
  <cp:lastPrinted>2017-04-24T11:51:16Z</cp:lastPrinted>
  <dcterms:created xsi:type="dcterms:W3CDTF">2017-04-19T14:22:25Z</dcterms:created>
  <dcterms:modified xsi:type="dcterms:W3CDTF">2017-06-26T19:31:16Z</dcterms:modified>
</cp:coreProperties>
</file>