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Lst>
  <p:notesMasterIdLst>
    <p:notesMasterId r:id="rId75"/>
  </p:notesMasterIdLst>
  <p:sldIdLst>
    <p:sldId id="256" r:id="rId2"/>
    <p:sldId id="257" r:id="rId3"/>
    <p:sldId id="344" r:id="rId4"/>
    <p:sldId id="259" r:id="rId5"/>
    <p:sldId id="258" r:id="rId6"/>
    <p:sldId id="262" r:id="rId7"/>
    <p:sldId id="263" r:id="rId8"/>
    <p:sldId id="264" r:id="rId9"/>
    <p:sldId id="265" r:id="rId10"/>
    <p:sldId id="266" r:id="rId11"/>
    <p:sldId id="267" r:id="rId12"/>
    <p:sldId id="355" r:id="rId13"/>
    <p:sldId id="270" r:id="rId14"/>
    <p:sldId id="271" r:id="rId15"/>
    <p:sldId id="272" r:id="rId16"/>
    <p:sldId id="275" r:id="rId17"/>
    <p:sldId id="276" r:id="rId18"/>
    <p:sldId id="277" r:id="rId19"/>
    <p:sldId id="280" r:id="rId20"/>
    <p:sldId id="329" r:id="rId21"/>
    <p:sldId id="332" r:id="rId22"/>
    <p:sldId id="283" r:id="rId23"/>
    <p:sldId id="330" r:id="rId24"/>
    <p:sldId id="328" r:id="rId25"/>
    <p:sldId id="327" r:id="rId26"/>
    <p:sldId id="331" r:id="rId27"/>
    <p:sldId id="282" r:id="rId28"/>
    <p:sldId id="354" r:id="rId29"/>
    <p:sldId id="285" r:id="rId30"/>
    <p:sldId id="286" r:id="rId31"/>
    <p:sldId id="287" r:id="rId32"/>
    <p:sldId id="290" r:id="rId33"/>
    <p:sldId id="291" r:id="rId34"/>
    <p:sldId id="292" r:id="rId35"/>
    <p:sldId id="293" r:id="rId36"/>
    <p:sldId id="343" r:id="rId37"/>
    <p:sldId id="297" r:id="rId38"/>
    <p:sldId id="347" r:id="rId39"/>
    <p:sldId id="296" r:id="rId40"/>
    <p:sldId id="298" r:id="rId41"/>
    <p:sldId id="348" r:id="rId42"/>
    <p:sldId id="299" r:id="rId43"/>
    <p:sldId id="349" r:id="rId44"/>
    <p:sldId id="350" r:id="rId45"/>
    <p:sldId id="303" r:id="rId46"/>
    <p:sldId id="333" r:id="rId47"/>
    <p:sldId id="304" r:id="rId48"/>
    <p:sldId id="305" r:id="rId49"/>
    <p:sldId id="306" r:id="rId50"/>
    <p:sldId id="307" r:id="rId51"/>
    <p:sldId id="334" r:id="rId52"/>
    <p:sldId id="310" r:id="rId53"/>
    <p:sldId id="337" r:id="rId54"/>
    <p:sldId id="311" r:id="rId55"/>
    <p:sldId id="338" r:id="rId56"/>
    <p:sldId id="339" r:id="rId57"/>
    <p:sldId id="312" r:id="rId58"/>
    <p:sldId id="340" r:id="rId59"/>
    <p:sldId id="313" r:id="rId60"/>
    <p:sldId id="314" r:id="rId61"/>
    <p:sldId id="341" r:id="rId62"/>
    <p:sldId id="342" r:id="rId63"/>
    <p:sldId id="316" r:id="rId64"/>
    <p:sldId id="317" r:id="rId65"/>
    <p:sldId id="318" r:id="rId66"/>
    <p:sldId id="319" r:id="rId67"/>
    <p:sldId id="320" r:id="rId68"/>
    <p:sldId id="335" r:id="rId69"/>
    <p:sldId id="321" r:id="rId70"/>
    <p:sldId id="353" r:id="rId71"/>
    <p:sldId id="325" r:id="rId72"/>
    <p:sldId id="323" r:id="rId73"/>
    <p:sldId id="324" r:id="rId7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le Ritchey" initials="NR" lastIdx="3" clrIdx="0">
    <p:extLst>
      <p:ext uri="{19B8F6BF-5375-455C-9EA6-DF929625EA0E}">
        <p15:presenceInfo xmlns:p15="http://schemas.microsoft.com/office/powerpoint/2012/main" userId="S-1-5-21-1003208666-3812404117-3519461760-16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C9900"/>
    <a:srgbClr val="EAE9FD"/>
    <a:srgbClr val="F2700E"/>
    <a:srgbClr val="5F54EE"/>
    <a:srgbClr val="AAA4F6"/>
    <a:srgbClr val="D1CEFA"/>
    <a:srgbClr val="000000"/>
    <a:srgbClr val="6666FF"/>
    <a:srgbClr val="515E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71" autoAdjust="0"/>
    <p:restoredTop sz="96469" autoAdjust="0"/>
  </p:normalViewPr>
  <p:slideViewPr>
    <p:cSldViewPr>
      <p:cViewPr varScale="1">
        <p:scale>
          <a:sx n="64" d="100"/>
          <a:sy n="64" d="100"/>
        </p:scale>
        <p:origin x="82" y="466"/>
      </p:cViewPr>
      <p:guideLst>
        <p:guide orient="horz" pos="2160"/>
        <p:guide pos="2880"/>
      </p:guideLst>
    </p:cSldViewPr>
  </p:slideViewPr>
  <p:notesTextViewPr>
    <p:cViewPr>
      <p:scale>
        <a:sx n="1" d="1"/>
        <a:sy n="1" d="1"/>
      </p:scale>
      <p:origin x="0" y="0"/>
    </p:cViewPr>
  </p:notesTextViewPr>
  <p:sorterViewPr>
    <p:cViewPr>
      <p:scale>
        <a:sx n="170" d="100"/>
        <a:sy n="170" d="100"/>
      </p:scale>
      <p:origin x="0" y="-45389"/>
    </p:cViewPr>
  </p:sorterViewPr>
  <p:notesViewPr>
    <p:cSldViewPr>
      <p:cViewPr varScale="1">
        <p:scale>
          <a:sx n="78" d="100"/>
          <a:sy n="78" d="100"/>
        </p:scale>
        <p:origin x="2046" y="11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75499B-67FC-475E-9865-FAF50995CEF3}" type="datetimeFigureOut">
              <a:rPr lang="en-US" smtClean="0"/>
              <a:t>5/6/2018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D7055F-6AC7-4911-B29C-0B9CA2C60573}" type="slidenum">
              <a:rPr lang="en-US" smtClean="0"/>
              <a:t>‹#›</a:t>
            </a:fld>
            <a:endParaRPr lang="en-US" dirty="0"/>
          </a:p>
        </p:txBody>
      </p:sp>
    </p:spTree>
    <p:extLst>
      <p:ext uri="{BB962C8B-B14F-4D97-AF65-F5344CB8AC3E}">
        <p14:creationId xmlns:p14="http://schemas.microsoft.com/office/powerpoint/2010/main" val="3229906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D7055F-6AC7-4911-B29C-0B9CA2C60573}" type="slidenum">
              <a:rPr lang="en-US" smtClean="0"/>
              <a:t>1</a:t>
            </a:fld>
            <a:endParaRPr lang="en-US" dirty="0"/>
          </a:p>
        </p:txBody>
      </p:sp>
    </p:spTree>
    <p:extLst>
      <p:ext uri="{BB962C8B-B14F-4D97-AF65-F5344CB8AC3E}">
        <p14:creationId xmlns:p14="http://schemas.microsoft.com/office/powerpoint/2010/main" val="14038450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D7055F-6AC7-4911-B29C-0B9CA2C60573}" type="slidenum">
              <a:rPr lang="en-US" smtClean="0"/>
              <a:t>10</a:t>
            </a:fld>
            <a:endParaRPr lang="en-US" dirty="0"/>
          </a:p>
        </p:txBody>
      </p:sp>
    </p:spTree>
    <p:extLst>
      <p:ext uri="{BB962C8B-B14F-4D97-AF65-F5344CB8AC3E}">
        <p14:creationId xmlns:p14="http://schemas.microsoft.com/office/powerpoint/2010/main" val="20779971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D7055F-6AC7-4911-B29C-0B9CA2C60573}" type="slidenum">
              <a:rPr lang="en-US" smtClean="0"/>
              <a:t>11</a:t>
            </a:fld>
            <a:endParaRPr lang="en-US" dirty="0"/>
          </a:p>
        </p:txBody>
      </p:sp>
    </p:spTree>
    <p:extLst>
      <p:ext uri="{BB962C8B-B14F-4D97-AF65-F5344CB8AC3E}">
        <p14:creationId xmlns:p14="http://schemas.microsoft.com/office/powerpoint/2010/main" val="18934090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D7055F-6AC7-4911-B29C-0B9CA2C60573}" type="slidenum">
              <a:rPr lang="en-US" smtClean="0"/>
              <a:t>13</a:t>
            </a:fld>
            <a:endParaRPr lang="en-US" dirty="0"/>
          </a:p>
        </p:txBody>
      </p:sp>
    </p:spTree>
    <p:extLst>
      <p:ext uri="{BB962C8B-B14F-4D97-AF65-F5344CB8AC3E}">
        <p14:creationId xmlns:p14="http://schemas.microsoft.com/office/powerpoint/2010/main" val="2136611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D7055F-6AC7-4911-B29C-0B9CA2C60573}" type="slidenum">
              <a:rPr lang="en-US" smtClean="0"/>
              <a:t>14</a:t>
            </a:fld>
            <a:endParaRPr lang="en-US" dirty="0"/>
          </a:p>
        </p:txBody>
      </p:sp>
    </p:spTree>
    <p:extLst>
      <p:ext uri="{BB962C8B-B14F-4D97-AF65-F5344CB8AC3E}">
        <p14:creationId xmlns:p14="http://schemas.microsoft.com/office/powerpoint/2010/main" val="11203783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D7055F-6AC7-4911-B29C-0B9CA2C60573}" type="slidenum">
              <a:rPr lang="en-US" smtClean="0"/>
              <a:t>15</a:t>
            </a:fld>
            <a:endParaRPr lang="en-US" dirty="0"/>
          </a:p>
        </p:txBody>
      </p:sp>
    </p:spTree>
    <p:extLst>
      <p:ext uri="{BB962C8B-B14F-4D97-AF65-F5344CB8AC3E}">
        <p14:creationId xmlns:p14="http://schemas.microsoft.com/office/powerpoint/2010/main" val="10449237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D7055F-6AC7-4911-B29C-0B9CA2C60573}" type="slidenum">
              <a:rPr lang="en-US" smtClean="0"/>
              <a:t>16</a:t>
            </a:fld>
            <a:endParaRPr lang="en-US" dirty="0"/>
          </a:p>
        </p:txBody>
      </p:sp>
    </p:spTree>
    <p:extLst>
      <p:ext uri="{BB962C8B-B14F-4D97-AF65-F5344CB8AC3E}">
        <p14:creationId xmlns:p14="http://schemas.microsoft.com/office/powerpoint/2010/main" val="11241301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D7055F-6AC7-4911-B29C-0B9CA2C60573}" type="slidenum">
              <a:rPr lang="en-US" smtClean="0"/>
              <a:t>17</a:t>
            </a:fld>
            <a:endParaRPr lang="en-US" dirty="0"/>
          </a:p>
        </p:txBody>
      </p:sp>
    </p:spTree>
    <p:extLst>
      <p:ext uri="{BB962C8B-B14F-4D97-AF65-F5344CB8AC3E}">
        <p14:creationId xmlns:p14="http://schemas.microsoft.com/office/powerpoint/2010/main" val="42117033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D7055F-6AC7-4911-B29C-0B9CA2C60573}" type="slidenum">
              <a:rPr lang="en-US" smtClean="0"/>
              <a:t>18</a:t>
            </a:fld>
            <a:endParaRPr lang="en-US" dirty="0"/>
          </a:p>
        </p:txBody>
      </p:sp>
    </p:spTree>
    <p:extLst>
      <p:ext uri="{BB962C8B-B14F-4D97-AF65-F5344CB8AC3E}">
        <p14:creationId xmlns:p14="http://schemas.microsoft.com/office/powerpoint/2010/main" val="2770046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D7055F-6AC7-4911-B29C-0B9CA2C60573}" type="slidenum">
              <a:rPr lang="en-US" smtClean="0"/>
              <a:t>19</a:t>
            </a:fld>
            <a:endParaRPr lang="en-US" dirty="0"/>
          </a:p>
        </p:txBody>
      </p:sp>
    </p:spTree>
    <p:extLst>
      <p:ext uri="{BB962C8B-B14F-4D97-AF65-F5344CB8AC3E}">
        <p14:creationId xmlns:p14="http://schemas.microsoft.com/office/powerpoint/2010/main" val="269340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D7055F-6AC7-4911-B29C-0B9CA2C60573}" type="slidenum">
              <a:rPr lang="en-US" smtClean="0"/>
              <a:t>20</a:t>
            </a:fld>
            <a:endParaRPr lang="en-US" dirty="0"/>
          </a:p>
        </p:txBody>
      </p:sp>
    </p:spTree>
    <p:extLst>
      <p:ext uri="{BB962C8B-B14F-4D97-AF65-F5344CB8AC3E}">
        <p14:creationId xmlns:p14="http://schemas.microsoft.com/office/powerpoint/2010/main" val="1286279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D7055F-6AC7-4911-B29C-0B9CA2C60573}" type="slidenum">
              <a:rPr lang="en-US" smtClean="0"/>
              <a:t>2</a:t>
            </a:fld>
            <a:endParaRPr lang="en-US" dirty="0"/>
          </a:p>
        </p:txBody>
      </p:sp>
    </p:spTree>
    <p:extLst>
      <p:ext uri="{BB962C8B-B14F-4D97-AF65-F5344CB8AC3E}">
        <p14:creationId xmlns:p14="http://schemas.microsoft.com/office/powerpoint/2010/main" val="39528340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iStock board. Symbol added.</a:t>
            </a:r>
          </a:p>
        </p:txBody>
      </p:sp>
      <p:sp>
        <p:nvSpPr>
          <p:cNvPr id="4" name="Slide Number Placeholder 3"/>
          <p:cNvSpPr>
            <a:spLocks noGrp="1"/>
          </p:cNvSpPr>
          <p:nvPr>
            <p:ph type="sldNum" sz="quarter" idx="10"/>
          </p:nvPr>
        </p:nvSpPr>
        <p:spPr/>
        <p:txBody>
          <a:bodyPr/>
          <a:lstStyle/>
          <a:p>
            <a:fld id="{ADD7055F-6AC7-4911-B29C-0B9CA2C60573}" type="slidenum">
              <a:rPr lang="en-US" smtClean="0"/>
              <a:t>21</a:t>
            </a:fld>
            <a:endParaRPr lang="en-US" dirty="0"/>
          </a:p>
        </p:txBody>
      </p:sp>
    </p:spTree>
    <p:extLst>
      <p:ext uri="{BB962C8B-B14F-4D97-AF65-F5344CB8AC3E}">
        <p14:creationId xmlns:p14="http://schemas.microsoft.com/office/powerpoint/2010/main" val="23471125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D7055F-6AC7-4911-B29C-0B9CA2C60573}" type="slidenum">
              <a:rPr lang="en-US" smtClean="0"/>
              <a:t>22</a:t>
            </a:fld>
            <a:endParaRPr lang="en-US" dirty="0"/>
          </a:p>
        </p:txBody>
      </p:sp>
    </p:spTree>
    <p:extLst>
      <p:ext uri="{BB962C8B-B14F-4D97-AF65-F5344CB8AC3E}">
        <p14:creationId xmlns:p14="http://schemas.microsoft.com/office/powerpoint/2010/main" val="2098884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D7055F-6AC7-4911-B29C-0B9CA2C60573}" type="slidenum">
              <a:rPr lang="en-US" smtClean="0"/>
              <a:t>23</a:t>
            </a:fld>
            <a:endParaRPr lang="en-US" dirty="0"/>
          </a:p>
        </p:txBody>
      </p:sp>
    </p:spTree>
    <p:extLst>
      <p:ext uri="{BB962C8B-B14F-4D97-AF65-F5344CB8AC3E}">
        <p14:creationId xmlns:p14="http://schemas.microsoft.com/office/powerpoint/2010/main" val="32324155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9B67634-9A71-4E95-A734-1EC43AC65CDE}" type="slidenum">
              <a:rPr lang="en-US" altLang="en-US" smtClean="0"/>
              <a:pPr>
                <a:spcBef>
                  <a:spcPct val="0"/>
                </a:spcBef>
              </a:pPr>
              <a:t>24</a:t>
            </a:fld>
            <a:endParaRPr lang="en-US" altLang="en-US" dirty="0"/>
          </a:p>
        </p:txBody>
      </p:sp>
    </p:spTree>
    <p:extLst>
      <p:ext uri="{BB962C8B-B14F-4D97-AF65-F5344CB8AC3E}">
        <p14:creationId xmlns:p14="http://schemas.microsoft.com/office/powerpoint/2010/main" val="16922326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D7055F-6AC7-4911-B29C-0B9CA2C60573}" type="slidenum">
              <a:rPr lang="en-US" smtClean="0"/>
              <a:t>25</a:t>
            </a:fld>
            <a:endParaRPr lang="en-US" dirty="0"/>
          </a:p>
        </p:txBody>
      </p:sp>
    </p:spTree>
    <p:extLst>
      <p:ext uri="{BB962C8B-B14F-4D97-AF65-F5344CB8AC3E}">
        <p14:creationId xmlns:p14="http://schemas.microsoft.com/office/powerpoint/2010/main" val="3201367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D7055F-6AC7-4911-B29C-0B9CA2C60573}" type="slidenum">
              <a:rPr lang="en-US" smtClean="0"/>
              <a:t>26</a:t>
            </a:fld>
            <a:endParaRPr lang="en-US" dirty="0"/>
          </a:p>
        </p:txBody>
      </p:sp>
    </p:spTree>
    <p:extLst>
      <p:ext uri="{BB962C8B-B14F-4D97-AF65-F5344CB8AC3E}">
        <p14:creationId xmlns:p14="http://schemas.microsoft.com/office/powerpoint/2010/main" val="5166246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9B67634-9A71-4E95-A734-1EC43AC65CDE}" type="slidenum">
              <a:rPr lang="en-US" altLang="en-US" smtClean="0"/>
              <a:pPr>
                <a:spcBef>
                  <a:spcPct val="0"/>
                </a:spcBef>
              </a:pPr>
              <a:t>27</a:t>
            </a:fld>
            <a:endParaRPr lang="en-US" altLang="en-US" dirty="0"/>
          </a:p>
        </p:txBody>
      </p:sp>
    </p:spTree>
    <p:extLst>
      <p:ext uri="{BB962C8B-B14F-4D97-AF65-F5344CB8AC3E}">
        <p14:creationId xmlns:p14="http://schemas.microsoft.com/office/powerpoint/2010/main" val="3301315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9B67634-9A71-4E95-A734-1EC43AC65CDE}" type="slidenum">
              <a:rPr lang="en-US" altLang="en-US" smtClean="0"/>
              <a:pPr>
                <a:spcBef>
                  <a:spcPct val="0"/>
                </a:spcBef>
              </a:pPr>
              <a:t>28</a:t>
            </a:fld>
            <a:endParaRPr lang="en-US" altLang="en-US" dirty="0"/>
          </a:p>
        </p:txBody>
      </p:sp>
    </p:spTree>
    <p:extLst>
      <p:ext uri="{BB962C8B-B14F-4D97-AF65-F5344CB8AC3E}">
        <p14:creationId xmlns:p14="http://schemas.microsoft.com/office/powerpoint/2010/main" val="26881628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ADA5F73-C4FF-4D24-95C6-A4ABBF849A26}" type="slidenum">
              <a:rPr lang="en-US" altLang="en-US" smtClean="0"/>
              <a:pPr>
                <a:spcBef>
                  <a:spcPct val="0"/>
                </a:spcBef>
              </a:pPr>
              <a:t>29</a:t>
            </a:fld>
            <a:endParaRPr lang="en-US" altLang="en-US" dirty="0"/>
          </a:p>
        </p:txBody>
      </p:sp>
    </p:spTree>
    <p:extLst>
      <p:ext uri="{BB962C8B-B14F-4D97-AF65-F5344CB8AC3E}">
        <p14:creationId xmlns:p14="http://schemas.microsoft.com/office/powerpoint/2010/main" val="36854984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B643B94-A7BF-4516-81DA-CD028B5C1A70}" type="slidenum">
              <a:rPr lang="en-US" altLang="en-US" smtClean="0"/>
              <a:pPr>
                <a:spcBef>
                  <a:spcPct val="0"/>
                </a:spcBef>
              </a:pPr>
              <a:t>30</a:t>
            </a:fld>
            <a:endParaRPr lang="en-US" altLang="en-US" dirty="0"/>
          </a:p>
        </p:txBody>
      </p:sp>
    </p:spTree>
    <p:extLst>
      <p:ext uri="{BB962C8B-B14F-4D97-AF65-F5344CB8AC3E}">
        <p14:creationId xmlns:p14="http://schemas.microsoft.com/office/powerpoint/2010/main" val="4175304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D7055F-6AC7-4911-B29C-0B9CA2C60573}" type="slidenum">
              <a:rPr lang="en-US" smtClean="0"/>
              <a:t>3</a:t>
            </a:fld>
            <a:endParaRPr lang="en-US" dirty="0"/>
          </a:p>
        </p:txBody>
      </p:sp>
    </p:spTree>
    <p:extLst>
      <p:ext uri="{BB962C8B-B14F-4D97-AF65-F5344CB8AC3E}">
        <p14:creationId xmlns:p14="http://schemas.microsoft.com/office/powerpoint/2010/main" val="8774914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9A444DD-8883-4AA3-8152-B04370F6F9E8}" type="slidenum">
              <a:rPr lang="en-US" altLang="en-US" smtClean="0"/>
              <a:pPr>
                <a:spcBef>
                  <a:spcPct val="0"/>
                </a:spcBef>
              </a:pPr>
              <a:t>31</a:t>
            </a:fld>
            <a:endParaRPr lang="en-US" altLang="en-US" dirty="0"/>
          </a:p>
        </p:txBody>
      </p:sp>
    </p:spTree>
    <p:extLst>
      <p:ext uri="{BB962C8B-B14F-4D97-AF65-F5344CB8AC3E}">
        <p14:creationId xmlns:p14="http://schemas.microsoft.com/office/powerpoint/2010/main" val="25652958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D279567-D895-4317-B372-2B42EAEA7FAB}" type="slidenum">
              <a:rPr lang="en-US" altLang="en-US" smtClean="0"/>
              <a:pPr>
                <a:spcBef>
                  <a:spcPct val="0"/>
                </a:spcBef>
              </a:pPr>
              <a:t>32</a:t>
            </a:fld>
            <a:endParaRPr lang="en-US" altLang="en-US" dirty="0"/>
          </a:p>
        </p:txBody>
      </p:sp>
    </p:spTree>
    <p:extLst>
      <p:ext uri="{BB962C8B-B14F-4D97-AF65-F5344CB8AC3E}">
        <p14:creationId xmlns:p14="http://schemas.microsoft.com/office/powerpoint/2010/main" val="8013012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EF9FD86-0B92-45B8-8180-EB809681247D}" type="slidenum">
              <a:rPr lang="en-US" altLang="en-US" smtClean="0"/>
              <a:pPr>
                <a:spcBef>
                  <a:spcPct val="0"/>
                </a:spcBef>
              </a:pPr>
              <a:t>33</a:t>
            </a:fld>
            <a:endParaRPr lang="en-US" altLang="en-US" dirty="0"/>
          </a:p>
        </p:txBody>
      </p:sp>
    </p:spTree>
    <p:extLst>
      <p:ext uri="{BB962C8B-B14F-4D97-AF65-F5344CB8AC3E}">
        <p14:creationId xmlns:p14="http://schemas.microsoft.com/office/powerpoint/2010/main" val="30932772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35B343B-098D-4A6B-872F-CFEABD80514A}" type="slidenum">
              <a:rPr lang="en-US" altLang="en-US" smtClean="0"/>
              <a:pPr>
                <a:spcBef>
                  <a:spcPct val="0"/>
                </a:spcBef>
              </a:pPr>
              <a:t>34</a:t>
            </a:fld>
            <a:endParaRPr lang="en-US" altLang="en-US" dirty="0"/>
          </a:p>
        </p:txBody>
      </p:sp>
    </p:spTree>
    <p:extLst>
      <p:ext uri="{BB962C8B-B14F-4D97-AF65-F5344CB8AC3E}">
        <p14:creationId xmlns:p14="http://schemas.microsoft.com/office/powerpoint/2010/main" val="2690823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68468F3-A72A-4495-A08E-A2635624362C}" type="slidenum">
              <a:rPr lang="en-US" altLang="en-US" smtClean="0"/>
              <a:pPr>
                <a:spcBef>
                  <a:spcPct val="0"/>
                </a:spcBef>
              </a:pPr>
              <a:t>35</a:t>
            </a:fld>
            <a:endParaRPr lang="en-US" altLang="en-US" dirty="0"/>
          </a:p>
        </p:txBody>
      </p:sp>
    </p:spTree>
    <p:extLst>
      <p:ext uri="{BB962C8B-B14F-4D97-AF65-F5344CB8AC3E}">
        <p14:creationId xmlns:p14="http://schemas.microsoft.com/office/powerpoint/2010/main" val="19070075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D7055F-6AC7-4911-B29C-0B9CA2C60573}" type="slidenum">
              <a:rPr lang="en-US" smtClean="0"/>
              <a:t>36</a:t>
            </a:fld>
            <a:endParaRPr lang="en-US" dirty="0"/>
          </a:p>
        </p:txBody>
      </p:sp>
    </p:spTree>
    <p:extLst>
      <p:ext uri="{BB962C8B-B14F-4D97-AF65-F5344CB8AC3E}">
        <p14:creationId xmlns:p14="http://schemas.microsoft.com/office/powerpoint/2010/main" val="7316756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0578606-5F53-4289-A2BD-CA49F7B5A6CB}" type="slidenum">
              <a:rPr lang="en-US" altLang="en-US" smtClean="0"/>
              <a:pPr>
                <a:spcBef>
                  <a:spcPct val="0"/>
                </a:spcBef>
              </a:pPr>
              <a:t>37</a:t>
            </a:fld>
            <a:endParaRPr lang="en-US" altLang="en-US" dirty="0"/>
          </a:p>
        </p:txBody>
      </p:sp>
    </p:spTree>
    <p:extLst>
      <p:ext uri="{BB962C8B-B14F-4D97-AF65-F5344CB8AC3E}">
        <p14:creationId xmlns:p14="http://schemas.microsoft.com/office/powerpoint/2010/main" val="15905575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0578606-5F53-4289-A2BD-CA49F7B5A6CB}" type="slidenum">
              <a:rPr lang="en-US" altLang="en-US" smtClean="0"/>
              <a:pPr>
                <a:spcBef>
                  <a:spcPct val="0"/>
                </a:spcBef>
              </a:pPr>
              <a:t>38</a:t>
            </a:fld>
            <a:endParaRPr lang="en-US" altLang="en-US" dirty="0"/>
          </a:p>
        </p:txBody>
      </p:sp>
    </p:spTree>
    <p:extLst>
      <p:ext uri="{BB962C8B-B14F-4D97-AF65-F5344CB8AC3E}">
        <p14:creationId xmlns:p14="http://schemas.microsoft.com/office/powerpoint/2010/main" val="31718930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177A930-18E4-4479-8BD7-BEAA010E6A96}" type="slidenum">
              <a:rPr lang="en-US" altLang="en-US" smtClean="0"/>
              <a:pPr>
                <a:spcBef>
                  <a:spcPct val="0"/>
                </a:spcBef>
              </a:pPr>
              <a:t>39</a:t>
            </a:fld>
            <a:endParaRPr lang="en-US" altLang="en-US" dirty="0"/>
          </a:p>
        </p:txBody>
      </p:sp>
    </p:spTree>
    <p:extLst>
      <p:ext uri="{BB962C8B-B14F-4D97-AF65-F5344CB8AC3E}">
        <p14:creationId xmlns:p14="http://schemas.microsoft.com/office/powerpoint/2010/main" val="39048361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010955B-F9AD-4B24-8A2D-584D0DF05CA4}" type="slidenum">
              <a:rPr lang="en-US" altLang="en-US" smtClean="0"/>
              <a:pPr>
                <a:spcBef>
                  <a:spcPct val="0"/>
                </a:spcBef>
              </a:pPr>
              <a:t>40</a:t>
            </a:fld>
            <a:endParaRPr lang="en-US" altLang="en-US" dirty="0"/>
          </a:p>
        </p:txBody>
      </p:sp>
    </p:spTree>
    <p:extLst>
      <p:ext uri="{BB962C8B-B14F-4D97-AF65-F5344CB8AC3E}">
        <p14:creationId xmlns:p14="http://schemas.microsoft.com/office/powerpoint/2010/main" val="1062444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10"/>
          </p:nvPr>
        </p:nvSpPr>
        <p:spPr/>
        <p:txBody>
          <a:bodyPr/>
          <a:lstStyle/>
          <a:p>
            <a:fld id="{ADD7055F-6AC7-4911-B29C-0B9CA2C60573}" type="slidenum">
              <a:rPr lang="en-US" smtClean="0"/>
              <a:t>4</a:t>
            </a:fld>
            <a:endParaRPr lang="en-US" dirty="0"/>
          </a:p>
        </p:txBody>
      </p:sp>
    </p:spTree>
    <p:extLst>
      <p:ext uri="{BB962C8B-B14F-4D97-AF65-F5344CB8AC3E}">
        <p14:creationId xmlns:p14="http://schemas.microsoft.com/office/powerpoint/2010/main" val="31451591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010955B-F9AD-4B24-8A2D-584D0DF05CA4}" type="slidenum">
              <a:rPr lang="en-US" altLang="en-US" smtClean="0"/>
              <a:pPr>
                <a:spcBef>
                  <a:spcPct val="0"/>
                </a:spcBef>
              </a:pPr>
              <a:t>41</a:t>
            </a:fld>
            <a:endParaRPr lang="en-US" altLang="en-US" dirty="0"/>
          </a:p>
        </p:txBody>
      </p:sp>
    </p:spTree>
    <p:extLst>
      <p:ext uri="{BB962C8B-B14F-4D97-AF65-F5344CB8AC3E}">
        <p14:creationId xmlns:p14="http://schemas.microsoft.com/office/powerpoint/2010/main" val="9862047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D7055F-6AC7-4911-B29C-0B9CA2C60573}" type="slidenum">
              <a:rPr lang="en-US" smtClean="0"/>
              <a:t>42</a:t>
            </a:fld>
            <a:endParaRPr lang="en-US" dirty="0"/>
          </a:p>
        </p:txBody>
      </p:sp>
    </p:spTree>
    <p:extLst>
      <p:ext uri="{BB962C8B-B14F-4D97-AF65-F5344CB8AC3E}">
        <p14:creationId xmlns:p14="http://schemas.microsoft.com/office/powerpoint/2010/main" val="33242611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D7055F-6AC7-4911-B29C-0B9CA2C60573}" type="slidenum">
              <a:rPr lang="en-US" smtClean="0"/>
              <a:t>43</a:t>
            </a:fld>
            <a:endParaRPr lang="en-US" dirty="0"/>
          </a:p>
        </p:txBody>
      </p:sp>
    </p:spTree>
    <p:extLst>
      <p:ext uri="{BB962C8B-B14F-4D97-AF65-F5344CB8AC3E}">
        <p14:creationId xmlns:p14="http://schemas.microsoft.com/office/powerpoint/2010/main" val="42389448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D7055F-6AC7-4911-B29C-0B9CA2C60573}" type="slidenum">
              <a:rPr lang="en-US" smtClean="0"/>
              <a:t>44</a:t>
            </a:fld>
            <a:endParaRPr lang="en-US" dirty="0"/>
          </a:p>
        </p:txBody>
      </p:sp>
    </p:spTree>
    <p:extLst>
      <p:ext uri="{BB962C8B-B14F-4D97-AF65-F5344CB8AC3E}">
        <p14:creationId xmlns:p14="http://schemas.microsoft.com/office/powerpoint/2010/main" val="33251117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D7055F-6AC7-4911-B29C-0B9CA2C60573}" type="slidenum">
              <a:rPr lang="en-US" smtClean="0"/>
              <a:t>45</a:t>
            </a:fld>
            <a:endParaRPr lang="en-US" dirty="0"/>
          </a:p>
        </p:txBody>
      </p:sp>
    </p:spTree>
    <p:extLst>
      <p:ext uri="{BB962C8B-B14F-4D97-AF65-F5344CB8AC3E}">
        <p14:creationId xmlns:p14="http://schemas.microsoft.com/office/powerpoint/2010/main" val="24511443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D7055F-6AC7-4911-B29C-0B9CA2C60573}" type="slidenum">
              <a:rPr lang="en-US" smtClean="0"/>
              <a:t>46</a:t>
            </a:fld>
            <a:endParaRPr lang="en-US" dirty="0"/>
          </a:p>
        </p:txBody>
      </p:sp>
    </p:spTree>
    <p:extLst>
      <p:ext uri="{BB962C8B-B14F-4D97-AF65-F5344CB8AC3E}">
        <p14:creationId xmlns:p14="http://schemas.microsoft.com/office/powerpoint/2010/main" val="392842210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D7055F-6AC7-4911-B29C-0B9CA2C60573}" type="slidenum">
              <a:rPr lang="en-US" smtClean="0"/>
              <a:t>47</a:t>
            </a:fld>
            <a:endParaRPr lang="en-US" dirty="0"/>
          </a:p>
        </p:txBody>
      </p:sp>
    </p:spTree>
    <p:extLst>
      <p:ext uri="{BB962C8B-B14F-4D97-AF65-F5344CB8AC3E}">
        <p14:creationId xmlns:p14="http://schemas.microsoft.com/office/powerpoint/2010/main" val="391826096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D7055F-6AC7-4911-B29C-0B9CA2C60573}" type="slidenum">
              <a:rPr lang="en-US" smtClean="0"/>
              <a:t>48</a:t>
            </a:fld>
            <a:endParaRPr lang="en-US" dirty="0"/>
          </a:p>
        </p:txBody>
      </p:sp>
    </p:spTree>
    <p:extLst>
      <p:ext uri="{BB962C8B-B14F-4D97-AF65-F5344CB8AC3E}">
        <p14:creationId xmlns:p14="http://schemas.microsoft.com/office/powerpoint/2010/main" val="216659213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76E0679-C574-4608-B762-263844BC73DE}" type="slidenum">
              <a:rPr lang="en-US" altLang="en-US" smtClean="0"/>
              <a:pPr>
                <a:spcBef>
                  <a:spcPct val="0"/>
                </a:spcBef>
              </a:pPr>
              <a:t>49</a:t>
            </a:fld>
            <a:endParaRPr lang="en-US" altLang="en-US" dirty="0"/>
          </a:p>
        </p:txBody>
      </p:sp>
    </p:spTree>
    <p:extLst>
      <p:ext uri="{BB962C8B-B14F-4D97-AF65-F5344CB8AC3E}">
        <p14:creationId xmlns:p14="http://schemas.microsoft.com/office/powerpoint/2010/main" val="195700141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4DD6632-3834-4000-B1AB-8D7EC18A3797}" type="slidenum">
              <a:rPr lang="en-US" altLang="en-US" smtClean="0"/>
              <a:pPr>
                <a:spcBef>
                  <a:spcPct val="0"/>
                </a:spcBef>
              </a:pPr>
              <a:t>50</a:t>
            </a:fld>
            <a:endParaRPr lang="en-US" altLang="en-US" dirty="0"/>
          </a:p>
        </p:txBody>
      </p:sp>
    </p:spTree>
    <p:extLst>
      <p:ext uri="{BB962C8B-B14F-4D97-AF65-F5344CB8AC3E}">
        <p14:creationId xmlns:p14="http://schemas.microsoft.com/office/powerpoint/2010/main" val="1478227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D7055F-6AC7-4911-B29C-0B9CA2C60573}" type="slidenum">
              <a:rPr lang="en-US" smtClean="0"/>
              <a:t>5</a:t>
            </a:fld>
            <a:endParaRPr lang="en-US" dirty="0"/>
          </a:p>
        </p:txBody>
      </p:sp>
    </p:spTree>
    <p:extLst>
      <p:ext uri="{BB962C8B-B14F-4D97-AF65-F5344CB8AC3E}">
        <p14:creationId xmlns:p14="http://schemas.microsoft.com/office/powerpoint/2010/main" val="341001148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101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809CEB8-09E2-49C6-BA7B-E8915E05CECE}" type="slidenum">
              <a:rPr lang="en-US" altLang="en-US" smtClean="0"/>
              <a:pPr>
                <a:spcBef>
                  <a:spcPct val="0"/>
                </a:spcBef>
              </a:pPr>
              <a:t>51</a:t>
            </a:fld>
            <a:endParaRPr lang="en-US" altLang="en-US" dirty="0"/>
          </a:p>
        </p:txBody>
      </p:sp>
    </p:spTree>
    <p:extLst>
      <p:ext uri="{BB962C8B-B14F-4D97-AF65-F5344CB8AC3E}">
        <p14:creationId xmlns:p14="http://schemas.microsoft.com/office/powerpoint/2010/main" val="370660568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4B53585-FB82-408D-99CF-2B7186A24CC3}" type="slidenum">
              <a:rPr lang="en-US" altLang="en-US" smtClean="0"/>
              <a:pPr>
                <a:spcBef>
                  <a:spcPct val="0"/>
                </a:spcBef>
              </a:pPr>
              <a:t>52</a:t>
            </a:fld>
            <a:endParaRPr lang="en-US" altLang="en-US" dirty="0"/>
          </a:p>
        </p:txBody>
      </p:sp>
    </p:spTree>
    <p:extLst>
      <p:ext uri="{BB962C8B-B14F-4D97-AF65-F5344CB8AC3E}">
        <p14:creationId xmlns:p14="http://schemas.microsoft.com/office/powerpoint/2010/main" val="175986890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D7055F-6AC7-4911-B29C-0B9CA2C60573}" type="slidenum">
              <a:rPr lang="en-US" smtClean="0"/>
              <a:t>53</a:t>
            </a:fld>
            <a:endParaRPr lang="en-US" dirty="0"/>
          </a:p>
        </p:txBody>
      </p:sp>
    </p:spTree>
    <p:extLst>
      <p:ext uri="{BB962C8B-B14F-4D97-AF65-F5344CB8AC3E}">
        <p14:creationId xmlns:p14="http://schemas.microsoft.com/office/powerpoint/2010/main" val="366068869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D7055F-6AC7-4911-B29C-0B9CA2C60573}" type="slidenum">
              <a:rPr lang="en-US" smtClean="0"/>
              <a:t>54</a:t>
            </a:fld>
            <a:endParaRPr lang="en-US" dirty="0"/>
          </a:p>
        </p:txBody>
      </p:sp>
    </p:spTree>
    <p:extLst>
      <p:ext uri="{BB962C8B-B14F-4D97-AF65-F5344CB8AC3E}">
        <p14:creationId xmlns:p14="http://schemas.microsoft.com/office/powerpoint/2010/main" val="61500303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D7055F-6AC7-4911-B29C-0B9CA2C60573}" type="slidenum">
              <a:rPr lang="en-US" smtClean="0"/>
              <a:t>55</a:t>
            </a:fld>
            <a:endParaRPr lang="en-US" dirty="0"/>
          </a:p>
        </p:txBody>
      </p:sp>
    </p:spTree>
    <p:extLst>
      <p:ext uri="{BB962C8B-B14F-4D97-AF65-F5344CB8AC3E}">
        <p14:creationId xmlns:p14="http://schemas.microsoft.com/office/powerpoint/2010/main" val="425149167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D7055F-6AC7-4911-B29C-0B9CA2C60573}" type="slidenum">
              <a:rPr lang="en-US" smtClean="0"/>
              <a:t>56</a:t>
            </a:fld>
            <a:endParaRPr lang="en-US" dirty="0"/>
          </a:p>
        </p:txBody>
      </p:sp>
    </p:spTree>
    <p:extLst>
      <p:ext uri="{BB962C8B-B14F-4D97-AF65-F5344CB8AC3E}">
        <p14:creationId xmlns:p14="http://schemas.microsoft.com/office/powerpoint/2010/main" val="108503574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D7055F-6AC7-4911-B29C-0B9CA2C60573}" type="slidenum">
              <a:rPr lang="en-US" smtClean="0"/>
              <a:t>57</a:t>
            </a:fld>
            <a:endParaRPr lang="en-US" dirty="0"/>
          </a:p>
        </p:txBody>
      </p:sp>
    </p:spTree>
    <p:extLst>
      <p:ext uri="{BB962C8B-B14F-4D97-AF65-F5344CB8AC3E}">
        <p14:creationId xmlns:p14="http://schemas.microsoft.com/office/powerpoint/2010/main" val="165006108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D7055F-6AC7-4911-B29C-0B9CA2C60573}" type="slidenum">
              <a:rPr lang="en-US" smtClean="0"/>
              <a:t>58</a:t>
            </a:fld>
            <a:endParaRPr lang="en-US" dirty="0"/>
          </a:p>
        </p:txBody>
      </p:sp>
    </p:spTree>
    <p:extLst>
      <p:ext uri="{BB962C8B-B14F-4D97-AF65-F5344CB8AC3E}">
        <p14:creationId xmlns:p14="http://schemas.microsoft.com/office/powerpoint/2010/main" val="42553486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1075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A924C87-1D0C-45E1-9671-CFFDC3C633E2}" type="slidenum">
              <a:rPr lang="en-US" altLang="en-US" smtClean="0"/>
              <a:pPr>
                <a:spcBef>
                  <a:spcPct val="0"/>
                </a:spcBef>
              </a:pPr>
              <a:t>59</a:t>
            </a:fld>
            <a:endParaRPr lang="en-US" altLang="en-US" dirty="0"/>
          </a:p>
        </p:txBody>
      </p:sp>
    </p:spTree>
    <p:extLst>
      <p:ext uri="{BB962C8B-B14F-4D97-AF65-F5344CB8AC3E}">
        <p14:creationId xmlns:p14="http://schemas.microsoft.com/office/powerpoint/2010/main" val="315478073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109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C1BFCE5-3949-4F1E-9BA9-A8B086591D46}" type="slidenum">
              <a:rPr lang="en-US" altLang="en-US" smtClean="0"/>
              <a:pPr>
                <a:spcBef>
                  <a:spcPct val="0"/>
                </a:spcBef>
              </a:pPr>
              <a:t>60</a:t>
            </a:fld>
            <a:endParaRPr lang="en-US" altLang="en-US" dirty="0"/>
          </a:p>
        </p:txBody>
      </p:sp>
    </p:spTree>
    <p:extLst>
      <p:ext uri="{BB962C8B-B14F-4D97-AF65-F5344CB8AC3E}">
        <p14:creationId xmlns:p14="http://schemas.microsoft.com/office/powerpoint/2010/main" val="3907366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D7055F-6AC7-4911-B29C-0B9CA2C60573}" type="slidenum">
              <a:rPr lang="en-US" smtClean="0"/>
              <a:t>6</a:t>
            </a:fld>
            <a:endParaRPr lang="en-US" dirty="0"/>
          </a:p>
        </p:txBody>
      </p:sp>
    </p:spTree>
    <p:extLst>
      <p:ext uri="{BB962C8B-B14F-4D97-AF65-F5344CB8AC3E}">
        <p14:creationId xmlns:p14="http://schemas.microsoft.com/office/powerpoint/2010/main" val="223860807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D7055F-6AC7-4911-B29C-0B9CA2C60573}" type="slidenum">
              <a:rPr lang="en-US" smtClean="0"/>
              <a:t>61</a:t>
            </a:fld>
            <a:endParaRPr lang="en-US" dirty="0"/>
          </a:p>
        </p:txBody>
      </p:sp>
    </p:spTree>
    <p:extLst>
      <p:ext uri="{BB962C8B-B14F-4D97-AF65-F5344CB8AC3E}">
        <p14:creationId xmlns:p14="http://schemas.microsoft.com/office/powerpoint/2010/main" val="376611653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D7055F-6AC7-4911-B29C-0B9CA2C60573}" type="slidenum">
              <a:rPr lang="en-US" smtClean="0"/>
              <a:t>62</a:t>
            </a:fld>
            <a:endParaRPr lang="en-US" dirty="0"/>
          </a:p>
        </p:txBody>
      </p:sp>
    </p:spTree>
    <p:extLst>
      <p:ext uri="{BB962C8B-B14F-4D97-AF65-F5344CB8AC3E}">
        <p14:creationId xmlns:p14="http://schemas.microsoft.com/office/powerpoint/2010/main" val="209971296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113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07F151A-E6B1-40D8-A5F0-9729826BEFC5}" type="slidenum">
              <a:rPr lang="en-US" altLang="en-US" smtClean="0"/>
              <a:pPr>
                <a:spcBef>
                  <a:spcPct val="0"/>
                </a:spcBef>
              </a:pPr>
              <a:t>63</a:t>
            </a:fld>
            <a:endParaRPr lang="en-US" altLang="en-US" dirty="0"/>
          </a:p>
        </p:txBody>
      </p:sp>
    </p:spTree>
    <p:extLst>
      <p:ext uri="{BB962C8B-B14F-4D97-AF65-F5344CB8AC3E}">
        <p14:creationId xmlns:p14="http://schemas.microsoft.com/office/powerpoint/2010/main" val="69560712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1157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12A73C5-2DAA-4218-880D-516152537E4B}" type="slidenum">
              <a:rPr lang="en-US" altLang="en-US" smtClean="0"/>
              <a:pPr>
                <a:spcBef>
                  <a:spcPct val="0"/>
                </a:spcBef>
              </a:pPr>
              <a:t>64</a:t>
            </a:fld>
            <a:endParaRPr lang="en-US" altLang="en-US" dirty="0"/>
          </a:p>
        </p:txBody>
      </p:sp>
    </p:spTree>
    <p:extLst>
      <p:ext uri="{BB962C8B-B14F-4D97-AF65-F5344CB8AC3E}">
        <p14:creationId xmlns:p14="http://schemas.microsoft.com/office/powerpoint/2010/main" val="142193973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1177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A410202-23BF-46EC-8A43-546C1EC2E7BA}" type="slidenum">
              <a:rPr lang="en-US" altLang="en-US" smtClean="0"/>
              <a:pPr>
                <a:spcBef>
                  <a:spcPct val="0"/>
                </a:spcBef>
              </a:pPr>
              <a:t>65</a:t>
            </a:fld>
            <a:endParaRPr lang="en-US" altLang="en-US" dirty="0"/>
          </a:p>
        </p:txBody>
      </p:sp>
    </p:spTree>
    <p:extLst>
      <p:ext uri="{BB962C8B-B14F-4D97-AF65-F5344CB8AC3E}">
        <p14:creationId xmlns:p14="http://schemas.microsoft.com/office/powerpoint/2010/main" val="160572485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1198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91BBEC9-CE26-46FA-A712-6A0E76A5CBC1}" type="slidenum">
              <a:rPr lang="en-US" altLang="en-US" smtClean="0"/>
              <a:pPr>
                <a:spcBef>
                  <a:spcPct val="0"/>
                </a:spcBef>
              </a:pPr>
              <a:t>66</a:t>
            </a:fld>
            <a:endParaRPr lang="en-US" altLang="en-US" dirty="0"/>
          </a:p>
        </p:txBody>
      </p:sp>
    </p:spTree>
    <p:extLst>
      <p:ext uri="{BB962C8B-B14F-4D97-AF65-F5344CB8AC3E}">
        <p14:creationId xmlns:p14="http://schemas.microsoft.com/office/powerpoint/2010/main" val="353238388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D7055F-6AC7-4911-B29C-0B9CA2C60573}" type="slidenum">
              <a:rPr lang="en-US" smtClean="0"/>
              <a:t>67</a:t>
            </a:fld>
            <a:endParaRPr lang="en-US" dirty="0"/>
          </a:p>
        </p:txBody>
      </p:sp>
    </p:spTree>
    <p:extLst>
      <p:ext uri="{BB962C8B-B14F-4D97-AF65-F5344CB8AC3E}">
        <p14:creationId xmlns:p14="http://schemas.microsoft.com/office/powerpoint/2010/main" val="333245307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D7055F-6AC7-4911-B29C-0B9CA2C60573}" type="slidenum">
              <a:rPr lang="en-US" smtClean="0"/>
              <a:t>68</a:t>
            </a:fld>
            <a:endParaRPr lang="en-US" dirty="0"/>
          </a:p>
        </p:txBody>
      </p:sp>
    </p:spTree>
    <p:extLst>
      <p:ext uri="{BB962C8B-B14F-4D97-AF65-F5344CB8AC3E}">
        <p14:creationId xmlns:p14="http://schemas.microsoft.com/office/powerpoint/2010/main" val="343450649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1228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1E5BA38-A0AD-4583-B973-EDA8B400C0B2}" type="slidenum">
              <a:rPr lang="en-US" altLang="en-US" smtClean="0"/>
              <a:pPr>
                <a:spcBef>
                  <a:spcPct val="0"/>
                </a:spcBef>
              </a:pPr>
              <a:t>69</a:t>
            </a:fld>
            <a:endParaRPr lang="en-US" altLang="en-US" dirty="0"/>
          </a:p>
        </p:txBody>
      </p:sp>
    </p:spTree>
    <p:extLst>
      <p:ext uri="{BB962C8B-B14F-4D97-AF65-F5344CB8AC3E}">
        <p14:creationId xmlns:p14="http://schemas.microsoft.com/office/powerpoint/2010/main" val="84832817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1228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1E5BA38-A0AD-4583-B973-EDA8B400C0B2}" type="slidenum">
              <a:rPr lang="en-US" altLang="en-US" smtClean="0"/>
              <a:pPr>
                <a:spcBef>
                  <a:spcPct val="0"/>
                </a:spcBef>
              </a:pPr>
              <a:t>70</a:t>
            </a:fld>
            <a:endParaRPr lang="en-US" altLang="en-US" dirty="0"/>
          </a:p>
        </p:txBody>
      </p:sp>
    </p:spTree>
    <p:extLst>
      <p:ext uri="{BB962C8B-B14F-4D97-AF65-F5344CB8AC3E}">
        <p14:creationId xmlns:p14="http://schemas.microsoft.com/office/powerpoint/2010/main" val="507541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D7055F-6AC7-4911-B29C-0B9CA2C60573}" type="slidenum">
              <a:rPr lang="en-US" smtClean="0"/>
              <a:t>7</a:t>
            </a:fld>
            <a:endParaRPr lang="en-US" dirty="0"/>
          </a:p>
        </p:txBody>
      </p:sp>
    </p:spTree>
    <p:extLst>
      <p:ext uri="{BB962C8B-B14F-4D97-AF65-F5344CB8AC3E}">
        <p14:creationId xmlns:p14="http://schemas.microsoft.com/office/powerpoint/2010/main" val="99159698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1300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D871BA3-56E5-4EF3-8232-58DF2E142638}" type="slidenum">
              <a:rPr lang="en-US" altLang="en-US" smtClean="0"/>
              <a:pPr>
                <a:spcBef>
                  <a:spcPct val="0"/>
                </a:spcBef>
              </a:pPr>
              <a:t>71</a:t>
            </a:fld>
            <a:endParaRPr lang="en-US" altLang="en-US" dirty="0"/>
          </a:p>
        </p:txBody>
      </p:sp>
    </p:spTree>
    <p:extLst>
      <p:ext uri="{BB962C8B-B14F-4D97-AF65-F5344CB8AC3E}">
        <p14:creationId xmlns:p14="http://schemas.microsoft.com/office/powerpoint/2010/main" val="293867873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1269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3F731C6-9473-488A-B352-7FF05A76E65C}" type="slidenum">
              <a:rPr lang="en-US" altLang="en-US" smtClean="0"/>
              <a:pPr>
                <a:spcBef>
                  <a:spcPct val="0"/>
                </a:spcBef>
              </a:pPr>
              <a:t>72</a:t>
            </a:fld>
            <a:endParaRPr lang="en-US" altLang="en-US" dirty="0"/>
          </a:p>
        </p:txBody>
      </p:sp>
    </p:spTree>
    <p:extLst>
      <p:ext uri="{BB962C8B-B14F-4D97-AF65-F5344CB8AC3E}">
        <p14:creationId xmlns:p14="http://schemas.microsoft.com/office/powerpoint/2010/main" val="193976384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D7055F-6AC7-4911-B29C-0B9CA2C60573}" type="slidenum">
              <a:rPr lang="en-US" smtClean="0"/>
              <a:t>73</a:t>
            </a:fld>
            <a:endParaRPr lang="en-US" dirty="0"/>
          </a:p>
        </p:txBody>
      </p:sp>
    </p:spTree>
    <p:extLst>
      <p:ext uri="{BB962C8B-B14F-4D97-AF65-F5344CB8AC3E}">
        <p14:creationId xmlns:p14="http://schemas.microsoft.com/office/powerpoint/2010/main" val="4129646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D7055F-6AC7-4911-B29C-0B9CA2C60573}" type="slidenum">
              <a:rPr lang="en-US" smtClean="0"/>
              <a:t>8</a:t>
            </a:fld>
            <a:endParaRPr lang="en-US" dirty="0"/>
          </a:p>
        </p:txBody>
      </p:sp>
    </p:spTree>
    <p:extLst>
      <p:ext uri="{BB962C8B-B14F-4D97-AF65-F5344CB8AC3E}">
        <p14:creationId xmlns:p14="http://schemas.microsoft.com/office/powerpoint/2010/main" val="2219617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D7055F-6AC7-4911-B29C-0B9CA2C60573}" type="slidenum">
              <a:rPr lang="en-US" smtClean="0"/>
              <a:t>9</a:t>
            </a:fld>
            <a:endParaRPr lang="en-US" dirty="0"/>
          </a:p>
        </p:txBody>
      </p:sp>
    </p:spTree>
    <p:extLst>
      <p:ext uri="{BB962C8B-B14F-4D97-AF65-F5344CB8AC3E}">
        <p14:creationId xmlns:p14="http://schemas.microsoft.com/office/powerpoint/2010/main" val="19416343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a:xfrm>
            <a:off x="5558541" y="6272785"/>
            <a:ext cx="2888991" cy="365125"/>
          </a:xfrm>
        </p:spPr>
        <p:txBody>
          <a:bodyPr/>
          <a:lstStyle/>
          <a:p>
            <a:fld id="{48A87A34-81AB-432B-8DAE-1953F412C126}" type="datetimeFigureOut">
              <a:rPr lang="en-US" smtClean="0"/>
              <a:pPr/>
              <a:t>5/6/2018</a:t>
            </a:fld>
            <a:endParaRPr lang="en-US" dirty="0"/>
          </a:p>
        </p:txBody>
      </p:sp>
      <p:sp>
        <p:nvSpPr>
          <p:cNvPr id="5" name="Footer Placeholder 4"/>
          <p:cNvSpPr>
            <a:spLocks noGrp="1"/>
          </p:cNvSpPr>
          <p:nvPr>
            <p:ph type="ftr" sz="quarter" idx="11"/>
          </p:nvPr>
        </p:nvSpPr>
        <p:spPr>
          <a:xfrm>
            <a:off x="812805" y="6272785"/>
            <a:ext cx="4745736" cy="365125"/>
          </a:xfrm>
        </p:spPr>
        <p:txBody>
          <a:bodyPr/>
          <a:lstStyle/>
          <a:p>
            <a:endParaRPr lang="en-US" dirty="0"/>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6D22F896-40B5-4ADD-8801-0D06FADFA095}" type="slidenum">
              <a:rPr lang="en-US" smtClean="0"/>
              <a:t>‹#›</a:t>
            </a:fld>
            <a:endParaRPr lang="en-US" dirty="0"/>
          </a:p>
        </p:txBody>
      </p:sp>
      <p:sp>
        <p:nvSpPr>
          <p:cNvPr id="13" name="Slide Number Placeholder 5">
            <a:extLst>
              <a:ext uri="{FF2B5EF4-FFF2-40B4-BE49-F238E27FC236}">
                <a16:creationId xmlns:a16="http://schemas.microsoft.com/office/drawing/2014/main" id="{68271FB2-B092-400D-B5D0-B3D03A983A48}"/>
              </a:ext>
            </a:extLst>
          </p:cNvPr>
          <p:cNvSpPr txBox="1">
            <a:spLocks/>
          </p:cNvSpPr>
          <p:nvPr userDrawn="1"/>
        </p:nvSpPr>
        <p:spPr>
          <a:xfrm>
            <a:off x="5791200" y="6340475"/>
            <a:ext cx="30480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Copyright 2018 PNCB, all rights reserved</a:t>
            </a:r>
          </a:p>
        </p:txBody>
      </p:sp>
    </p:spTree>
    <p:extLst>
      <p:ext uri="{BB962C8B-B14F-4D97-AF65-F5344CB8AC3E}">
        <p14:creationId xmlns:p14="http://schemas.microsoft.com/office/powerpoint/2010/main" val="3332272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5/6/2018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r>
              <a:rPr lang="en-US" dirty="0"/>
              <a:t>Copyright 2014 PNCB, all rights reserved</a:t>
            </a:r>
          </a:p>
        </p:txBody>
      </p:sp>
    </p:spTree>
    <p:extLst>
      <p:ext uri="{BB962C8B-B14F-4D97-AF65-F5344CB8AC3E}">
        <p14:creationId xmlns:p14="http://schemas.microsoft.com/office/powerpoint/2010/main" val="3210156148"/>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5/6/2018</a:t>
            </a:fld>
            <a:endParaRPr lang="en-US" dirty="0"/>
          </a:p>
        </p:txBody>
      </p:sp>
      <p:sp>
        <p:nvSpPr>
          <p:cNvPr id="8" name="Footer Placeholder 7"/>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994888660"/>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7" name="Rectangle 6"/>
          <p:cNvSpPr/>
          <p:nvPr/>
        </p:nvSpPr>
        <p:spPr>
          <a:xfrm>
            <a:off x="1690" y="4676390"/>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en-US"/>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lang="en-US" dirty="0"/>
          </a:p>
        </p:txBody>
      </p:sp>
      <p:sp>
        <p:nvSpPr>
          <p:cNvPr id="11" name="Slide Number Placeholder 5">
            <a:extLst>
              <a:ext uri="{FF2B5EF4-FFF2-40B4-BE49-F238E27FC236}">
                <a16:creationId xmlns:a16="http://schemas.microsoft.com/office/drawing/2014/main" id="{ACFB19C7-F27C-4655-ACD5-5595B1E837DB}"/>
              </a:ext>
            </a:extLst>
          </p:cNvPr>
          <p:cNvSpPr txBox="1">
            <a:spLocks/>
          </p:cNvSpPr>
          <p:nvPr userDrawn="1"/>
        </p:nvSpPr>
        <p:spPr>
          <a:xfrm>
            <a:off x="5486400" y="6136139"/>
            <a:ext cx="3613108"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accent2"/>
                </a:solidFill>
              </a:rPr>
              <a:t>Copyright 2018 PNCB, all rights reserved</a:t>
            </a:r>
          </a:p>
        </p:txBody>
      </p:sp>
      <p:sp>
        <p:nvSpPr>
          <p:cNvPr id="12" name="Content Placeholder 11"/>
          <p:cNvSpPr>
            <a:spLocks noGrp="1"/>
          </p:cNvSpPr>
          <p:nvPr>
            <p:ph sz="quarter" idx="13"/>
          </p:nvPr>
        </p:nvSpPr>
        <p:spPr>
          <a:xfrm>
            <a:off x="1219200" y="2590800"/>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14"/>
          </p:nvPr>
        </p:nvSpPr>
        <p:spPr>
          <a:xfrm>
            <a:off x="8305800" y="6272213"/>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97556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p:cNvSpPr txBox="1"/>
          <p:nvPr userDrawn="1"/>
        </p:nvSpPr>
        <p:spPr>
          <a:xfrm>
            <a:off x="7886700" y="6248400"/>
            <a:ext cx="1143000" cy="457200"/>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endParaRPr lang="en-US" dirty="0"/>
          </a:p>
        </p:txBody>
      </p:sp>
    </p:spTree>
    <p:extLst>
      <p:ext uri="{BB962C8B-B14F-4D97-AF65-F5344CB8AC3E}">
        <p14:creationId xmlns:p14="http://schemas.microsoft.com/office/powerpoint/2010/main" val="4195366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733478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5/6/2018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
        <p:nvSpPr>
          <p:cNvPr id="11" name="Slide Number Placeholder 5">
            <a:extLst>
              <a:ext uri="{FF2B5EF4-FFF2-40B4-BE49-F238E27FC236}">
                <a16:creationId xmlns:a16="http://schemas.microsoft.com/office/drawing/2014/main" id="{979B9C56-BF83-4D06-A81B-12180F0BB54A}"/>
              </a:ext>
            </a:extLst>
          </p:cNvPr>
          <p:cNvSpPr txBox="1">
            <a:spLocks/>
          </p:cNvSpPr>
          <p:nvPr userDrawn="1"/>
        </p:nvSpPr>
        <p:spPr>
          <a:xfrm>
            <a:off x="6248400" y="6340475"/>
            <a:ext cx="25908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Copyright 2014 PNCB, all rights reserved</a:t>
            </a:r>
          </a:p>
        </p:txBody>
      </p:sp>
    </p:spTree>
    <p:extLst>
      <p:ext uri="{BB962C8B-B14F-4D97-AF65-F5344CB8AC3E}">
        <p14:creationId xmlns:p14="http://schemas.microsoft.com/office/powerpoint/2010/main" val="3695952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48A87A34-81AB-432B-8DAE-1953F412C126}" type="datetimeFigureOut">
              <a:rPr lang="en-US" smtClean="0"/>
              <a:t>5/6/2018</a:t>
            </a:fld>
            <a:endParaRPr lang="en-US" dirty="0"/>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
        <p:nvSpPr>
          <p:cNvPr id="7" name="Slide Number Placeholder 5">
            <a:extLst>
              <a:ext uri="{FF2B5EF4-FFF2-40B4-BE49-F238E27FC236}">
                <a16:creationId xmlns:a16="http://schemas.microsoft.com/office/drawing/2014/main" id="{0A5F4592-2136-40B6-9B25-31DE012840DD}"/>
              </a:ext>
            </a:extLst>
          </p:cNvPr>
          <p:cNvSpPr txBox="1">
            <a:spLocks/>
          </p:cNvSpPr>
          <p:nvPr userDrawn="1"/>
        </p:nvSpPr>
        <p:spPr>
          <a:xfrm>
            <a:off x="6248400" y="6340475"/>
            <a:ext cx="25908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Copyright 2014 PNCB, all rights reserved</a:t>
            </a:r>
          </a:p>
        </p:txBody>
      </p:sp>
    </p:spTree>
    <p:extLst>
      <p:ext uri="{BB962C8B-B14F-4D97-AF65-F5344CB8AC3E}">
        <p14:creationId xmlns:p14="http://schemas.microsoft.com/office/powerpoint/2010/main" val="2436981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5/6/2018</a:t>
            </a:fld>
            <a:endParaRPr lang="en-US" dirty="0"/>
          </a:p>
        </p:txBody>
      </p:sp>
      <p:sp>
        <p:nvSpPr>
          <p:cNvPr id="3" name="Footer Placeholder 2"/>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481302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Date Placeholder 8"/>
          <p:cNvSpPr>
            <a:spLocks noGrp="1"/>
          </p:cNvSpPr>
          <p:nvPr>
            <p:ph type="dt" sz="half" idx="10"/>
          </p:nvPr>
        </p:nvSpPr>
        <p:spPr/>
        <p:txBody>
          <a:bodyPr/>
          <a:lstStyle/>
          <a:p>
            <a:fld id="{48A87A34-81AB-432B-8DAE-1953F412C126}" type="datetimeFigureOut">
              <a:rPr lang="en-US" smtClean="0"/>
              <a:t>5/6/2018</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6D22F896-40B5-4ADD-8801-0D06FADFA095}" type="slidenum">
              <a:rPr lang="en-US" smtClean="0"/>
              <a:t>‹#›</a:t>
            </a:fld>
            <a:endParaRPr lang="en-US" dirty="0"/>
          </a:p>
        </p:txBody>
      </p:sp>
      <p:sp>
        <p:nvSpPr>
          <p:cNvPr id="15" name="Slide Number Placeholder 5">
            <a:extLst>
              <a:ext uri="{FF2B5EF4-FFF2-40B4-BE49-F238E27FC236}">
                <a16:creationId xmlns:a16="http://schemas.microsoft.com/office/drawing/2014/main" id="{2493669A-3071-41FC-849C-5B93D6BECEED}"/>
              </a:ext>
            </a:extLst>
          </p:cNvPr>
          <p:cNvSpPr txBox="1">
            <a:spLocks/>
          </p:cNvSpPr>
          <p:nvPr userDrawn="1"/>
        </p:nvSpPr>
        <p:spPr>
          <a:xfrm>
            <a:off x="6248400" y="6340475"/>
            <a:ext cx="25908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Copyright 2014 PNCB, all rights reserved</a:t>
            </a:r>
          </a:p>
        </p:txBody>
      </p:sp>
    </p:spTree>
    <p:extLst>
      <p:ext uri="{BB962C8B-B14F-4D97-AF65-F5344CB8AC3E}">
        <p14:creationId xmlns:p14="http://schemas.microsoft.com/office/powerpoint/2010/main" val="1057969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48A87A34-81AB-432B-8DAE-1953F412C126}" type="datetimeFigureOut">
              <a:rPr lang="en-US" smtClean="0"/>
              <a:t>5/6/2018</a:t>
            </a:fld>
            <a:endParaRPr lang="en-US" dirty="0"/>
          </a:p>
        </p:txBody>
      </p:sp>
      <p:sp>
        <p:nvSpPr>
          <p:cNvPr id="15" name="Slide Number Placeholder 5">
            <a:extLst>
              <a:ext uri="{FF2B5EF4-FFF2-40B4-BE49-F238E27FC236}">
                <a16:creationId xmlns:a16="http://schemas.microsoft.com/office/drawing/2014/main" id="{687973D2-8978-4CD2-8713-FC2A782153E3}"/>
              </a:ext>
            </a:extLst>
          </p:cNvPr>
          <p:cNvSpPr txBox="1">
            <a:spLocks/>
          </p:cNvSpPr>
          <p:nvPr userDrawn="1"/>
        </p:nvSpPr>
        <p:spPr>
          <a:xfrm>
            <a:off x="6248400" y="6340475"/>
            <a:ext cx="25908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Copyright 2014 PNCB, all rights reserved</a:t>
            </a:r>
          </a:p>
        </p:txBody>
      </p:sp>
    </p:spTree>
    <p:extLst>
      <p:ext uri="{BB962C8B-B14F-4D97-AF65-F5344CB8AC3E}">
        <p14:creationId xmlns:p14="http://schemas.microsoft.com/office/powerpoint/2010/main" val="885037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48A87A34-81AB-432B-8DAE-1953F412C126}" type="datetimeFigureOut">
              <a:rPr lang="en-US" smtClean="0"/>
              <a:pPr/>
              <a:t>5/6/2018</a:t>
            </a:fld>
            <a:endParaRPr lang="en-US" dirty="0"/>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r>
              <a:rPr lang="en-US" dirty="0"/>
              <a:t>Copyright 2014 PNCB, all rights reserved</a:t>
            </a:r>
          </a:p>
        </p:txBody>
      </p:sp>
    </p:spTree>
    <p:extLst>
      <p:ext uri="{BB962C8B-B14F-4D97-AF65-F5344CB8AC3E}">
        <p14:creationId xmlns:p14="http://schemas.microsoft.com/office/powerpoint/2010/main" val="2463477056"/>
      </p:ext>
    </p:extLst>
  </p:cSld>
  <p:clrMap bg1="lt1" tx1="dk1" bg2="lt2" tx2="dk2" accent1="accent1" accent2="accent2" accent3="accent3" accent4="accent4" accent5="accent5" accent6="accent6" hlink="hlink" folHlink="folHlink"/>
  <p:sldLayoutIdLst>
    <p:sldLayoutId id="2147483683" r:id="rId1"/>
    <p:sldLayoutId id="2147483685" r:id="rId2"/>
    <p:sldLayoutId id="2147483684"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hf sldNum="0" hdr="0" dt="0"/>
  <p:txStyles>
    <p:titleStyle>
      <a:lvl1pPr algn="l" defTabSz="914400" rtl="0" eaLnBrk="1" latinLnBrk="0" hangingPunct="1">
        <a:lnSpc>
          <a:spcPct val="90000"/>
        </a:lnSpc>
        <a:spcBef>
          <a:spcPct val="0"/>
        </a:spcBef>
        <a:buNone/>
        <a:defRPr sz="4200" b="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hyperlink" Target="http://www.pncb.org/"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www.pncb.org/"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hyperlink" Target="https://pncb.org/sites/default/files/resources/Prometric_Handbook.pdf"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3.xml"/><Relationship Id="rId4" Type="http://schemas.openxmlformats.org/officeDocument/2006/relationships/image" Target="../media/image40.pn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3.xml"/><Relationship Id="rId4" Type="http://schemas.openxmlformats.org/officeDocument/2006/relationships/image" Target="../media/image40.png"/></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4.xml"/><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9.xml"/><Relationship Id="rId1" Type="http://schemas.openxmlformats.org/officeDocument/2006/relationships/slideLayout" Target="../slideLayouts/slideLayout3.xml"/><Relationship Id="rId4" Type="http://schemas.openxmlformats.org/officeDocument/2006/relationships/image" Target="../media/image43.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8" Type="http://schemas.openxmlformats.org/officeDocument/2006/relationships/hyperlink" Target="http://www.how-to-study.com/study-skills-articles/multiple-choice-tests.asp" TargetMode="External"/><Relationship Id="rId3" Type="http://schemas.openxmlformats.org/officeDocument/2006/relationships/hyperlink" Target="http://www.studygs.net/tstprp8.htm" TargetMode="External"/><Relationship Id="rId7" Type="http://schemas.openxmlformats.org/officeDocument/2006/relationships/hyperlink" Target="http://www.educationcorner.com/study-skills.html" TargetMode="External"/><Relationship Id="rId2" Type="http://schemas.openxmlformats.org/officeDocument/2006/relationships/notesSlide" Target="../notesSlides/notesSlide71.xml"/><Relationship Id="rId1" Type="http://schemas.openxmlformats.org/officeDocument/2006/relationships/slideLayout" Target="../slideLayouts/slideLayout3.xml"/><Relationship Id="rId6" Type="http://schemas.openxmlformats.org/officeDocument/2006/relationships/hyperlink" Target="http://www.socialpsychology.org/testtips.htm" TargetMode="External"/><Relationship Id="rId5" Type="http://schemas.openxmlformats.org/officeDocument/2006/relationships/hyperlink" Target="https://adaa.org/living-with-anxiety/children/test-anxiety" TargetMode="External"/><Relationship Id="rId4" Type="http://schemas.openxmlformats.org/officeDocument/2006/relationships/hyperlink" Target="http://www.how-to-study.com/study-skills-articles/test-anxiety.asp" TargetMode="Externa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685799" y="366308"/>
            <a:ext cx="7772400" cy="1470025"/>
          </a:xfrm>
        </p:spPr>
        <p:txBody>
          <a:bodyPr>
            <a:noAutofit/>
          </a:bodyPr>
          <a:lstStyle/>
          <a:p>
            <a:pPr algn="ctr"/>
            <a:r>
              <a:rPr lang="en-US" sz="6000" dirty="0"/>
              <a:t>Test-Taking Strategies</a:t>
            </a:r>
          </a:p>
        </p:txBody>
      </p:sp>
      <p:sp>
        <p:nvSpPr>
          <p:cNvPr id="3" name="Subtitle 2"/>
          <p:cNvSpPr>
            <a:spLocks noGrp="1"/>
          </p:cNvSpPr>
          <p:nvPr>
            <p:ph type="subTitle" idx="1"/>
          </p:nvPr>
        </p:nvSpPr>
        <p:spPr>
          <a:xfrm>
            <a:off x="4495800" y="1559060"/>
            <a:ext cx="2983173" cy="2680613"/>
          </a:xfrm>
        </p:spPr>
        <p:txBody>
          <a:bodyPr>
            <a:normAutofit/>
          </a:bodyPr>
          <a:lstStyle/>
          <a:p>
            <a:pPr algn="ctr">
              <a:spcBef>
                <a:spcPts val="0"/>
              </a:spcBef>
            </a:pPr>
            <a:r>
              <a:rPr lang="en-US" sz="2800" i="1" dirty="0">
                <a:solidFill>
                  <a:schemeClr val="tx1"/>
                </a:solidFill>
              </a:rPr>
              <a:t>Dealing with Test </a:t>
            </a:r>
          </a:p>
          <a:p>
            <a:pPr algn="ctr">
              <a:spcBef>
                <a:spcPts val="0"/>
              </a:spcBef>
            </a:pPr>
            <a:r>
              <a:rPr lang="en-US" sz="2800" i="1" dirty="0">
                <a:solidFill>
                  <a:schemeClr val="tx1"/>
                </a:solidFill>
              </a:rPr>
              <a:t>Anxiety </a:t>
            </a:r>
          </a:p>
          <a:p>
            <a:pPr algn="ctr">
              <a:spcBef>
                <a:spcPts val="0"/>
              </a:spcBef>
            </a:pPr>
            <a:r>
              <a:rPr lang="en-US" sz="2800" i="1" dirty="0">
                <a:solidFill>
                  <a:schemeClr val="tx1"/>
                </a:solidFill>
              </a:rPr>
              <a:t>+</a:t>
            </a:r>
          </a:p>
          <a:p>
            <a:pPr algn="ctr">
              <a:spcBef>
                <a:spcPts val="0"/>
              </a:spcBef>
            </a:pPr>
            <a:r>
              <a:rPr lang="en-US" sz="2800" i="1" dirty="0">
                <a:solidFill>
                  <a:schemeClr val="tx1"/>
                </a:solidFill>
              </a:rPr>
              <a:t>Tips for </a:t>
            </a:r>
          </a:p>
          <a:p>
            <a:pPr algn="ctr">
              <a:spcBef>
                <a:spcPts val="0"/>
              </a:spcBef>
            </a:pPr>
            <a:r>
              <a:rPr lang="en-US" sz="2800" i="1" dirty="0">
                <a:solidFill>
                  <a:schemeClr val="tx1"/>
                </a:solidFill>
              </a:rPr>
              <a:t>Multiple-Choice </a:t>
            </a:r>
          </a:p>
          <a:p>
            <a:pPr algn="ctr">
              <a:spcBef>
                <a:spcPts val="0"/>
              </a:spcBef>
            </a:pPr>
            <a:r>
              <a:rPr lang="en-US" sz="2800" i="1" dirty="0">
                <a:solidFill>
                  <a:schemeClr val="tx1"/>
                </a:solidFill>
              </a:rPr>
              <a:t>Exam Questions</a:t>
            </a:r>
          </a:p>
        </p:txBody>
      </p:sp>
      <p:pic>
        <p:nvPicPr>
          <p:cNvPr id="11" name="Picture 1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69373" y="4038600"/>
            <a:ext cx="1828800" cy="1554980"/>
          </a:xfrm>
          <a:prstGeom prst="rect">
            <a:avLst/>
          </a:prstGeom>
          <a:noFill/>
          <a:ln>
            <a:noFill/>
          </a:ln>
        </p:spPr>
      </p:pic>
      <p:pic>
        <p:nvPicPr>
          <p:cNvPr id="5" name="Picture 4">
            <a:extLst>
              <a:ext uri="{FF2B5EF4-FFF2-40B4-BE49-F238E27FC236}">
                <a16:creationId xmlns:a16="http://schemas.microsoft.com/office/drawing/2014/main" id="{B291DD80-ECB8-43D7-99AB-3EF63BDAF6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 y="2577781"/>
            <a:ext cx="3429000" cy="336581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894761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470" y="451262"/>
            <a:ext cx="8229600" cy="767938"/>
          </a:xfrm>
        </p:spPr>
        <p:txBody>
          <a:bodyPr/>
          <a:lstStyle/>
          <a:p>
            <a:pPr algn="ctr"/>
            <a:r>
              <a:rPr lang="en-US" dirty="0"/>
              <a:t>Deep Breathing Exercise</a:t>
            </a:r>
          </a:p>
        </p:txBody>
      </p:sp>
      <p:sp>
        <p:nvSpPr>
          <p:cNvPr id="3" name="Content Placeholder 2"/>
          <p:cNvSpPr>
            <a:spLocks noGrp="1"/>
          </p:cNvSpPr>
          <p:nvPr>
            <p:ph idx="1"/>
          </p:nvPr>
        </p:nvSpPr>
        <p:spPr>
          <a:xfrm>
            <a:off x="482930" y="1066800"/>
            <a:ext cx="8203870" cy="5486399"/>
          </a:xfrm>
        </p:spPr>
        <p:txBody>
          <a:bodyPr>
            <a:normAutofit fontScale="55000" lnSpcReduction="20000"/>
          </a:bodyPr>
          <a:lstStyle/>
          <a:p>
            <a:pPr marL="0" indent="0" algn="ctr">
              <a:lnSpc>
                <a:spcPct val="120000"/>
              </a:lnSpc>
              <a:spcBef>
                <a:spcPts val="0"/>
              </a:spcBef>
              <a:buNone/>
            </a:pPr>
            <a:r>
              <a:rPr lang="en-US" altLang="en-US" sz="3600" dirty="0">
                <a:cs typeface="Arial" panose="020B0604020202020204" pitchFamily="34" charset="0"/>
              </a:rPr>
              <a:t>Sit comfortably and close your eyes</a:t>
            </a:r>
          </a:p>
          <a:p>
            <a:pPr marL="0" indent="0" algn="ctr">
              <a:lnSpc>
                <a:spcPct val="120000"/>
              </a:lnSpc>
              <a:spcBef>
                <a:spcPts val="0"/>
              </a:spcBef>
              <a:buNone/>
            </a:pPr>
            <a:endParaRPr lang="en-US" altLang="en-US" sz="3600" dirty="0">
              <a:cs typeface="Arial" panose="020B0604020202020204" pitchFamily="34" charset="0"/>
            </a:endParaRPr>
          </a:p>
          <a:p>
            <a:pPr marL="0" indent="0" algn="ctr">
              <a:lnSpc>
                <a:spcPct val="120000"/>
              </a:lnSpc>
              <a:spcBef>
                <a:spcPts val="0"/>
              </a:spcBef>
              <a:buNone/>
            </a:pPr>
            <a:r>
              <a:rPr lang="en-US" altLang="en-US" sz="3600" dirty="0">
                <a:cs typeface="Arial" panose="020B0604020202020204" pitchFamily="34" charset="0"/>
              </a:rPr>
              <a:t>Slowly take a deep breath…Hold for a count of 4</a:t>
            </a:r>
          </a:p>
          <a:p>
            <a:pPr marL="0" indent="0" algn="ctr">
              <a:lnSpc>
                <a:spcPct val="120000"/>
              </a:lnSpc>
              <a:spcBef>
                <a:spcPts val="0"/>
              </a:spcBef>
              <a:buNone/>
            </a:pPr>
            <a:endParaRPr lang="en-US" altLang="en-US" sz="3600" dirty="0">
              <a:cs typeface="Arial" panose="020B0604020202020204" pitchFamily="34" charset="0"/>
            </a:endParaRPr>
          </a:p>
          <a:p>
            <a:pPr marL="0" indent="0" algn="ctr">
              <a:lnSpc>
                <a:spcPct val="120000"/>
              </a:lnSpc>
              <a:spcBef>
                <a:spcPts val="0"/>
              </a:spcBef>
              <a:buNone/>
            </a:pPr>
            <a:r>
              <a:rPr lang="en-US" altLang="en-US" sz="3600" dirty="0">
                <a:cs typeface="Arial" panose="020B0604020202020204" pitchFamily="34" charset="0"/>
              </a:rPr>
              <a:t>Now slowly exhale through the mouth for a count of 8</a:t>
            </a:r>
          </a:p>
          <a:p>
            <a:pPr marL="0" indent="0" algn="ctr">
              <a:lnSpc>
                <a:spcPct val="120000"/>
              </a:lnSpc>
              <a:spcBef>
                <a:spcPts val="0"/>
              </a:spcBef>
              <a:buNone/>
            </a:pPr>
            <a:endParaRPr lang="en-US" altLang="en-US" sz="3600" dirty="0">
              <a:cs typeface="Arial" panose="020B0604020202020204" pitchFamily="34" charset="0"/>
            </a:endParaRPr>
          </a:p>
          <a:p>
            <a:pPr marL="0" indent="0" algn="ctr">
              <a:lnSpc>
                <a:spcPct val="120000"/>
              </a:lnSpc>
              <a:spcBef>
                <a:spcPts val="0"/>
              </a:spcBef>
              <a:buNone/>
            </a:pPr>
            <a:r>
              <a:rPr lang="en-US" altLang="en-US" sz="3600" dirty="0">
                <a:cs typeface="Arial" panose="020B0604020202020204" pitchFamily="34" charset="0"/>
              </a:rPr>
              <a:t>As you inhale, say to yourself: </a:t>
            </a:r>
            <a:r>
              <a:rPr lang="en-US" altLang="en-US" sz="3600" dirty="0">
                <a:solidFill>
                  <a:srgbClr val="515E9D"/>
                </a:solidFill>
                <a:cs typeface="Arial" panose="020B0604020202020204" pitchFamily="34" charset="0"/>
              </a:rPr>
              <a:t>I AM…</a:t>
            </a:r>
            <a:endParaRPr lang="en-US" altLang="en-US" sz="3600" dirty="0">
              <a:cs typeface="Arial" panose="020B0604020202020204" pitchFamily="34" charset="0"/>
            </a:endParaRPr>
          </a:p>
          <a:p>
            <a:pPr marL="0" indent="0" algn="ctr">
              <a:lnSpc>
                <a:spcPct val="120000"/>
              </a:lnSpc>
              <a:spcBef>
                <a:spcPts val="0"/>
              </a:spcBef>
              <a:buNone/>
            </a:pPr>
            <a:r>
              <a:rPr lang="en-US" altLang="en-US" sz="3600" dirty="0">
                <a:cs typeface="Arial" panose="020B0604020202020204" pitchFamily="34" charset="0"/>
              </a:rPr>
              <a:t>As you exhale, say to yourself: </a:t>
            </a:r>
            <a:r>
              <a:rPr lang="en-US" altLang="en-US" sz="3600" dirty="0">
                <a:solidFill>
                  <a:srgbClr val="515E9D"/>
                </a:solidFill>
                <a:cs typeface="Arial" panose="020B0604020202020204" pitchFamily="34" charset="0"/>
              </a:rPr>
              <a:t>RELAXED</a:t>
            </a:r>
            <a:endParaRPr lang="en-US" altLang="en-US" sz="3600" dirty="0">
              <a:cs typeface="Arial" panose="020B0604020202020204" pitchFamily="34" charset="0"/>
            </a:endParaRPr>
          </a:p>
          <a:p>
            <a:pPr marL="0" indent="0" algn="ctr">
              <a:lnSpc>
                <a:spcPct val="120000"/>
              </a:lnSpc>
              <a:spcBef>
                <a:spcPts val="0"/>
              </a:spcBef>
              <a:buNone/>
            </a:pPr>
            <a:endParaRPr lang="en-US" altLang="en-US" sz="3600" dirty="0">
              <a:cs typeface="Arial" panose="020B0604020202020204" pitchFamily="34" charset="0"/>
            </a:endParaRPr>
          </a:p>
          <a:p>
            <a:pPr marL="0" indent="0" algn="ctr">
              <a:lnSpc>
                <a:spcPct val="120000"/>
              </a:lnSpc>
              <a:spcBef>
                <a:spcPts val="0"/>
              </a:spcBef>
              <a:buNone/>
            </a:pPr>
            <a:r>
              <a:rPr lang="en-US" altLang="en-US" sz="3600" dirty="0">
                <a:cs typeface="Arial" panose="020B0604020202020204" pitchFamily="34" charset="0"/>
              </a:rPr>
              <a:t>Repeat: </a:t>
            </a:r>
          </a:p>
          <a:p>
            <a:pPr marL="0" indent="0" algn="ctr">
              <a:lnSpc>
                <a:spcPct val="120000"/>
              </a:lnSpc>
              <a:spcBef>
                <a:spcPts val="0"/>
              </a:spcBef>
              <a:buNone/>
            </a:pPr>
            <a:r>
              <a:rPr lang="en-US" altLang="en-US" sz="3600" dirty="0">
                <a:cs typeface="Arial" panose="020B0604020202020204" pitchFamily="34" charset="0"/>
              </a:rPr>
              <a:t>Slowly inhale, hold for a count of 4, and say : </a:t>
            </a:r>
            <a:r>
              <a:rPr lang="en-US" altLang="en-US" sz="3600" dirty="0">
                <a:solidFill>
                  <a:srgbClr val="515E9D"/>
                </a:solidFill>
                <a:cs typeface="Arial" panose="020B0604020202020204" pitchFamily="34" charset="0"/>
              </a:rPr>
              <a:t>I AM…</a:t>
            </a:r>
            <a:endParaRPr lang="en-US" altLang="en-US" sz="3600" dirty="0">
              <a:cs typeface="Arial" panose="020B0604020202020204" pitchFamily="34" charset="0"/>
            </a:endParaRPr>
          </a:p>
          <a:p>
            <a:pPr marL="0" lvl="0" indent="0" algn="ctr">
              <a:lnSpc>
                <a:spcPct val="120000"/>
              </a:lnSpc>
              <a:spcBef>
                <a:spcPts val="0"/>
              </a:spcBef>
              <a:buClr>
                <a:srgbClr val="002060">
                  <a:lumMod val="75000"/>
                </a:srgbClr>
              </a:buClr>
              <a:buNone/>
            </a:pPr>
            <a:r>
              <a:rPr lang="en-US" altLang="en-US" sz="3600" dirty="0">
                <a:solidFill>
                  <a:srgbClr val="515E9D"/>
                </a:solidFill>
                <a:cs typeface="Arial" panose="020B0604020202020204" pitchFamily="34" charset="0"/>
              </a:rPr>
              <a:t>RELAXED</a:t>
            </a:r>
            <a:r>
              <a:rPr lang="en-US" altLang="en-US" sz="3300" dirty="0">
                <a:solidFill>
                  <a:prstClr val="black"/>
                </a:solidFill>
                <a:cs typeface="Arial" panose="020B0604020202020204" pitchFamily="34" charset="0"/>
              </a:rPr>
              <a:t> as you exhale </a:t>
            </a:r>
            <a:r>
              <a:rPr lang="en-US" altLang="en-US" sz="3600" dirty="0">
                <a:cs typeface="Arial" panose="020B0604020202020204" pitchFamily="34" charset="0"/>
              </a:rPr>
              <a:t>for a count of 8</a:t>
            </a:r>
          </a:p>
          <a:p>
            <a:pPr marL="0" lvl="0" indent="0" algn="ctr">
              <a:lnSpc>
                <a:spcPct val="120000"/>
              </a:lnSpc>
              <a:spcBef>
                <a:spcPts val="0"/>
              </a:spcBef>
              <a:buClr>
                <a:srgbClr val="002060">
                  <a:lumMod val="75000"/>
                </a:srgbClr>
              </a:buClr>
              <a:buNone/>
            </a:pPr>
            <a:endParaRPr lang="en-US" altLang="en-US" sz="3600" dirty="0">
              <a:cs typeface="Arial" panose="020B0604020202020204" pitchFamily="34" charset="0"/>
            </a:endParaRPr>
          </a:p>
          <a:p>
            <a:pPr marL="0" lvl="0" indent="0" algn="ctr">
              <a:lnSpc>
                <a:spcPct val="120000"/>
              </a:lnSpc>
              <a:spcBef>
                <a:spcPts val="0"/>
              </a:spcBef>
              <a:buClr>
                <a:srgbClr val="002060">
                  <a:lumMod val="75000"/>
                </a:srgbClr>
              </a:buClr>
              <a:buNone/>
            </a:pPr>
            <a:r>
              <a:rPr lang="en-US" altLang="en-US" sz="3600" dirty="0">
                <a:cs typeface="Arial" panose="020B0604020202020204" pitchFamily="34" charset="0"/>
              </a:rPr>
              <a:t>If your mind wanders, come back to the awareness of your breathing and to the words: </a:t>
            </a:r>
            <a:r>
              <a:rPr lang="en-US" altLang="en-US" sz="3600" dirty="0">
                <a:solidFill>
                  <a:srgbClr val="515E9D"/>
                </a:solidFill>
                <a:cs typeface="Arial" panose="020B0604020202020204" pitchFamily="34" charset="0"/>
              </a:rPr>
              <a:t>I AM…RELAXED</a:t>
            </a:r>
          </a:p>
          <a:p>
            <a:pPr marL="0" lvl="0" indent="0" algn="ctr">
              <a:lnSpc>
                <a:spcPct val="120000"/>
              </a:lnSpc>
              <a:spcBef>
                <a:spcPts val="0"/>
              </a:spcBef>
              <a:buClr>
                <a:srgbClr val="002060">
                  <a:lumMod val="75000"/>
                </a:srgbClr>
              </a:buClr>
              <a:buNone/>
            </a:pPr>
            <a:endParaRPr lang="en-US" altLang="en-US" sz="3600" dirty="0">
              <a:solidFill>
                <a:srgbClr val="515E9D"/>
              </a:solidFill>
              <a:cs typeface="Arial" panose="020B0604020202020204" pitchFamily="34" charset="0"/>
            </a:endParaRPr>
          </a:p>
          <a:p>
            <a:pPr marL="0" lvl="0" indent="0" algn="ctr">
              <a:lnSpc>
                <a:spcPct val="120000"/>
              </a:lnSpc>
              <a:spcBef>
                <a:spcPts val="0"/>
              </a:spcBef>
              <a:buClr>
                <a:srgbClr val="002060">
                  <a:lumMod val="75000"/>
                </a:srgbClr>
              </a:buClr>
              <a:buNone/>
            </a:pPr>
            <a:r>
              <a:rPr lang="en-US" altLang="en-US" sz="3600" dirty="0">
                <a:cs typeface="Arial" panose="020B0604020202020204" pitchFamily="34" charset="0"/>
              </a:rPr>
              <a:t>When you are ready to stop, slowly open your eyes</a:t>
            </a:r>
          </a:p>
          <a:p>
            <a:pPr marL="0" indent="0" algn="ctr">
              <a:spcBef>
                <a:spcPts val="1200"/>
              </a:spcBef>
              <a:spcAft>
                <a:spcPts val="1200"/>
              </a:spcAft>
              <a:buNone/>
            </a:pPr>
            <a:endParaRPr lang="en-US" altLang="en-US" sz="3600" dirty="0">
              <a:cs typeface="Arial" panose="020B0604020202020204" pitchFamily="34" charset="0"/>
            </a:endParaRPr>
          </a:p>
          <a:p>
            <a:pPr marL="0" indent="0" algn="ctr">
              <a:buNone/>
            </a:pPr>
            <a:endParaRPr lang="en-US" dirty="0"/>
          </a:p>
        </p:txBody>
      </p:sp>
    </p:spTree>
    <p:extLst>
      <p:ext uri="{BB962C8B-B14F-4D97-AF65-F5344CB8AC3E}">
        <p14:creationId xmlns:p14="http://schemas.microsoft.com/office/powerpoint/2010/main" val="1454544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229600" cy="1143000"/>
          </a:xfrm>
        </p:spPr>
        <p:txBody>
          <a:bodyPr/>
          <a:lstStyle/>
          <a:p>
            <a:pPr algn="ctr"/>
            <a:r>
              <a:rPr lang="en-US" dirty="0"/>
              <a:t>Techniques to Reduce Test Anxiety</a:t>
            </a:r>
          </a:p>
        </p:txBody>
      </p:sp>
      <p:sp>
        <p:nvSpPr>
          <p:cNvPr id="3" name="Content Placeholder 2"/>
          <p:cNvSpPr>
            <a:spLocks noGrp="1"/>
          </p:cNvSpPr>
          <p:nvPr>
            <p:ph idx="1"/>
          </p:nvPr>
        </p:nvSpPr>
        <p:spPr>
          <a:xfrm>
            <a:off x="914400" y="2209800"/>
            <a:ext cx="7315200" cy="3916363"/>
          </a:xfrm>
        </p:spPr>
        <p:txBody>
          <a:bodyPr>
            <a:normAutofit/>
          </a:bodyPr>
          <a:lstStyle/>
          <a:p>
            <a:pPr marL="0" indent="0" algn="ctr">
              <a:lnSpc>
                <a:spcPct val="130000"/>
              </a:lnSpc>
              <a:buNone/>
            </a:pPr>
            <a:r>
              <a:rPr lang="en-US" altLang="en-US" sz="4000" dirty="0">
                <a:solidFill>
                  <a:schemeClr val="accent2"/>
                </a:solidFill>
                <a:cs typeface="Arial" panose="020B0604020202020204" pitchFamily="34" charset="0"/>
              </a:rPr>
              <a:t>Progressive Muscle Relaxation</a:t>
            </a:r>
          </a:p>
        </p:txBody>
      </p:sp>
      <p:pic>
        <p:nvPicPr>
          <p:cNvPr id="4" name="Picture 3"/>
          <p:cNvPicPr>
            <a:picLocks noChangeAspect="1"/>
          </p:cNvPicPr>
          <p:nvPr/>
        </p:nvPicPr>
        <p:blipFill>
          <a:blip r:embed="rId3"/>
          <a:stretch>
            <a:fillRect/>
          </a:stretch>
        </p:blipFill>
        <p:spPr>
          <a:xfrm>
            <a:off x="1447800" y="3962400"/>
            <a:ext cx="5943600" cy="15674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78542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BF12D-BC8F-4FE5-84EA-E824BE777E90}"/>
              </a:ext>
            </a:extLst>
          </p:cNvPr>
          <p:cNvSpPr>
            <a:spLocks noGrp="1"/>
          </p:cNvSpPr>
          <p:nvPr>
            <p:ph type="title"/>
          </p:nvPr>
        </p:nvSpPr>
        <p:spPr>
          <a:xfrm>
            <a:off x="685800" y="280416"/>
            <a:ext cx="7772400" cy="810768"/>
          </a:xfrm>
        </p:spPr>
        <p:txBody>
          <a:bodyPr/>
          <a:lstStyle/>
          <a:p>
            <a:pPr algn="ctr"/>
            <a:r>
              <a:rPr lang="en-US" dirty="0"/>
              <a:t>Progressive Muscle Relaxation</a:t>
            </a:r>
          </a:p>
        </p:txBody>
      </p:sp>
      <p:sp>
        <p:nvSpPr>
          <p:cNvPr id="3" name="Content Placeholder 2">
            <a:extLst>
              <a:ext uri="{FF2B5EF4-FFF2-40B4-BE49-F238E27FC236}">
                <a16:creationId xmlns:a16="http://schemas.microsoft.com/office/drawing/2014/main" id="{AF7AA5E5-E85B-4A69-B21C-7A5890CFA895}"/>
              </a:ext>
            </a:extLst>
          </p:cNvPr>
          <p:cNvSpPr>
            <a:spLocks noGrp="1"/>
          </p:cNvSpPr>
          <p:nvPr>
            <p:ph idx="1"/>
          </p:nvPr>
        </p:nvSpPr>
        <p:spPr>
          <a:xfrm>
            <a:off x="685800" y="990600"/>
            <a:ext cx="7772400" cy="5586984"/>
          </a:xfrm>
        </p:spPr>
        <p:txBody>
          <a:bodyPr>
            <a:normAutofit fontScale="92500" lnSpcReduction="20000"/>
          </a:bodyPr>
          <a:lstStyle/>
          <a:p>
            <a:r>
              <a:rPr lang="en-US" dirty="0"/>
              <a:t>Sit or lie down comfortably,  allowing chair or floor to support you </a:t>
            </a:r>
          </a:p>
          <a:p>
            <a:r>
              <a:rPr lang="en-US" dirty="0"/>
              <a:t>Close your eyes</a:t>
            </a:r>
          </a:p>
          <a:p>
            <a:r>
              <a:rPr lang="en-US" dirty="0"/>
              <a:t>As you inhale, tighten muscles in toes and hold for 5 to 10 seconds</a:t>
            </a:r>
          </a:p>
          <a:p>
            <a:r>
              <a:rPr lang="en-US" dirty="0"/>
              <a:t>As you exhale, suddenly and completely relax toes and remain relaxed for 5-10 seconds (do not relax gradually)</a:t>
            </a:r>
          </a:p>
          <a:p>
            <a:r>
              <a:rPr lang="en-US" dirty="0"/>
              <a:t>Flex muscles in feet </a:t>
            </a:r>
          </a:p>
          <a:p>
            <a:pPr lvl="1"/>
            <a:r>
              <a:rPr lang="en-US" dirty="0"/>
              <a:t>Hold for count of 10</a:t>
            </a:r>
          </a:p>
          <a:p>
            <a:pPr lvl="1"/>
            <a:r>
              <a:rPr lang="en-US" dirty="0"/>
              <a:t>Relax feet</a:t>
            </a:r>
          </a:p>
          <a:p>
            <a:r>
              <a:rPr lang="en-US" dirty="0"/>
              <a:t>Flex muscles in legs</a:t>
            </a:r>
          </a:p>
          <a:p>
            <a:pPr lvl="1"/>
            <a:r>
              <a:rPr lang="en-US" dirty="0"/>
              <a:t>Hold for count of 10</a:t>
            </a:r>
          </a:p>
          <a:p>
            <a:pPr lvl="1"/>
            <a:r>
              <a:rPr lang="en-US" dirty="0"/>
              <a:t>Relax legs</a:t>
            </a:r>
          </a:p>
          <a:p>
            <a:r>
              <a:rPr lang="en-US" dirty="0"/>
              <a:t>Slowly move up through your body, progressively flexing and relaxing muscle groups as you go: abdomen…back…neck…face</a:t>
            </a:r>
          </a:p>
          <a:p>
            <a:r>
              <a:rPr lang="en-US" dirty="0"/>
              <a:t>After you have tensed and relaxed each part of the body, take a couple of deep, slow breaths</a:t>
            </a:r>
          </a:p>
          <a:p>
            <a:r>
              <a:rPr lang="en-US" dirty="0"/>
              <a:t>Slowly stretch your hands and feet, then your arms and legs, finally stretch your whole body</a:t>
            </a:r>
          </a:p>
          <a:p>
            <a:r>
              <a:rPr lang="en-US" dirty="0"/>
              <a:t>Slowly open your eyes</a:t>
            </a:r>
          </a:p>
          <a:p>
            <a:endParaRPr lang="en-US" dirty="0"/>
          </a:p>
        </p:txBody>
      </p:sp>
      <p:pic>
        <p:nvPicPr>
          <p:cNvPr id="4" name="Picture 3">
            <a:extLst>
              <a:ext uri="{FF2B5EF4-FFF2-40B4-BE49-F238E27FC236}">
                <a16:creationId xmlns:a16="http://schemas.microsoft.com/office/drawing/2014/main" id="{4FA072BD-D792-4AD9-80BD-37935CA89479}"/>
              </a:ext>
            </a:extLst>
          </p:cNvPr>
          <p:cNvPicPr>
            <a:picLocks noChangeAspect="1"/>
          </p:cNvPicPr>
          <p:nvPr/>
        </p:nvPicPr>
        <p:blipFill>
          <a:blip r:embed="rId2"/>
          <a:stretch>
            <a:fillRect/>
          </a:stretch>
        </p:blipFill>
        <p:spPr>
          <a:xfrm>
            <a:off x="4419600" y="2639513"/>
            <a:ext cx="2549779" cy="1578974"/>
          </a:xfrm>
          <a:prstGeom prst="rect">
            <a:avLst/>
          </a:prstGeom>
        </p:spPr>
      </p:pic>
    </p:spTree>
    <p:extLst>
      <p:ext uri="{BB962C8B-B14F-4D97-AF65-F5344CB8AC3E}">
        <p14:creationId xmlns:p14="http://schemas.microsoft.com/office/powerpoint/2010/main" val="3597645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Techniques to Reduce Test Anxiety</a:t>
            </a:r>
          </a:p>
        </p:txBody>
      </p:sp>
      <p:sp>
        <p:nvSpPr>
          <p:cNvPr id="3" name="Content Placeholder 2"/>
          <p:cNvSpPr>
            <a:spLocks noGrp="1"/>
          </p:cNvSpPr>
          <p:nvPr>
            <p:ph idx="1"/>
          </p:nvPr>
        </p:nvSpPr>
        <p:spPr>
          <a:xfrm>
            <a:off x="914400" y="2209800"/>
            <a:ext cx="7315200" cy="3840163"/>
          </a:xfrm>
        </p:spPr>
        <p:txBody>
          <a:bodyPr/>
          <a:lstStyle/>
          <a:p>
            <a:pPr marL="0" indent="0" algn="ctr">
              <a:lnSpc>
                <a:spcPct val="100000"/>
              </a:lnSpc>
              <a:spcBef>
                <a:spcPts val="600"/>
              </a:spcBef>
              <a:buNone/>
            </a:pPr>
            <a:r>
              <a:rPr lang="en-US" altLang="en-US" sz="4000" dirty="0">
                <a:solidFill>
                  <a:srgbClr val="515E9D"/>
                </a:solidFill>
                <a:cs typeface="Arial" panose="020B0604020202020204" pitchFamily="34" charset="0"/>
              </a:rPr>
              <a:t>Guided Imagery</a:t>
            </a:r>
          </a:p>
          <a:p>
            <a:endParaRPr lang="en-US" dirty="0"/>
          </a:p>
        </p:txBody>
      </p:sp>
      <p:pic>
        <p:nvPicPr>
          <p:cNvPr id="5" name="Picture 4"/>
          <p:cNvPicPr>
            <a:picLocks noChangeAspect="1"/>
          </p:cNvPicPr>
          <p:nvPr/>
        </p:nvPicPr>
        <p:blipFill>
          <a:blip r:embed="rId3"/>
          <a:stretch>
            <a:fillRect/>
          </a:stretch>
        </p:blipFill>
        <p:spPr>
          <a:xfrm>
            <a:off x="2820635" y="3398900"/>
            <a:ext cx="3502729" cy="27668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01772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a:t>Guided Imagery</a:t>
            </a:r>
          </a:p>
        </p:txBody>
      </p:sp>
      <p:sp>
        <p:nvSpPr>
          <p:cNvPr id="3" name="Content Placeholder 2"/>
          <p:cNvSpPr>
            <a:spLocks noGrp="1"/>
          </p:cNvSpPr>
          <p:nvPr>
            <p:ph idx="1"/>
          </p:nvPr>
        </p:nvSpPr>
        <p:spPr>
          <a:xfrm>
            <a:off x="4419600" y="1219200"/>
            <a:ext cx="4419600" cy="4373563"/>
          </a:xfrm>
        </p:spPr>
        <p:txBody>
          <a:bodyPr>
            <a:normAutofit/>
          </a:bodyPr>
          <a:lstStyle/>
          <a:p>
            <a:pPr marL="0" indent="0">
              <a:buNone/>
            </a:pPr>
            <a:endParaRPr lang="en-US" altLang="en-US" dirty="0"/>
          </a:p>
          <a:p>
            <a:pPr marL="0" indent="0">
              <a:buNone/>
            </a:pPr>
            <a:r>
              <a:rPr lang="en-US" altLang="en-US" sz="2200" dirty="0">
                <a:cs typeface="Arial" panose="020B0604020202020204" pitchFamily="34" charset="0"/>
              </a:rPr>
              <a:t>Close your eyes and visualize a peaceful, relaxing time or place.</a:t>
            </a:r>
          </a:p>
          <a:p>
            <a:pPr marL="0" indent="0">
              <a:buNone/>
            </a:pPr>
            <a:r>
              <a:rPr lang="en-US" altLang="en-US" sz="2200" dirty="0">
                <a:cs typeface="Arial" panose="020B0604020202020204" pitchFamily="34" charset="0"/>
              </a:rPr>
              <a:t>	What do you see?</a:t>
            </a:r>
          </a:p>
          <a:p>
            <a:pPr marL="0" indent="0">
              <a:buNone/>
            </a:pPr>
            <a:r>
              <a:rPr lang="en-US" altLang="en-US" sz="2200" dirty="0">
                <a:cs typeface="Arial" panose="020B0604020202020204" pitchFamily="34" charset="0"/>
              </a:rPr>
              <a:t>	What do you hear?</a:t>
            </a:r>
          </a:p>
          <a:p>
            <a:pPr marL="0" indent="0">
              <a:buNone/>
            </a:pPr>
            <a:r>
              <a:rPr lang="en-US" altLang="en-US" sz="2200" dirty="0">
                <a:cs typeface="Arial" panose="020B0604020202020204" pitchFamily="34" charset="0"/>
              </a:rPr>
              <a:t>	What are the smells?</a:t>
            </a:r>
          </a:p>
          <a:p>
            <a:pPr marL="0" indent="0">
              <a:spcBef>
                <a:spcPts val="0"/>
              </a:spcBef>
              <a:buNone/>
            </a:pPr>
            <a:endParaRPr lang="en-US" altLang="en-US" sz="2400" dirty="0">
              <a:cs typeface="Arial" panose="020B0604020202020204" pitchFamily="34" charset="0"/>
            </a:endParaRPr>
          </a:p>
          <a:p>
            <a:pPr marL="0" indent="0">
              <a:buNone/>
            </a:pPr>
            <a:r>
              <a:rPr lang="en-US" altLang="en-US" sz="2200" dirty="0">
                <a:cs typeface="Arial" panose="020B0604020202020204" pitchFamily="34" charset="0"/>
              </a:rPr>
              <a:t>Remember how you felt in that place — relaxed and peaceful. </a:t>
            </a:r>
            <a:r>
              <a:rPr lang="en-US" altLang="en-US" sz="2400" dirty="0">
                <a:cs typeface="Arial" panose="020B0604020202020204" pitchFamily="34" charset="0"/>
              </a:rPr>
              <a:t>                                                                                                             </a:t>
            </a:r>
          </a:p>
        </p:txBody>
      </p:sp>
      <p:pic>
        <p:nvPicPr>
          <p:cNvPr id="5" name="Picture 4"/>
          <p:cNvPicPr>
            <a:picLocks noChangeAspect="1"/>
          </p:cNvPicPr>
          <p:nvPr/>
        </p:nvPicPr>
        <p:blipFill>
          <a:blip r:embed="rId3"/>
          <a:stretch>
            <a:fillRect/>
          </a:stretch>
        </p:blipFill>
        <p:spPr>
          <a:xfrm>
            <a:off x="533400" y="1676400"/>
            <a:ext cx="3287486" cy="32733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25900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6399"/>
            <a:ext cx="8229600" cy="955818"/>
          </a:xfrm>
        </p:spPr>
        <p:txBody>
          <a:bodyPr/>
          <a:lstStyle/>
          <a:p>
            <a:pPr algn="ctr"/>
            <a:r>
              <a:rPr lang="en-US" dirty="0"/>
              <a:t>Techniques to Reduce Test Anxiety</a:t>
            </a:r>
          </a:p>
        </p:txBody>
      </p:sp>
      <p:sp>
        <p:nvSpPr>
          <p:cNvPr id="3" name="Content Placeholder 2"/>
          <p:cNvSpPr>
            <a:spLocks noGrp="1"/>
          </p:cNvSpPr>
          <p:nvPr>
            <p:ph idx="1"/>
          </p:nvPr>
        </p:nvSpPr>
        <p:spPr>
          <a:xfrm>
            <a:off x="457200" y="1022808"/>
            <a:ext cx="8229600" cy="4373563"/>
          </a:xfrm>
        </p:spPr>
        <p:txBody>
          <a:bodyPr/>
          <a:lstStyle/>
          <a:p>
            <a:pPr marL="0" indent="0" algn="ctr">
              <a:lnSpc>
                <a:spcPct val="100000"/>
              </a:lnSpc>
              <a:spcBef>
                <a:spcPts val="600"/>
              </a:spcBef>
              <a:spcAft>
                <a:spcPts val="600"/>
              </a:spcAft>
              <a:buNone/>
            </a:pPr>
            <a:r>
              <a:rPr lang="en-US" altLang="en-US" sz="4000" b="1" dirty="0">
                <a:solidFill>
                  <a:srgbClr val="515E9D"/>
                </a:solidFill>
                <a:cs typeface="Arial" panose="020B0604020202020204" pitchFamily="34" charset="0"/>
              </a:rPr>
              <a:t>Desensitization</a:t>
            </a:r>
          </a:p>
          <a:p>
            <a:pPr lvl="0">
              <a:lnSpc>
                <a:spcPct val="100000"/>
              </a:lnSpc>
              <a:spcBef>
                <a:spcPts val="600"/>
              </a:spcBef>
              <a:spcAft>
                <a:spcPts val="600"/>
              </a:spcAft>
              <a:buClr>
                <a:srgbClr val="002060">
                  <a:lumMod val="75000"/>
                </a:srgbClr>
              </a:buClr>
            </a:pPr>
            <a:r>
              <a:rPr lang="en-US" altLang="en-US" sz="2200" dirty="0">
                <a:solidFill>
                  <a:prstClr val="black"/>
                </a:solidFill>
                <a:cs typeface="Arial" panose="020B0604020202020204" pitchFamily="34" charset="0"/>
              </a:rPr>
              <a:t>Describe your anxiety and the feelings it causes, or write down one thing that causes you to be anxious.</a:t>
            </a:r>
          </a:p>
          <a:p>
            <a:pPr lvl="0">
              <a:lnSpc>
                <a:spcPct val="100000"/>
              </a:lnSpc>
              <a:spcBef>
                <a:spcPts val="600"/>
              </a:spcBef>
              <a:spcAft>
                <a:spcPts val="600"/>
              </a:spcAft>
              <a:buClr>
                <a:srgbClr val="002060">
                  <a:lumMod val="75000"/>
                </a:srgbClr>
              </a:buClr>
            </a:pPr>
            <a:r>
              <a:rPr lang="en-US" altLang="en-US" sz="2200" dirty="0">
                <a:solidFill>
                  <a:prstClr val="black"/>
                </a:solidFill>
                <a:cs typeface="Arial" panose="020B0604020202020204" pitchFamily="34" charset="0"/>
              </a:rPr>
              <a:t>Use a relaxation exercise.</a:t>
            </a:r>
          </a:p>
          <a:p>
            <a:pPr lvl="0">
              <a:lnSpc>
                <a:spcPct val="100000"/>
              </a:lnSpc>
              <a:spcBef>
                <a:spcPts val="600"/>
              </a:spcBef>
              <a:spcAft>
                <a:spcPts val="600"/>
              </a:spcAft>
              <a:buClr>
                <a:srgbClr val="002060">
                  <a:lumMod val="75000"/>
                </a:srgbClr>
              </a:buClr>
            </a:pPr>
            <a:r>
              <a:rPr lang="en-US" altLang="en-US" sz="2200" dirty="0">
                <a:solidFill>
                  <a:prstClr val="black"/>
                </a:solidFill>
                <a:cs typeface="Arial" panose="020B0604020202020204" pitchFamily="34" charset="0"/>
              </a:rPr>
              <a:t>While relaxed, visualize what is causing the anxiety.</a:t>
            </a:r>
          </a:p>
          <a:p>
            <a:pPr lvl="0">
              <a:lnSpc>
                <a:spcPct val="100000"/>
              </a:lnSpc>
              <a:spcBef>
                <a:spcPts val="600"/>
              </a:spcBef>
              <a:spcAft>
                <a:spcPts val="600"/>
              </a:spcAft>
              <a:buClr>
                <a:srgbClr val="002060">
                  <a:lumMod val="75000"/>
                </a:srgbClr>
              </a:buClr>
            </a:pPr>
            <a:r>
              <a:rPr lang="en-US" altLang="en-US" sz="2200" dirty="0">
                <a:solidFill>
                  <a:prstClr val="black"/>
                </a:solidFill>
                <a:cs typeface="Arial" panose="020B0604020202020204" pitchFamily="34" charset="0"/>
              </a:rPr>
              <a:t>Repeat several times until visualizing it no longer creates the same anxiety.</a:t>
            </a:r>
          </a:p>
          <a:p>
            <a:pPr>
              <a:lnSpc>
                <a:spcPct val="130000"/>
              </a:lnSpc>
              <a:spcBef>
                <a:spcPts val="600"/>
              </a:spcBef>
              <a:buFontTx/>
              <a:buChar char="•"/>
            </a:pPr>
            <a:endParaRPr lang="en-US" altLang="en-US" sz="4000" b="1" dirty="0">
              <a:solidFill>
                <a:srgbClr val="515E9D"/>
              </a:solidFill>
              <a:cs typeface="Arial" panose="020B0604020202020204" pitchFamily="34" charset="0"/>
            </a:endParaRPr>
          </a:p>
          <a:p>
            <a:endParaRPr lang="en-US" dirty="0"/>
          </a:p>
        </p:txBody>
      </p:sp>
      <p:pic>
        <p:nvPicPr>
          <p:cNvPr id="4" name="Picture 3">
            <a:extLst>
              <a:ext uri="{FF2B5EF4-FFF2-40B4-BE49-F238E27FC236}">
                <a16:creationId xmlns:a16="http://schemas.microsoft.com/office/drawing/2014/main" id="{FC4D6457-11DF-4C96-BFB9-B69E1E614065}"/>
              </a:ext>
            </a:extLst>
          </p:cNvPr>
          <p:cNvPicPr>
            <a:picLocks noChangeAspect="1"/>
          </p:cNvPicPr>
          <p:nvPr/>
        </p:nvPicPr>
        <p:blipFill>
          <a:blip r:embed="rId3"/>
          <a:stretch>
            <a:fillRect/>
          </a:stretch>
        </p:blipFill>
        <p:spPr>
          <a:xfrm>
            <a:off x="3374774" y="4137929"/>
            <a:ext cx="2394452" cy="2406190"/>
          </a:xfrm>
          <a:prstGeom prst="rect">
            <a:avLst/>
          </a:prstGeom>
        </p:spPr>
      </p:pic>
    </p:spTree>
    <p:extLst>
      <p:ext uri="{BB962C8B-B14F-4D97-AF65-F5344CB8AC3E}">
        <p14:creationId xmlns:p14="http://schemas.microsoft.com/office/powerpoint/2010/main" val="36603028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204058"/>
            <a:ext cx="7810500" cy="1066800"/>
          </a:xfrm>
        </p:spPr>
        <p:txBody>
          <a:bodyPr/>
          <a:lstStyle/>
          <a:p>
            <a:pPr algn="ctr"/>
            <a:r>
              <a:rPr lang="en-US" dirty="0"/>
              <a:t>Techniques to Reduce Test Anxiety</a:t>
            </a:r>
          </a:p>
        </p:txBody>
      </p:sp>
      <p:sp>
        <p:nvSpPr>
          <p:cNvPr id="3" name="Content Placeholder 2"/>
          <p:cNvSpPr>
            <a:spLocks noGrp="1"/>
          </p:cNvSpPr>
          <p:nvPr>
            <p:ph idx="1"/>
          </p:nvPr>
        </p:nvSpPr>
        <p:spPr>
          <a:xfrm>
            <a:off x="419100" y="3962400"/>
            <a:ext cx="8305800" cy="2773363"/>
          </a:xfrm>
        </p:spPr>
        <p:txBody>
          <a:bodyPr>
            <a:normAutofit fontScale="92500"/>
          </a:bodyPr>
          <a:lstStyle/>
          <a:p>
            <a:pPr marL="0" indent="0">
              <a:lnSpc>
                <a:spcPct val="100000"/>
              </a:lnSpc>
              <a:spcBef>
                <a:spcPts val="0"/>
              </a:spcBef>
              <a:buNone/>
            </a:pPr>
            <a:r>
              <a:rPr lang="en-US" altLang="en-US" sz="3500" dirty="0">
                <a:cs typeface="Arial" panose="020B0604020202020204" pitchFamily="34" charset="0"/>
              </a:rPr>
              <a:t>Visualize a positive outcome.</a:t>
            </a:r>
          </a:p>
          <a:p>
            <a:pPr marL="0" indent="0">
              <a:lnSpc>
                <a:spcPct val="100000"/>
              </a:lnSpc>
              <a:spcBef>
                <a:spcPts val="0"/>
              </a:spcBef>
              <a:buNone/>
            </a:pPr>
            <a:r>
              <a:rPr lang="en-US" altLang="en-US" sz="3500" dirty="0">
                <a:cs typeface="Arial" panose="020B0604020202020204" pitchFamily="34" charset="0"/>
              </a:rPr>
              <a:t>Replace negative thoughts with positive.</a:t>
            </a:r>
          </a:p>
          <a:p>
            <a:pPr marL="0" indent="0" algn="ctr">
              <a:buNone/>
            </a:pPr>
            <a:r>
              <a:rPr lang="en-US" altLang="en-US" sz="3500" dirty="0">
                <a:cs typeface="Arial" panose="020B0604020202020204" pitchFamily="34" charset="0"/>
              </a:rPr>
              <a:t>I’m going to fail this test.</a:t>
            </a:r>
          </a:p>
          <a:p>
            <a:pPr marL="0" indent="0" algn="ctr">
              <a:buNone/>
            </a:pPr>
            <a:r>
              <a:rPr lang="en-US" altLang="en-US" sz="3500" b="1" dirty="0">
                <a:solidFill>
                  <a:srgbClr val="515E9D"/>
                </a:solidFill>
                <a:cs typeface="Arial" panose="020B0604020202020204" pitchFamily="34" charset="0"/>
              </a:rPr>
              <a:t>I have the ability to do well on this test!</a:t>
            </a:r>
          </a:p>
          <a:p>
            <a:pPr marL="0" indent="0">
              <a:buNone/>
            </a:pPr>
            <a:endParaRPr lang="en-US" dirty="0"/>
          </a:p>
        </p:txBody>
      </p:sp>
      <p:sp>
        <p:nvSpPr>
          <p:cNvPr id="5" name="Freeform 13"/>
          <p:cNvSpPr>
            <a:spLocks noChangeArrowheads="1"/>
          </p:cNvSpPr>
          <p:nvPr/>
        </p:nvSpPr>
        <p:spPr bwMode="auto">
          <a:xfrm>
            <a:off x="2438400" y="5253037"/>
            <a:ext cx="4076700" cy="192088"/>
          </a:xfrm>
          <a:custGeom>
            <a:avLst/>
            <a:gdLst>
              <a:gd name="T0" fmla="*/ 0 w 4076700"/>
              <a:gd name="T1" fmla="*/ 116387 h 192684"/>
              <a:gd name="T2" fmla="*/ 942975 w 4076700"/>
              <a:gd name="T3" fmla="*/ 125339 h 192684"/>
              <a:gd name="T4" fmla="*/ 885825 w 4076700"/>
              <a:gd name="T5" fmla="*/ 170103 h 192684"/>
              <a:gd name="T6" fmla="*/ 923925 w 4076700"/>
              <a:gd name="T7" fmla="*/ 161149 h 192684"/>
              <a:gd name="T8" fmla="*/ 1076325 w 4076700"/>
              <a:gd name="T9" fmla="*/ 98483 h 192684"/>
              <a:gd name="T10" fmla="*/ 1333500 w 4076700"/>
              <a:gd name="T11" fmla="*/ 26859 h 192684"/>
              <a:gd name="T12" fmla="*/ 1323975 w 4076700"/>
              <a:gd name="T13" fmla="*/ 116387 h 192684"/>
              <a:gd name="T14" fmla="*/ 1685925 w 4076700"/>
              <a:gd name="T15" fmla="*/ 8954 h 192684"/>
              <a:gd name="T16" fmla="*/ 1676400 w 4076700"/>
              <a:gd name="T17" fmla="*/ 80575 h 192684"/>
              <a:gd name="T18" fmla="*/ 1714500 w 4076700"/>
              <a:gd name="T19" fmla="*/ 98483 h 192684"/>
              <a:gd name="T20" fmla="*/ 1866900 w 4076700"/>
              <a:gd name="T21" fmla="*/ 35812 h 192684"/>
              <a:gd name="T22" fmla="*/ 2057400 w 4076700"/>
              <a:gd name="T23" fmla="*/ 17905 h 192684"/>
              <a:gd name="T24" fmla="*/ 2047875 w 4076700"/>
              <a:gd name="T25" fmla="*/ 98483 h 192684"/>
              <a:gd name="T26" fmla="*/ 2295524 w 4076700"/>
              <a:gd name="T27" fmla="*/ 71622 h 192684"/>
              <a:gd name="T28" fmla="*/ 2733674 w 4076700"/>
              <a:gd name="T29" fmla="*/ 17905 h 192684"/>
              <a:gd name="T30" fmla="*/ 2838450 w 4076700"/>
              <a:gd name="T31" fmla="*/ 107434 h 192684"/>
              <a:gd name="T32" fmla="*/ 3276600 w 4076700"/>
              <a:gd name="T33" fmla="*/ 0 h 192684"/>
              <a:gd name="T34" fmla="*/ 3295650 w 4076700"/>
              <a:gd name="T35" fmla="*/ 80575 h 192684"/>
              <a:gd name="T36" fmla="*/ 3371850 w 4076700"/>
              <a:gd name="T37" fmla="*/ 71622 h 192684"/>
              <a:gd name="T38" fmla="*/ 3543300 w 4076700"/>
              <a:gd name="T39" fmla="*/ 35812 h 192684"/>
              <a:gd name="T40" fmla="*/ 3676650 w 4076700"/>
              <a:gd name="T41" fmla="*/ 107434 h 192684"/>
              <a:gd name="T42" fmla="*/ 3629024 w 4076700"/>
              <a:gd name="T43" fmla="*/ 143245 h 192684"/>
              <a:gd name="T44" fmla="*/ 3705224 w 4076700"/>
              <a:gd name="T45" fmla="*/ 125339 h 192684"/>
              <a:gd name="T46" fmla="*/ 3762374 w 4076700"/>
              <a:gd name="T47" fmla="*/ 107434 h 192684"/>
              <a:gd name="T48" fmla="*/ 3933824 w 4076700"/>
              <a:gd name="T49" fmla="*/ 89526 h 192684"/>
              <a:gd name="T50" fmla="*/ 4038600 w 4076700"/>
              <a:gd name="T51" fmla="*/ 71622 h 192684"/>
              <a:gd name="T52" fmla="*/ 4076700 w 4076700"/>
              <a:gd name="T53" fmla="*/ 71622 h 19268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076700"/>
              <a:gd name="T82" fmla="*/ 0 h 192684"/>
              <a:gd name="T83" fmla="*/ 4076700 w 4076700"/>
              <a:gd name="T84" fmla="*/ 192684 h 19268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076700" h="192684">
                <a:moveTo>
                  <a:pt x="0" y="123825"/>
                </a:moveTo>
                <a:cubicBezTo>
                  <a:pt x="166744" y="120737"/>
                  <a:pt x="752204" y="99109"/>
                  <a:pt x="942975" y="133350"/>
                </a:cubicBezTo>
                <a:cubicBezTo>
                  <a:pt x="967383" y="137731"/>
                  <a:pt x="896915" y="158795"/>
                  <a:pt x="885825" y="180975"/>
                </a:cubicBezTo>
                <a:cubicBezTo>
                  <a:pt x="879971" y="192684"/>
                  <a:pt x="911770" y="176312"/>
                  <a:pt x="923925" y="171450"/>
                </a:cubicBezTo>
                <a:cubicBezTo>
                  <a:pt x="975408" y="150857"/>
                  <a:pt x="1024295" y="123944"/>
                  <a:pt x="1076325" y="104775"/>
                </a:cubicBezTo>
                <a:cubicBezTo>
                  <a:pt x="1234193" y="46613"/>
                  <a:pt x="1228820" y="49511"/>
                  <a:pt x="1333500" y="28575"/>
                </a:cubicBezTo>
                <a:cubicBezTo>
                  <a:pt x="1330325" y="60325"/>
                  <a:pt x="1292113" y="125547"/>
                  <a:pt x="1323975" y="123825"/>
                </a:cubicBezTo>
                <a:cubicBezTo>
                  <a:pt x="1450313" y="116996"/>
                  <a:pt x="1685925" y="9525"/>
                  <a:pt x="1685925" y="9525"/>
                </a:cubicBezTo>
                <a:cubicBezTo>
                  <a:pt x="1682750" y="34925"/>
                  <a:pt x="1669045" y="61207"/>
                  <a:pt x="1676400" y="85725"/>
                </a:cubicBezTo>
                <a:cubicBezTo>
                  <a:pt x="1680480" y="99325"/>
                  <a:pt x="1700725" y="108219"/>
                  <a:pt x="1714500" y="104775"/>
                </a:cubicBezTo>
                <a:cubicBezTo>
                  <a:pt x="1768293" y="91327"/>
                  <a:pt x="1813107" y="51548"/>
                  <a:pt x="1866900" y="38100"/>
                </a:cubicBezTo>
                <a:cubicBezTo>
                  <a:pt x="1928811" y="22622"/>
                  <a:pt x="1993900" y="25400"/>
                  <a:pt x="2057400" y="19050"/>
                </a:cubicBezTo>
                <a:cubicBezTo>
                  <a:pt x="2054225" y="47625"/>
                  <a:pt x="2019918" y="98065"/>
                  <a:pt x="2047875" y="104775"/>
                </a:cubicBezTo>
                <a:cubicBezTo>
                  <a:pt x="2128678" y="124168"/>
                  <a:pt x="2213050" y="86351"/>
                  <a:pt x="2295525" y="76200"/>
                </a:cubicBezTo>
                <a:lnTo>
                  <a:pt x="2733675" y="19050"/>
                </a:lnTo>
                <a:cubicBezTo>
                  <a:pt x="2768600" y="50800"/>
                  <a:pt x="2791250" y="114300"/>
                  <a:pt x="2838450" y="114300"/>
                </a:cubicBezTo>
                <a:cubicBezTo>
                  <a:pt x="2938570" y="114300"/>
                  <a:pt x="3141332" y="45089"/>
                  <a:pt x="3276600" y="0"/>
                </a:cubicBezTo>
                <a:cubicBezTo>
                  <a:pt x="3282950" y="28575"/>
                  <a:pt x="3272792" y="67439"/>
                  <a:pt x="3295650" y="85725"/>
                </a:cubicBezTo>
                <a:cubicBezTo>
                  <a:pt x="3315638" y="101716"/>
                  <a:pt x="3346713" y="81034"/>
                  <a:pt x="3371850" y="76200"/>
                </a:cubicBezTo>
                <a:cubicBezTo>
                  <a:pt x="3429341" y="65144"/>
                  <a:pt x="3486150" y="50800"/>
                  <a:pt x="3543300" y="38100"/>
                </a:cubicBezTo>
                <a:cubicBezTo>
                  <a:pt x="3729067" y="47388"/>
                  <a:pt x="3790816" y="134"/>
                  <a:pt x="3676650" y="114300"/>
                </a:cubicBezTo>
                <a:cubicBezTo>
                  <a:pt x="3662275" y="128675"/>
                  <a:pt x="3612109" y="141123"/>
                  <a:pt x="3629025" y="152400"/>
                </a:cubicBezTo>
                <a:cubicBezTo>
                  <a:pt x="3650810" y="166923"/>
                  <a:pt x="3680051" y="140543"/>
                  <a:pt x="3705225" y="133350"/>
                </a:cubicBezTo>
                <a:cubicBezTo>
                  <a:pt x="3724533" y="127833"/>
                  <a:pt x="3742894" y="119170"/>
                  <a:pt x="3762375" y="114300"/>
                </a:cubicBezTo>
                <a:cubicBezTo>
                  <a:pt x="3809806" y="102442"/>
                  <a:pt x="3894174" y="98554"/>
                  <a:pt x="3933825" y="95250"/>
                </a:cubicBezTo>
                <a:cubicBezTo>
                  <a:pt x="3959525" y="90110"/>
                  <a:pt x="4014227" y="78637"/>
                  <a:pt x="4038600" y="76200"/>
                </a:cubicBezTo>
                <a:cubicBezTo>
                  <a:pt x="4051237" y="74936"/>
                  <a:pt x="4064000" y="76200"/>
                  <a:pt x="4076700" y="76200"/>
                </a:cubicBezTo>
              </a:path>
            </a:pathLst>
          </a:custGeom>
          <a:noFill/>
          <a:ln w="317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pic>
        <p:nvPicPr>
          <p:cNvPr id="6" name="Picture 5"/>
          <p:cNvPicPr>
            <a:picLocks noChangeAspect="1"/>
          </p:cNvPicPr>
          <p:nvPr/>
        </p:nvPicPr>
        <p:blipFill rotWithShape="1">
          <a:blip r:embed="rId3"/>
          <a:srcRect b="7144"/>
          <a:stretch/>
        </p:blipFill>
        <p:spPr>
          <a:xfrm>
            <a:off x="2942480" y="1864320"/>
            <a:ext cx="2848720" cy="19721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a:extLst>
              <a:ext uri="{FF2B5EF4-FFF2-40B4-BE49-F238E27FC236}">
                <a16:creationId xmlns:a16="http://schemas.microsoft.com/office/drawing/2014/main" id="{2ED9986C-7A88-4D57-B726-508162875FA5}"/>
              </a:ext>
            </a:extLst>
          </p:cNvPr>
          <p:cNvSpPr txBox="1"/>
          <p:nvPr/>
        </p:nvSpPr>
        <p:spPr>
          <a:xfrm>
            <a:off x="914400" y="914400"/>
            <a:ext cx="7315200" cy="892552"/>
          </a:xfrm>
          <a:prstGeom prst="rect">
            <a:avLst/>
          </a:prstGeom>
          <a:noFill/>
        </p:spPr>
        <p:txBody>
          <a:bodyPr wrap="square" rtlCol="0">
            <a:spAutoFit/>
          </a:bodyPr>
          <a:lstStyle/>
          <a:p>
            <a:pPr lvl="0" algn="ctr" defTabSz="914400">
              <a:lnSpc>
                <a:spcPct val="130000"/>
              </a:lnSpc>
              <a:spcBef>
                <a:spcPts val="1200"/>
              </a:spcBef>
              <a:buClr>
                <a:srgbClr val="002060">
                  <a:lumMod val="75000"/>
                </a:srgbClr>
              </a:buClr>
              <a:buSzPct val="85000"/>
            </a:pPr>
            <a:r>
              <a:rPr lang="en-US" altLang="en-US" sz="4000" dirty="0">
                <a:solidFill>
                  <a:srgbClr val="515E9D"/>
                </a:solidFill>
                <a:cs typeface="Arial" panose="020B0604020202020204" pitchFamily="34" charset="0"/>
              </a:rPr>
              <a:t>Think and Talk Positively</a:t>
            </a:r>
          </a:p>
        </p:txBody>
      </p:sp>
    </p:spTree>
    <p:extLst>
      <p:ext uri="{BB962C8B-B14F-4D97-AF65-F5344CB8AC3E}">
        <p14:creationId xmlns:p14="http://schemas.microsoft.com/office/powerpoint/2010/main" val="3078863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pPr algn="ctr"/>
            <a:r>
              <a:rPr lang="en-US" dirty="0"/>
              <a:t>Think and Talk Positively</a:t>
            </a:r>
          </a:p>
        </p:txBody>
      </p:sp>
      <p:sp>
        <p:nvSpPr>
          <p:cNvPr id="3" name="Content Placeholder 2"/>
          <p:cNvSpPr>
            <a:spLocks noGrp="1"/>
          </p:cNvSpPr>
          <p:nvPr>
            <p:ph idx="1"/>
          </p:nvPr>
        </p:nvSpPr>
        <p:spPr>
          <a:xfrm>
            <a:off x="457200" y="1295400"/>
            <a:ext cx="3657600" cy="4876800"/>
          </a:xfrm>
        </p:spPr>
        <p:txBody>
          <a:bodyPr>
            <a:normAutofit/>
          </a:bodyPr>
          <a:lstStyle/>
          <a:p>
            <a:pPr marL="495300" indent="-495300">
              <a:lnSpc>
                <a:spcPct val="100000"/>
              </a:lnSpc>
              <a:spcBef>
                <a:spcPts val="600"/>
              </a:spcBef>
              <a:spcAft>
                <a:spcPts val="1200"/>
              </a:spcAft>
              <a:buFont typeface="Wingdings" panose="05000000000000000000" pitchFamily="2" charset="2"/>
              <a:buAutoNum type="arabicPeriod"/>
            </a:pPr>
            <a:r>
              <a:rPr lang="en-US" altLang="en-US" sz="2400" dirty="0">
                <a:cs typeface="Arial" panose="020B0604020202020204" pitchFamily="34" charset="0"/>
              </a:rPr>
              <a:t>I’ll never be able to answer all the items correctly.</a:t>
            </a:r>
          </a:p>
          <a:p>
            <a:pPr marL="495300" indent="-495300">
              <a:lnSpc>
                <a:spcPct val="100000"/>
              </a:lnSpc>
              <a:spcBef>
                <a:spcPts val="600"/>
              </a:spcBef>
              <a:spcAft>
                <a:spcPts val="1200"/>
              </a:spcAft>
              <a:buFont typeface="Wingdings" panose="05000000000000000000" pitchFamily="2" charset="2"/>
              <a:buAutoNum type="arabicPeriod"/>
            </a:pPr>
            <a:r>
              <a:rPr lang="en-US" altLang="en-US" sz="2400" dirty="0">
                <a:cs typeface="Arial" panose="020B0604020202020204" pitchFamily="34" charset="0"/>
              </a:rPr>
              <a:t>If I fail this test, I won’t be able to face my family and friends.</a:t>
            </a:r>
          </a:p>
          <a:p>
            <a:pPr marL="495300" indent="-495300">
              <a:lnSpc>
                <a:spcPct val="100000"/>
              </a:lnSpc>
              <a:spcBef>
                <a:spcPts val="600"/>
              </a:spcBef>
              <a:spcAft>
                <a:spcPts val="1200"/>
              </a:spcAft>
              <a:buFont typeface="Wingdings" panose="05000000000000000000" pitchFamily="2" charset="2"/>
              <a:buAutoNum type="arabicPeriod"/>
            </a:pPr>
            <a:r>
              <a:rPr lang="en-US" altLang="en-US" sz="2400" dirty="0">
                <a:cs typeface="Arial" panose="020B0604020202020204" pitchFamily="34" charset="0"/>
              </a:rPr>
              <a:t>I’m so slow, I’ll never have enough time to finish the test.</a:t>
            </a:r>
          </a:p>
          <a:p>
            <a:endParaRPr lang="en-US" dirty="0"/>
          </a:p>
        </p:txBody>
      </p:sp>
      <p:sp>
        <p:nvSpPr>
          <p:cNvPr id="5" name="Rectangle 6"/>
          <p:cNvSpPr txBox="1">
            <a:spLocks noChangeArrowheads="1"/>
          </p:cNvSpPr>
          <p:nvPr/>
        </p:nvSpPr>
        <p:spPr>
          <a:xfrm>
            <a:off x="4776788" y="1295400"/>
            <a:ext cx="4138612" cy="4781550"/>
          </a:xfrm>
          <a:prstGeom prst="rect">
            <a:avLst/>
          </a:prstGeom>
        </p:spPr>
        <p:txBody>
          <a:bodyPr/>
          <a:lstStyle/>
          <a:p>
            <a:pPr marL="495300" lvl="0" indent="-495300" defTabSz="914400">
              <a:spcBef>
                <a:spcPts val="600"/>
              </a:spcBef>
              <a:spcAft>
                <a:spcPts val="1200"/>
              </a:spcAft>
              <a:buClr>
                <a:srgbClr val="002060">
                  <a:lumMod val="75000"/>
                </a:srgbClr>
              </a:buClr>
              <a:buSzPct val="85000"/>
              <a:buFont typeface="Wingdings" panose="05000000000000000000" pitchFamily="2" charset="2"/>
              <a:buAutoNum type="arabicPeriod"/>
            </a:pPr>
            <a:r>
              <a:rPr lang="en-US" altLang="en-US" sz="2400" dirty="0">
                <a:solidFill>
                  <a:prstClr val="black"/>
                </a:solidFill>
                <a:cs typeface="Arial" panose="020B0604020202020204" pitchFamily="34" charset="0"/>
              </a:rPr>
              <a:t>No one is expected to answer all the items correctly.</a:t>
            </a:r>
          </a:p>
          <a:p>
            <a:pPr marL="495300" lvl="0" indent="-495300" defTabSz="914400">
              <a:spcBef>
                <a:spcPts val="600"/>
              </a:spcBef>
              <a:spcAft>
                <a:spcPts val="1200"/>
              </a:spcAft>
              <a:buClr>
                <a:srgbClr val="002060">
                  <a:lumMod val="75000"/>
                </a:srgbClr>
              </a:buClr>
              <a:buSzPct val="85000"/>
              <a:buFont typeface="Wingdings" panose="05000000000000000000" pitchFamily="2" charset="2"/>
              <a:buAutoNum type="arabicPeriod"/>
            </a:pPr>
            <a:r>
              <a:rPr lang="en-US" altLang="en-US" sz="2400" dirty="0">
                <a:solidFill>
                  <a:prstClr val="black"/>
                </a:solidFill>
                <a:cs typeface="Arial" panose="020B0604020202020204" pitchFamily="34" charset="0"/>
              </a:rPr>
              <a:t>If I fail this test, </a:t>
            </a:r>
            <a:r>
              <a:rPr lang="en-US" sz="2400" dirty="0"/>
              <a:t>my family and friends will still love me.</a:t>
            </a:r>
          </a:p>
          <a:p>
            <a:pPr marL="495300" lvl="0" indent="-495300" defTabSz="914400">
              <a:spcBef>
                <a:spcPts val="3000"/>
              </a:spcBef>
              <a:spcAft>
                <a:spcPts val="1200"/>
              </a:spcAft>
              <a:buClr>
                <a:srgbClr val="002060">
                  <a:lumMod val="75000"/>
                </a:srgbClr>
              </a:buClr>
              <a:buSzPct val="85000"/>
              <a:buFont typeface="Wingdings" panose="05000000000000000000" pitchFamily="2" charset="2"/>
              <a:buAutoNum type="arabicPeriod"/>
            </a:pPr>
            <a:r>
              <a:rPr lang="en-US" sz="2400" dirty="0"/>
              <a:t>I'll pace myself and have plenty of time to finish the test.</a:t>
            </a:r>
            <a:endParaRPr lang="en-US" altLang="en-US" sz="2400" dirty="0">
              <a:solidFill>
                <a:prstClr val="black"/>
              </a:solidFill>
              <a:cs typeface="Arial" panose="020B0604020202020204" pitchFamily="34" charset="0"/>
            </a:endParaRPr>
          </a:p>
          <a:p>
            <a:pPr marL="495300" lvl="0" indent="-495300" defTabSz="914400">
              <a:spcBef>
                <a:spcPts val="600"/>
              </a:spcBef>
              <a:spcAft>
                <a:spcPts val="1200"/>
              </a:spcAft>
              <a:buClr>
                <a:srgbClr val="002060">
                  <a:lumMod val="75000"/>
                </a:srgbClr>
              </a:buClr>
              <a:buSzPct val="85000"/>
              <a:buFont typeface="Wingdings" panose="05000000000000000000" pitchFamily="2" charset="2"/>
              <a:buAutoNum type="arabicPeriod"/>
            </a:pPr>
            <a:endParaRPr lang="en-US" altLang="en-US" sz="2400" dirty="0">
              <a:solidFill>
                <a:prstClr val="black"/>
              </a:solidFill>
              <a:cs typeface="Arial" panose="020B0604020202020204" pitchFamily="34" charset="0"/>
            </a:endParaRPr>
          </a:p>
        </p:txBody>
      </p:sp>
      <p:sp>
        <p:nvSpPr>
          <p:cNvPr id="4" name="Striped Right Arrow 3"/>
          <p:cNvSpPr/>
          <p:nvPr/>
        </p:nvSpPr>
        <p:spPr>
          <a:xfrm>
            <a:off x="4038600" y="1828800"/>
            <a:ext cx="762000" cy="533400"/>
          </a:xfrm>
          <a:prstGeom prst="stripedRightArrow">
            <a:avLst>
              <a:gd name="adj1" fmla="val 56997"/>
              <a:gd name="adj2" fmla="val 517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triped Right Arrow 5"/>
          <p:cNvSpPr/>
          <p:nvPr/>
        </p:nvSpPr>
        <p:spPr>
          <a:xfrm>
            <a:off x="4038600" y="3276600"/>
            <a:ext cx="762000" cy="533400"/>
          </a:xfrm>
          <a:prstGeom prst="stripedRightArrow">
            <a:avLst>
              <a:gd name="adj1" fmla="val 56997"/>
              <a:gd name="adj2" fmla="val 517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triped Right Arrow 6"/>
          <p:cNvSpPr/>
          <p:nvPr/>
        </p:nvSpPr>
        <p:spPr>
          <a:xfrm>
            <a:off x="4038600" y="4800600"/>
            <a:ext cx="762000" cy="533400"/>
          </a:xfrm>
          <a:prstGeom prst="stripedRightArrow">
            <a:avLst>
              <a:gd name="adj1" fmla="val 56997"/>
              <a:gd name="adj2" fmla="val 517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p:cNvCxnSpPr/>
          <p:nvPr/>
        </p:nvCxnSpPr>
        <p:spPr>
          <a:xfrm>
            <a:off x="533400" y="2590800"/>
            <a:ext cx="81534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33400" y="4267200"/>
            <a:ext cx="81534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33400" y="5867400"/>
            <a:ext cx="81534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67121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pPr algn="ctr"/>
            <a:r>
              <a:rPr lang="en-US" dirty="0"/>
              <a:t>Techniques to Reduce Test Anxiety</a:t>
            </a:r>
          </a:p>
        </p:txBody>
      </p:sp>
      <p:sp>
        <p:nvSpPr>
          <p:cNvPr id="3" name="Content Placeholder 2"/>
          <p:cNvSpPr>
            <a:spLocks noGrp="1"/>
          </p:cNvSpPr>
          <p:nvPr>
            <p:ph idx="1"/>
          </p:nvPr>
        </p:nvSpPr>
        <p:spPr>
          <a:xfrm>
            <a:off x="914400" y="1371600"/>
            <a:ext cx="7315200" cy="4373563"/>
          </a:xfrm>
        </p:spPr>
        <p:txBody>
          <a:bodyPr>
            <a:normAutofit/>
          </a:bodyPr>
          <a:lstStyle/>
          <a:p>
            <a:pPr marL="0" indent="0" algn="ctr">
              <a:lnSpc>
                <a:spcPct val="130000"/>
              </a:lnSpc>
              <a:buNone/>
            </a:pPr>
            <a:r>
              <a:rPr lang="en-US" altLang="en-US" sz="4300" dirty="0">
                <a:solidFill>
                  <a:srgbClr val="515E9D"/>
                </a:solidFill>
                <a:cs typeface="Arial" panose="020B0604020202020204" pitchFamily="34" charset="0"/>
              </a:rPr>
              <a:t>Regular </a:t>
            </a:r>
            <a:r>
              <a:rPr lang="en-US" altLang="en-US" sz="4000" dirty="0">
                <a:solidFill>
                  <a:srgbClr val="515E9D"/>
                </a:solidFill>
                <a:cs typeface="Arial" panose="020B0604020202020204" pitchFamily="34" charset="0"/>
              </a:rPr>
              <a:t>Moderate</a:t>
            </a:r>
            <a:r>
              <a:rPr lang="en-US" altLang="en-US" sz="4300" dirty="0">
                <a:solidFill>
                  <a:srgbClr val="515E9D"/>
                </a:solidFill>
                <a:cs typeface="Arial" panose="020B0604020202020204" pitchFamily="34" charset="0"/>
              </a:rPr>
              <a:t> Exercise</a:t>
            </a:r>
          </a:p>
          <a:p>
            <a:endParaRPr lang="en-US" dirty="0"/>
          </a:p>
        </p:txBody>
      </p:sp>
      <p:sp>
        <p:nvSpPr>
          <p:cNvPr id="4" name="TextBox 3">
            <a:extLst>
              <a:ext uri="{FF2B5EF4-FFF2-40B4-BE49-F238E27FC236}">
                <a16:creationId xmlns:a16="http://schemas.microsoft.com/office/drawing/2014/main" id="{E0EF96D8-6F15-440C-91D5-1312C2FED962}"/>
              </a:ext>
            </a:extLst>
          </p:cNvPr>
          <p:cNvSpPr txBox="1"/>
          <p:nvPr/>
        </p:nvSpPr>
        <p:spPr>
          <a:xfrm>
            <a:off x="4800600" y="2743200"/>
            <a:ext cx="3733800" cy="1951303"/>
          </a:xfrm>
          <a:prstGeom prst="rect">
            <a:avLst/>
          </a:prstGeom>
          <a:noFill/>
        </p:spPr>
        <p:txBody>
          <a:bodyPr wrap="square" rtlCol="0">
            <a:spAutoFit/>
          </a:bodyPr>
          <a:lstStyle/>
          <a:p>
            <a:pPr lvl="0" algn="ctr" defTabSz="914400">
              <a:lnSpc>
                <a:spcPct val="90000"/>
              </a:lnSpc>
              <a:spcBef>
                <a:spcPts val="1200"/>
              </a:spcBef>
              <a:buClr>
                <a:srgbClr val="002060">
                  <a:lumMod val="75000"/>
                </a:srgbClr>
              </a:buClr>
              <a:buSzPct val="85000"/>
            </a:pPr>
            <a:r>
              <a:rPr lang="en-US" altLang="en-US" sz="3200" dirty="0">
                <a:solidFill>
                  <a:prstClr val="black"/>
                </a:solidFill>
                <a:cs typeface="Arial" panose="020B0604020202020204" pitchFamily="34" charset="0"/>
              </a:rPr>
              <a:t>At least 20 minutes 3 times/week</a:t>
            </a:r>
          </a:p>
          <a:p>
            <a:pPr lvl="0" algn="ctr" defTabSz="914400">
              <a:lnSpc>
                <a:spcPct val="90000"/>
              </a:lnSpc>
              <a:spcBef>
                <a:spcPts val="1200"/>
              </a:spcBef>
              <a:buClr>
                <a:srgbClr val="002060">
                  <a:lumMod val="75000"/>
                </a:srgbClr>
              </a:buClr>
              <a:buSzPct val="85000"/>
            </a:pPr>
            <a:r>
              <a:rPr lang="en-US" altLang="en-US" sz="2400" dirty="0">
                <a:solidFill>
                  <a:prstClr val="black"/>
                </a:solidFill>
                <a:cs typeface="Arial" panose="020B0604020202020204" pitchFamily="34" charset="0"/>
              </a:rPr>
              <a:t>Improves sleep</a:t>
            </a:r>
          </a:p>
          <a:p>
            <a:pPr lvl="0" algn="ctr" defTabSz="914400">
              <a:lnSpc>
                <a:spcPct val="90000"/>
              </a:lnSpc>
              <a:spcBef>
                <a:spcPts val="1200"/>
              </a:spcBef>
              <a:buClr>
                <a:srgbClr val="002060">
                  <a:lumMod val="75000"/>
                </a:srgbClr>
              </a:buClr>
              <a:buSzPct val="85000"/>
            </a:pPr>
            <a:r>
              <a:rPr lang="en-US" altLang="en-US" sz="2400" dirty="0">
                <a:solidFill>
                  <a:prstClr val="black"/>
                </a:solidFill>
                <a:cs typeface="Arial" panose="020B0604020202020204" pitchFamily="34" charset="0"/>
              </a:rPr>
              <a:t>Expends nervous energy</a:t>
            </a:r>
          </a:p>
        </p:txBody>
      </p:sp>
      <p:pic>
        <p:nvPicPr>
          <p:cNvPr id="5" name="Picture 4">
            <a:extLst>
              <a:ext uri="{FF2B5EF4-FFF2-40B4-BE49-F238E27FC236}">
                <a16:creationId xmlns:a16="http://schemas.microsoft.com/office/drawing/2014/main" id="{59A877C7-2BE7-4592-BF9A-715461F45A32}"/>
              </a:ext>
            </a:extLst>
          </p:cNvPr>
          <p:cNvPicPr>
            <a:picLocks noChangeAspect="1"/>
          </p:cNvPicPr>
          <p:nvPr/>
        </p:nvPicPr>
        <p:blipFill>
          <a:blip r:embed="rId3"/>
          <a:stretch>
            <a:fillRect/>
          </a:stretch>
        </p:blipFill>
        <p:spPr>
          <a:xfrm>
            <a:off x="800814" y="2514600"/>
            <a:ext cx="3572566" cy="3298222"/>
          </a:xfrm>
          <a:prstGeom prst="rect">
            <a:avLst/>
          </a:prstGeom>
        </p:spPr>
      </p:pic>
    </p:spTree>
    <p:extLst>
      <p:ext uri="{BB962C8B-B14F-4D97-AF65-F5344CB8AC3E}">
        <p14:creationId xmlns:p14="http://schemas.microsoft.com/office/powerpoint/2010/main" val="11050406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pPr algn="ctr"/>
            <a:r>
              <a:rPr lang="en-US" dirty="0"/>
              <a:t>Techniques to Reduce Test Anxiety</a:t>
            </a:r>
          </a:p>
        </p:txBody>
      </p:sp>
      <p:sp>
        <p:nvSpPr>
          <p:cNvPr id="5" name="Rectangle 3"/>
          <p:cNvSpPr txBox="1">
            <a:spLocks noChangeArrowheads="1"/>
          </p:cNvSpPr>
          <p:nvPr/>
        </p:nvSpPr>
        <p:spPr>
          <a:xfrm>
            <a:off x="228600" y="2057401"/>
            <a:ext cx="8686799" cy="449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Wingdings" panose="05000000000000000000" pitchFamily="2" charset="2"/>
              <a:buChar char="§"/>
              <a:defRPr sz="3000" kern="1200" spc="-150" baseline="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600" kern="1200" spc="-150" baseline="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spc="-150" baseline="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1800" kern="1200" spc="-150" baseline="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1600" kern="1200" spc="-150" baseline="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Tx/>
              <a:buChar char="•"/>
            </a:pPr>
            <a:r>
              <a:rPr lang="en-US" altLang="en-US" sz="2800" dirty="0">
                <a:cs typeface="Arial" panose="020B0604020202020204" pitchFamily="34" charset="0"/>
              </a:rPr>
              <a:t>Establish a study schedule (in writing!)</a:t>
            </a:r>
          </a:p>
          <a:p>
            <a:pPr lvl="1">
              <a:buFontTx/>
              <a:buChar char="–"/>
            </a:pPr>
            <a:r>
              <a:rPr lang="en-US" altLang="en-US" sz="2200" dirty="0">
                <a:cs typeface="Arial" panose="020B0604020202020204" pitchFamily="34" charset="0"/>
              </a:rPr>
              <a:t>Put days &amp; times on your calendar</a:t>
            </a:r>
          </a:p>
          <a:p>
            <a:pPr lvl="1">
              <a:buFontTx/>
              <a:buChar char="–"/>
            </a:pPr>
            <a:r>
              <a:rPr lang="en-US" altLang="en-US" sz="2200" dirty="0">
                <a:cs typeface="Arial" panose="020B0604020202020204" pitchFamily="34" charset="0"/>
              </a:rPr>
              <a:t>Use shorter, more frequent periods</a:t>
            </a:r>
          </a:p>
          <a:p>
            <a:pPr lvl="1">
              <a:buFontTx/>
              <a:buChar char="–"/>
            </a:pPr>
            <a:r>
              <a:rPr lang="en-US" altLang="en-US" sz="2200" dirty="0">
                <a:cs typeface="Arial" panose="020B0604020202020204" pitchFamily="34" charset="0"/>
              </a:rPr>
              <a:t>Build in extra days at the end</a:t>
            </a:r>
          </a:p>
          <a:p>
            <a:pPr marL="457200" lvl="1" indent="0">
              <a:buNone/>
            </a:pPr>
            <a:endParaRPr lang="en-US" altLang="en-US" sz="2000" dirty="0">
              <a:cs typeface="Arial" panose="020B0604020202020204" pitchFamily="34" charset="0"/>
            </a:endParaRPr>
          </a:p>
          <a:p>
            <a:pPr>
              <a:buFontTx/>
              <a:buChar char="•"/>
            </a:pPr>
            <a:r>
              <a:rPr lang="en-US" altLang="en-US" sz="2800" dirty="0">
                <a:cs typeface="Arial" panose="020B0604020202020204" pitchFamily="34" charset="0"/>
              </a:rPr>
              <a:t>Set goals</a:t>
            </a:r>
          </a:p>
          <a:p>
            <a:pPr lvl="1">
              <a:buFontTx/>
              <a:buChar char="–"/>
            </a:pPr>
            <a:r>
              <a:rPr lang="en-US" altLang="en-US" sz="2200" dirty="0">
                <a:cs typeface="Arial" panose="020B0604020202020204" pitchFamily="34" charset="0"/>
              </a:rPr>
              <a:t>Identify your strengths and weaknesses</a:t>
            </a:r>
          </a:p>
          <a:p>
            <a:pPr lvl="1">
              <a:buFontTx/>
              <a:buChar char="–"/>
            </a:pPr>
            <a:r>
              <a:rPr lang="en-US" altLang="en-US" sz="2200" dirty="0">
                <a:solidFill>
                  <a:schemeClr val="tx1"/>
                </a:solidFill>
                <a:cs typeface="Arial" panose="020B0604020202020204" pitchFamily="34" charset="0"/>
              </a:rPr>
              <a:t>Put goals in writing</a:t>
            </a:r>
          </a:p>
          <a:p>
            <a:pPr lvl="1">
              <a:buFontTx/>
              <a:buChar char="–"/>
            </a:pPr>
            <a:r>
              <a:rPr lang="en-US" altLang="en-US" sz="2200" dirty="0">
                <a:solidFill>
                  <a:schemeClr val="tx1"/>
                </a:solidFill>
                <a:cs typeface="Arial" panose="020B0604020202020204" pitchFamily="34" charset="0"/>
              </a:rPr>
              <a:t>Use </a:t>
            </a:r>
            <a:r>
              <a:rPr lang="en-US" altLang="en-US" sz="2400" b="1" dirty="0">
                <a:solidFill>
                  <a:srgbClr val="515E9D"/>
                </a:solidFill>
                <a:cs typeface="Arial" panose="020B0604020202020204" pitchFamily="34" charset="0"/>
              </a:rPr>
              <a:t>SMART</a:t>
            </a:r>
            <a:r>
              <a:rPr lang="en-US" altLang="en-US" sz="2200" dirty="0">
                <a:solidFill>
                  <a:schemeClr val="tx1"/>
                </a:solidFill>
                <a:cs typeface="Arial" panose="020B0604020202020204" pitchFamily="34" charset="0"/>
              </a:rPr>
              <a:t> goals</a:t>
            </a:r>
          </a:p>
          <a:p>
            <a:pPr lvl="1">
              <a:buFontTx/>
              <a:buChar char="–"/>
            </a:pPr>
            <a:r>
              <a:rPr lang="en-US" altLang="en-US" sz="2400" b="1" dirty="0">
                <a:solidFill>
                  <a:srgbClr val="515E9D"/>
                </a:solidFill>
                <a:cs typeface="Arial" panose="020B0604020202020204" pitchFamily="34" charset="0"/>
              </a:rPr>
              <a:t>S</a:t>
            </a:r>
            <a:r>
              <a:rPr lang="en-US" altLang="en-US" sz="2200" dirty="0">
                <a:cs typeface="Arial" panose="020B0604020202020204" pitchFamily="34" charset="0"/>
              </a:rPr>
              <a:t>pecific,  </a:t>
            </a:r>
            <a:r>
              <a:rPr lang="en-US" altLang="en-US" sz="2400" b="1" dirty="0">
                <a:solidFill>
                  <a:srgbClr val="515E9D"/>
                </a:solidFill>
                <a:cs typeface="Arial" panose="020B0604020202020204" pitchFamily="34" charset="0"/>
              </a:rPr>
              <a:t>M</a:t>
            </a:r>
            <a:r>
              <a:rPr lang="en-US" altLang="en-US" sz="2200" dirty="0">
                <a:cs typeface="Arial" panose="020B0604020202020204" pitchFamily="34" charset="0"/>
              </a:rPr>
              <a:t>easurable,  </a:t>
            </a:r>
            <a:r>
              <a:rPr lang="en-US" altLang="en-US" sz="2400" b="1" dirty="0">
                <a:solidFill>
                  <a:srgbClr val="515E9D"/>
                </a:solidFill>
                <a:cs typeface="Arial" panose="020B0604020202020204" pitchFamily="34" charset="0"/>
              </a:rPr>
              <a:t>A</a:t>
            </a:r>
            <a:r>
              <a:rPr lang="en-US" altLang="en-US" sz="2200" dirty="0">
                <a:cs typeface="Arial" panose="020B0604020202020204" pitchFamily="34" charset="0"/>
              </a:rPr>
              <a:t>ttainable,  </a:t>
            </a:r>
            <a:r>
              <a:rPr lang="en-US" altLang="en-US" sz="2400" b="1" dirty="0">
                <a:solidFill>
                  <a:srgbClr val="515E9D"/>
                </a:solidFill>
                <a:cs typeface="Arial" panose="020B0604020202020204" pitchFamily="34" charset="0"/>
              </a:rPr>
              <a:t>R</a:t>
            </a:r>
            <a:r>
              <a:rPr lang="en-US" altLang="en-US" sz="2200" dirty="0">
                <a:cs typeface="Arial" panose="020B0604020202020204" pitchFamily="34" charset="0"/>
              </a:rPr>
              <a:t>ealistic/Relevant,  </a:t>
            </a:r>
            <a:r>
              <a:rPr lang="en-US" altLang="en-US" sz="2400" b="1" dirty="0">
                <a:solidFill>
                  <a:srgbClr val="515E9D"/>
                </a:solidFill>
                <a:cs typeface="Arial" panose="020B0604020202020204" pitchFamily="34" charset="0"/>
              </a:rPr>
              <a:t>T</a:t>
            </a:r>
            <a:r>
              <a:rPr lang="en-US" altLang="en-US" sz="2200" dirty="0">
                <a:cs typeface="Arial" panose="020B0604020202020204" pitchFamily="34" charset="0"/>
              </a:rPr>
              <a:t>ime-bound</a:t>
            </a:r>
            <a:endParaRPr lang="en-US" altLang="en-US" sz="2400" dirty="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6019800" y="2819400"/>
            <a:ext cx="2362200" cy="25304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a:extLst>
              <a:ext uri="{FF2B5EF4-FFF2-40B4-BE49-F238E27FC236}">
                <a16:creationId xmlns:a16="http://schemas.microsoft.com/office/drawing/2014/main" id="{36666CDC-990A-476C-A946-50CAAB468AC2}"/>
              </a:ext>
            </a:extLst>
          </p:cNvPr>
          <p:cNvSpPr txBox="1"/>
          <p:nvPr/>
        </p:nvSpPr>
        <p:spPr>
          <a:xfrm>
            <a:off x="914399" y="997731"/>
            <a:ext cx="7315200" cy="812274"/>
          </a:xfrm>
          <a:prstGeom prst="rect">
            <a:avLst/>
          </a:prstGeom>
          <a:noFill/>
        </p:spPr>
        <p:txBody>
          <a:bodyPr wrap="square" rtlCol="0">
            <a:spAutoFit/>
          </a:bodyPr>
          <a:lstStyle/>
          <a:p>
            <a:pPr lvl="0" algn="ctr" defTabSz="914400">
              <a:lnSpc>
                <a:spcPct val="130000"/>
              </a:lnSpc>
              <a:spcBef>
                <a:spcPts val="1200"/>
              </a:spcBef>
              <a:buClr>
                <a:srgbClr val="002060">
                  <a:lumMod val="75000"/>
                </a:srgbClr>
              </a:buClr>
              <a:buSzPct val="85000"/>
            </a:pPr>
            <a:r>
              <a:rPr lang="en-US" altLang="en-US" sz="4000" b="1" dirty="0">
                <a:solidFill>
                  <a:srgbClr val="515E9D"/>
                </a:solidFill>
                <a:cs typeface="Arial" panose="020B0604020202020204" pitchFamily="34" charset="0"/>
              </a:rPr>
              <a:t>Prepare!  Prepare!  Prepare!</a:t>
            </a:r>
          </a:p>
        </p:txBody>
      </p:sp>
    </p:spTree>
    <p:extLst>
      <p:ext uri="{BB962C8B-B14F-4D97-AF65-F5344CB8AC3E}">
        <p14:creationId xmlns:p14="http://schemas.microsoft.com/office/powerpoint/2010/main" val="987105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dirty="0">
                <a:cs typeface="Arial" panose="020B0604020202020204" pitchFamily="34" charset="0"/>
              </a:rPr>
              <a:t>Objectives</a:t>
            </a:r>
          </a:p>
        </p:txBody>
      </p:sp>
      <p:sp>
        <p:nvSpPr>
          <p:cNvPr id="3" name="Content Placeholder 2"/>
          <p:cNvSpPr>
            <a:spLocks noGrp="1"/>
          </p:cNvSpPr>
          <p:nvPr>
            <p:ph idx="1"/>
          </p:nvPr>
        </p:nvSpPr>
        <p:spPr>
          <a:xfrm>
            <a:off x="457200" y="1447800"/>
            <a:ext cx="8229600" cy="4373563"/>
          </a:xfrm>
        </p:spPr>
        <p:txBody>
          <a:bodyPr>
            <a:normAutofit fontScale="85000" lnSpcReduction="10000"/>
          </a:bodyPr>
          <a:lstStyle/>
          <a:p>
            <a:pPr marL="0" indent="0">
              <a:lnSpc>
                <a:spcPct val="130000"/>
              </a:lnSpc>
              <a:spcAft>
                <a:spcPts val="1200"/>
              </a:spcAft>
              <a:buNone/>
              <a:defRPr/>
            </a:pPr>
            <a:r>
              <a:rPr lang="en-US" sz="3200" b="1" dirty="0">
                <a:cs typeface="Arial" charset="0"/>
              </a:rPr>
              <a:t>At the completion of </a:t>
            </a:r>
            <a:r>
              <a:rPr lang="en-US" sz="3200" b="1">
                <a:cs typeface="Arial" charset="0"/>
              </a:rPr>
              <a:t>this resource, </a:t>
            </a:r>
            <a:r>
              <a:rPr lang="en-US" sz="3200" b="1" dirty="0">
                <a:cs typeface="Arial" charset="0"/>
              </a:rPr>
              <a:t>the participant will be able to:</a:t>
            </a:r>
          </a:p>
          <a:p>
            <a:pPr marL="514350" indent="-514350">
              <a:lnSpc>
                <a:spcPct val="130000"/>
              </a:lnSpc>
              <a:spcAft>
                <a:spcPts val="1200"/>
              </a:spcAft>
              <a:buFontTx/>
              <a:buAutoNum type="arabicPeriod"/>
              <a:defRPr/>
            </a:pPr>
            <a:r>
              <a:rPr lang="en-US" sz="3200" dirty="0">
                <a:cs typeface="Arial" charset="0"/>
              </a:rPr>
              <a:t>identify strategies for managing test anxiety</a:t>
            </a:r>
          </a:p>
          <a:p>
            <a:pPr marL="514350" indent="-514350">
              <a:lnSpc>
                <a:spcPct val="130000"/>
              </a:lnSpc>
              <a:spcAft>
                <a:spcPts val="1200"/>
              </a:spcAft>
              <a:buFontTx/>
              <a:buAutoNum type="arabicPeriod"/>
              <a:defRPr/>
            </a:pPr>
            <a:r>
              <a:rPr lang="en-US" sz="3200" dirty="0">
                <a:cs typeface="Arial" charset="0"/>
              </a:rPr>
              <a:t>personally prepare to take a high-stakes exam</a:t>
            </a:r>
          </a:p>
          <a:p>
            <a:pPr marL="514350" indent="-514350">
              <a:lnSpc>
                <a:spcPct val="130000"/>
              </a:lnSpc>
              <a:spcAft>
                <a:spcPts val="1200"/>
              </a:spcAft>
              <a:buFontTx/>
              <a:buAutoNum type="arabicPeriod"/>
              <a:defRPr/>
            </a:pPr>
            <a:r>
              <a:rPr lang="en-US" sz="3200" dirty="0">
                <a:cs typeface="Arial" charset="0"/>
              </a:rPr>
              <a:t>determine strategies for answering multiple choice test items</a:t>
            </a:r>
          </a:p>
        </p:txBody>
      </p:sp>
    </p:spTree>
    <p:extLst>
      <p:ext uri="{BB962C8B-B14F-4D97-AF65-F5344CB8AC3E}">
        <p14:creationId xmlns:p14="http://schemas.microsoft.com/office/powerpoint/2010/main" val="230672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a:t>Get Support</a:t>
            </a:r>
          </a:p>
        </p:txBody>
      </p:sp>
      <p:sp>
        <p:nvSpPr>
          <p:cNvPr id="5" name="Rectangle 3"/>
          <p:cNvSpPr txBox="1">
            <a:spLocks noChangeArrowheads="1"/>
          </p:cNvSpPr>
          <p:nvPr/>
        </p:nvSpPr>
        <p:spPr>
          <a:xfrm>
            <a:off x="228600" y="1219200"/>
            <a:ext cx="8610600" cy="5562599"/>
          </a:xfrm>
          <a:prstGeom prst="rect">
            <a:avLst/>
          </a:prstGeom>
          <a:effectLst/>
        </p:spPr>
        <p:txBody>
          <a:bodyPr vert="horz" lIns="91440" tIns="45720" rIns="91440" bIns="45720" rtlCol="0">
            <a:normAutofit lnSpcReduction="10000"/>
          </a:bodyPr>
          <a:lstStyle>
            <a:lvl1pPr marL="342900" indent="-342900" algn="l" defTabSz="914400" rtl="0" eaLnBrk="1" latinLnBrk="0" hangingPunct="1">
              <a:spcBef>
                <a:spcPct val="20000"/>
              </a:spcBef>
              <a:buFont typeface="Wingdings" panose="05000000000000000000" pitchFamily="2" charset="2"/>
              <a:buChar char="§"/>
              <a:defRPr sz="3000" kern="1200" spc="-150" baseline="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600" kern="1200" spc="-150" baseline="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spc="-150" baseline="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1800" kern="1200" spc="-150" baseline="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1600" kern="1200" spc="-150" baseline="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en-US" sz="2800" dirty="0">
                <a:cs typeface="Arial" panose="020B0604020202020204" pitchFamily="34" charset="0"/>
              </a:rPr>
              <a:t>Identify people who can help you</a:t>
            </a:r>
          </a:p>
          <a:p>
            <a:pPr marL="0" indent="0">
              <a:buNone/>
            </a:pPr>
            <a:endParaRPr lang="en-US" altLang="en-US" sz="2800" dirty="0">
              <a:cs typeface="Arial" panose="020B0604020202020204" pitchFamily="34" charset="0"/>
            </a:endParaRPr>
          </a:p>
          <a:p>
            <a:pPr lvl="1">
              <a:spcBef>
                <a:spcPts val="0"/>
              </a:spcBef>
              <a:spcAft>
                <a:spcPts val="600"/>
              </a:spcAft>
              <a:buFontTx/>
              <a:buChar char="•"/>
            </a:pPr>
            <a:r>
              <a:rPr lang="en-US" altLang="en-US" sz="2000" dirty="0">
                <a:cs typeface="Arial" panose="020B0604020202020204" pitchFamily="34" charset="0"/>
              </a:rPr>
              <a:t>Find other applicants wanting to form a study group. Choose positive colleagues focused on strategies, not worrying. </a:t>
            </a:r>
          </a:p>
          <a:p>
            <a:pPr lvl="1">
              <a:spcBef>
                <a:spcPts val="0"/>
              </a:spcBef>
              <a:spcAft>
                <a:spcPts val="600"/>
              </a:spcAft>
              <a:buFontTx/>
              <a:buChar char="•"/>
            </a:pPr>
            <a:r>
              <a:rPr lang="en-US" altLang="en-US" sz="2000" dirty="0">
                <a:cs typeface="Arial" panose="020B0604020202020204" pitchFamily="34" charset="0"/>
              </a:rPr>
              <a:t>Find a mentor at work who has passed the exam and is willing to share study plan ideas.  </a:t>
            </a:r>
          </a:p>
          <a:p>
            <a:pPr lvl="2">
              <a:spcBef>
                <a:spcPts val="0"/>
              </a:spcBef>
              <a:spcAft>
                <a:spcPts val="600"/>
              </a:spcAft>
              <a:buFontTx/>
              <a:buChar char="•"/>
            </a:pPr>
            <a:r>
              <a:rPr lang="en-US" altLang="en-US" sz="1600" dirty="0">
                <a:cs typeface="Arial" panose="020B0604020202020204" pitchFamily="34" charset="0"/>
              </a:rPr>
              <a:t>[</a:t>
            </a:r>
            <a:r>
              <a:rPr lang="en-US" altLang="en-US" sz="1600" i="1" dirty="0">
                <a:cs typeface="Arial" panose="020B0604020202020204" pitchFamily="34" charset="0"/>
              </a:rPr>
              <a:t>Note:  persons who have taken the exam have signed an agreement that they will not discuss </a:t>
            </a:r>
            <a:r>
              <a:rPr lang="en-US" altLang="en-US" sz="1600" i="1" u="sng" dirty="0">
                <a:cs typeface="Arial" panose="020B0604020202020204" pitchFamily="34" charset="0"/>
              </a:rPr>
              <a:t>content of exam questions.</a:t>
            </a:r>
            <a:r>
              <a:rPr lang="en-US" altLang="en-US" sz="1600" i="1" dirty="0">
                <a:cs typeface="Arial" panose="020B0604020202020204" pitchFamily="34" charset="0"/>
              </a:rPr>
              <a:t> </a:t>
            </a:r>
            <a:r>
              <a:rPr lang="en-US" altLang="en-US" sz="1600" dirty="0">
                <a:cs typeface="Arial" panose="020B0604020202020204" pitchFamily="34" charset="0"/>
              </a:rPr>
              <a:t>]</a:t>
            </a:r>
          </a:p>
          <a:p>
            <a:pPr lvl="1">
              <a:spcBef>
                <a:spcPts val="0"/>
              </a:spcBef>
              <a:spcAft>
                <a:spcPts val="600"/>
              </a:spcAft>
              <a:buFontTx/>
              <a:buChar char="•"/>
            </a:pPr>
            <a:r>
              <a:rPr lang="en-US" altLang="en-US" sz="2000" dirty="0">
                <a:cs typeface="Arial" panose="020B0604020202020204" pitchFamily="34" charset="0"/>
              </a:rPr>
              <a:t>If you have access to a clinical education department, be sure to check their resources. </a:t>
            </a:r>
          </a:p>
          <a:p>
            <a:pPr lvl="1">
              <a:spcBef>
                <a:spcPts val="0"/>
              </a:spcBef>
              <a:spcAft>
                <a:spcPts val="600"/>
              </a:spcAft>
              <a:buFontTx/>
              <a:buChar char="•"/>
            </a:pPr>
            <a:r>
              <a:rPr lang="en-US" altLang="en-US" sz="2000" dirty="0">
                <a:cs typeface="Arial" panose="020B0604020202020204" pitchFamily="34" charset="0"/>
              </a:rPr>
              <a:t>Connect with your local Society of Pediatric Nurses (SPN) or National Association of Pediatric Nurse Practitioners (NAPNAP) chapter for possible mentors. </a:t>
            </a:r>
          </a:p>
          <a:p>
            <a:pPr lvl="1">
              <a:spcBef>
                <a:spcPts val="0"/>
              </a:spcBef>
              <a:spcAft>
                <a:spcPts val="600"/>
              </a:spcAft>
              <a:buFontTx/>
              <a:buChar char="•"/>
            </a:pPr>
            <a:r>
              <a:rPr lang="en-US" altLang="en-US" sz="2000" dirty="0">
                <a:cs typeface="Arial" panose="020B0604020202020204" pitchFamily="34" charset="0"/>
              </a:rPr>
              <a:t>Ask family members for babysitting and other help. </a:t>
            </a:r>
          </a:p>
          <a:p>
            <a:pPr lvl="1">
              <a:spcBef>
                <a:spcPts val="0"/>
              </a:spcBef>
              <a:spcAft>
                <a:spcPts val="600"/>
              </a:spcAft>
              <a:buFontTx/>
              <a:buChar char="•"/>
            </a:pPr>
            <a:r>
              <a:rPr lang="en-US" altLang="en-US" sz="2000" dirty="0">
                <a:cs typeface="Arial" panose="020B0604020202020204" pitchFamily="34" charset="0"/>
              </a:rPr>
              <a:t>Give yourself permission to say ‘no’ when others make demands on your time.</a:t>
            </a:r>
          </a:p>
          <a:p>
            <a:pPr lvl="1">
              <a:spcBef>
                <a:spcPts val="0"/>
              </a:spcBef>
              <a:spcAft>
                <a:spcPts val="600"/>
              </a:spcAft>
              <a:buFontTx/>
              <a:buChar char="•"/>
            </a:pPr>
            <a:r>
              <a:rPr lang="en-US" altLang="en-US" sz="2000" dirty="0">
                <a:cs typeface="Arial" panose="020B0604020202020204" pitchFamily="34" charset="0"/>
              </a:rPr>
              <a:t>Explore taking some time off or asking for other support from a work supervisor. </a:t>
            </a:r>
          </a:p>
        </p:txBody>
      </p:sp>
      <p:pic>
        <p:nvPicPr>
          <p:cNvPr id="3" name="Picture 2"/>
          <p:cNvPicPr>
            <a:picLocks noChangeAspect="1"/>
          </p:cNvPicPr>
          <p:nvPr/>
        </p:nvPicPr>
        <p:blipFill>
          <a:blip r:embed="rId3"/>
          <a:stretch>
            <a:fillRect/>
          </a:stretch>
        </p:blipFill>
        <p:spPr>
          <a:xfrm>
            <a:off x="5638800" y="304800"/>
            <a:ext cx="3276600" cy="16891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212110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a:t>Establish Boundaries</a:t>
            </a:r>
          </a:p>
        </p:txBody>
      </p:sp>
      <p:sp>
        <p:nvSpPr>
          <p:cNvPr id="5" name="Rectangle 3"/>
          <p:cNvSpPr txBox="1">
            <a:spLocks noChangeArrowheads="1"/>
          </p:cNvSpPr>
          <p:nvPr/>
        </p:nvSpPr>
        <p:spPr>
          <a:xfrm>
            <a:off x="-29526" y="1323474"/>
            <a:ext cx="6303745" cy="4600575"/>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Wingdings" panose="05000000000000000000" pitchFamily="2" charset="2"/>
              <a:buChar char="§"/>
              <a:defRPr sz="3000" kern="1200" spc="-150" baseline="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600" kern="1200" spc="-150" baseline="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spc="-150" baseline="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1800" kern="1200" spc="-150" baseline="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1600" kern="1200" spc="-150" baseline="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indent="-285750">
              <a:buFontTx/>
              <a:buChar char="•"/>
            </a:pPr>
            <a:r>
              <a:rPr lang="en-US" altLang="en-US" sz="2400" dirty="0">
                <a:cs typeface="Arial" panose="020B0604020202020204" pitchFamily="34" charset="0"/>
              </a:rPr>
              <a:t>Have a specific, quiet place to study.</a:t>
            </a:r>
          </a:p>
          <a:p>
            <a:pPr marL="742950" indent="-285750">
              <a:buFontTx/>
              <a:buChar char="•"/>
            </a:pPr>
            <a:r>
              <a:rPr lang="en-US" altLang="en-US" sz="2400" dirty="0">
                <a:cs typeface="Arial" panose="020B0604020202020204" pitchFamily="34" charset="0"/>
              </a:rPr>
              <a:t>Make quiet study time a reality.</a:t>
            </a:r>
          </a:p>
          <a:p>
            <a:pPr lvl="1">
              <a:buFontTx/>
              <a:buChar char="•"/>
            </a:pPr>
            <a:r>
              <a:rPr lang="en-US" altLang="en-US" sz="2400" dirty="0">
                <a:cs typeface="Arial" panose="020B0604020202020204" pitchFamily="34" charset="0"/>
              </a:rPr>
              <a:t>Get family members and friends on board to support your goals and respect study time.</a:t>
            </a:r>
          </a:p>
          <a:p>
            <a:pPr lvl="1">
              <a:buFontTx/>
              <a:buChar char="•"/>
            </a:pPr>
            <a:r>
              <a:rPr lang="en-US" altLang="en-US" sz="2400" dirty="0">
                <a:cs typeface="Arial" panose="020B0604020202020204" pitchFamily="34" charset="0"/>
              </a:rPr>
              <a:t>Bring only the study items you need. </a:t>
            </a:r>
          </a:p>
          <a:p>
            <a:pPr lvl="1">
              <a:buFontTx/>
              <a:buChar char="•"/>
            </a:pPr>
            <a:r>
              <a:rPr lang="en-US" altLang="en-US" sz="2400" dirty="0">
                <a:cs typeface="Arial" panose="020B0604020202020204" pitchFamily="34" charset="0"/>
              </a:rPr>
              <a:t>Resist the urge to use the Internet or pick up your smart phone frequently.  Turn your phone off if you can. Take a break from social media. </a:t>
            </a:r>
          </a:p>
          <a:p>
            <a:pPr lvl="1">
              <a:buFontTx/>
              <a:buChar char="•"/>
            </a:pPr>
            <a:r>
              <a:rPr lang="en-US" altLang="en-US" sz="2400" dirty="0">
                <a:cs typeface="Arial" panose="020B0604020202020204" pitchFamily="34" charset="0"/>
              </a:rPr>
              <a:t>Consider an Internet blocking app during study time. </a:t>
            </a:r>
          </a:p>
        </p:txBody>
      </p:sp>
      <p:pic>
        <p:nvPicPr>
          <p:cNvPr id="9" name="Picture 8"/>
          <p:cNvPicPr>
            <a:picLocks noChangeAspect="1"/>
          </p:cNvPicPr>
          <p:nvPr/>
        </p:nvPicPr>
        <p:blipFill>
          <a:blip r:embed="rId3"/>
          <a:stretch>
            <a:fillRect/>
          </a:stretch>
        </p:blipFill>
        <p:spPr>
          <a:xfrm>
            <a:off x="6278289" y="3448916"/>
            <a:ext cx="2500515" cy="25032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8" name="Straight Connector 7">
            <a:extLst>
              <a:ext uri="{FF2B5EF4-FFF2-40B4-BE49-F238E27FC236}">
                <a16:creationId xmlns:a16="http://schemas.microsoft.com/office/drawing/2014/main" id="{C1ECADD1-D16A-46AD-9140-443754B2EDEC}"/>
              </a:ext>
            </a:extLst>
          </p:cNvPr>
          <p:cNvCxnSpPr/>
          <p:nvPr/>
        </p:nvCxnSpPr>
        <p:spPr>
          <a:xfrm flipH="1">
            <a:off x="6734239" y="3962400"/>
            <a:ext cx="1612530" cy="151093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4"/>
          <a:stretch>
            <a:fillRect/>
          </a:stretch>
        </p:blipFill>
        <p:spPr>
          <a:xfrm>
            <a:off x="6629400" y="377410"/>
            <a:ext cx="1717369" cy="26570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Oval 5">
            <a:extLst>
              <a:ext uri="{FF2B5EF4-FFF2-40B4-BE49-F238E27FC236}">
                <a16:creationId xmlns:a16="http://schemas.microsoft.com/office/drawing/2014/main" id="{52B2D48A-3CCA-4A57-A5C3-5CD262F52AE3}"/>
              </a:ext>
            </a:extLst>
          </p:cNvPr>
          <p:cNvSpPr/>
          <p:nvPr/>
        </p:nvSpPr>
        <p:spPr>
          <a:xfrm>
            <a:off x="6457612" y="3574312"/>
            <a:ext cx="2165783" cy="2252414"/>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51405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533400" y="228600"/>
            <a:ext cx="8229600" cy="1143000"/>
          </a:xfrm>
        </p:spPr>
        <p:txBody>
          <a:bodyPr/>
          <a:lstStyle/>
          <a:p>
            <a:r>
              <a:rPr lang="en-US" altLang="en-US" dirty="0"/>
              <a:t>Exam Content Outline</a:t>
            </a:r>
          </a:p>
        </p:txBody>
      </p:sp>
      <p:sp>
        <p:nvSpPr>
          <p:cNvPr id="3" name="Content Placeholder 2"/>
          <p:cNvSpPr>
            <a:spLocks noGrp="1"/>
          </p:cNvSpPr>
          <p:nvPr>
            <p:ph idx="1"/>
          </p:nvPr>
        </p:nvSpPr>
        <p:spPr>
          <a:xfrm>
            <a:off x="228600" y="1219200"/>
            <a:ext cx="8534400" cy="4876800"/>
          </a:xfrm>
        </p:spPr>
        <p:txBody>
          <a:bodyPr>
            <a:normAutofit/>
          </a:bodyPr>
          <a:lstStyle/>
          <a:p>
            <a:pPr marL="0" indent="0">
              <a:buNone/>
              <a:defRPr/>
            </a:pPr>
            <a:r>
              <a:rPr lang="en-US" sz="2600" dirty="0">
                <a:cs typeface="Arial" panose="020B0604020202020204" pitchFamily="34" charset="0"/>
              </a:rPr>
              <a:t>Print the content outline/test blueprint for your exam from </a:t>
            </a:r>
            <a:r>
              <a:rPr lang="en-US" sz="2600" dirty="0">
                <a:cs typeface="Arial" panose="020B0604020202020204" pitchFamily="34" charset="0"/>
                <a:hlinkClick r:id="rId3"/>
              </a:rPr>
              <a:t>www.pncb.org</a:t>
            </a:r>
            <a:r>
              <a:rPr lang="en-US" sz="2600" dirty="0">
                <a:cs typeface="Arial" panose="020B0604020202020204" pitchFamily="34" charset="0"/>
              </a:rPr>
              <a:t>. </a:t>
            </a:r>
          </a:p>
          <a:p>
            <a:pPr marL="0" indent="0">
              <a:buNone/>
              <a:defRPr/>
            </a:pPr>
            <a:r>
              <a:rPr lang="en-US" sz="2600" dirty="0">
                <a:cs typeface="Arial" panose="020B0604020202020204" pitchFamily="34" charset="0"/>
              </a:rPr>
              <a:t>This document shows what content you’ll be tested on.</a:t>
            </a:r>
          </a:p>
          <a:p>
            <a:pPr marL="0" indent="0">
              <a:buNone/>
              <a:defRPr/>
            </a:pPr>
            <a:endParaRPr lang="en-US" sz="2600" dirty="0">
              <a:cs typeface="Arial" panose="020B0604020202020204" pitchFamily="34" charset="0"/>
            </a:endParaRPr>
          </a:p>
          <a:p>
            <a:pPr marL="857250" lvl="1" indent="-457200">
              <a:buFont typeface="+mj-lt"/>
              <a:buAutoNum type="alphaLcParenR"/>
              <a:defRPr/>
            </a:pPr>
            <a:r>
              <a:rPr lang="en-US" sz="2200" dirty="0">
                <a:cs typeface="Arial" panose="020B0604020202020204" pitchFamily="34" charset="0"/>
              </a:rPr>
              <a:t>This is your #1 tool to start your study plan!</a:t>
            </a:r>
          </a:p>
          <a:p>
            <a:pPr marL="857250" lvl="1" indent="-457200">
              <a:buFont typeface="+mj-lt"/>
              <a:buAutoNum type="alphaLcParenR"/>
              <a:defRPr/>
            </a:pPr>
            <a:r>
              <a:rPr lang="en-US" sz="2200" dirty="0">
                <a:cs typeface="Arial" panose="020B0604020202020204" pitchFamily="34" charset="0"/>
              </a:rPr>
              <a:t>Read it line-by-line and identify weak areas.</a:t>
            </a:r>
          </a:p>
          <a:p>
            <a:pPr marL="857250" lvl="1" indent="-457200">
              <a:buFont typeface="+mj-lt"/>
              <a:buAutoNum type="alphaLcParenR"/>
              <a:defRPr/>
            </a:pPr>
            <a:r>
              <a:rPr lang="en-US" sz="2200" dirty="0">
                <a:cs typeface="Arial" panose="020B0604020202020204" pitchFamily="34" charset="0"/>
              </a:rPr>
              <a:t>Find textbook content on your weak areas. Your exam’s recommended reference list is posted at </a:t>
            </a:r>
            <a:r>
              <a:rPr lang="en-US" sz="2200" dirty="0">
                <a:cs typeface="Arial" panose="020B0604020202020204" pitchFamily="34" charset="0"/>
                <a:hlinkClick r:id="rId3"/>
              </a:rPr>
              <a:t>www.pncb.org</a:t>
            </a:r>
            <a:r>
              <a:rPr lang="en-US" sz="2200" dirty="0">
                <a:cs typeface="Arial" panose="020B0604020202020204" pitchFamily="34" charset="0"/>
              </a:rPr>
              <a:t>. </a:t>
            </a:r>
          </a:p>
          <a:p>
            <a:pPr marL="857250" lvl="1" indent="-457200">
              <a:buFont typeface="+mj-lt"/>
              <a:buAutoNum type="alphaLcParenR"/>
              <a:defRPr/>
            </a:pPr>
            <a:r>
              <a:rPr lang="en-US" sz="2200" dirty="0">
                <a:cs typeface="Arial" panose="020B0604020202020204" pitchFamily="34" charset="0"/>
              </a:rPr>
              <a:t>Questions will not simply include knowledge recall. The exam tests your ability to apply knowledge and use critical thinking skills to determine one best answer. </a:t>
            </a:r>
          </a:p>
          <a:p>
            <a:pPr marL="0" indent="0">
              <a:buNone/>
              <a:defRPr/>
            </a:pPr>
            <a:endParaRPr lang="en-US" dirty="0"/>
          </a:p>
        </p:txBody>
      </p:sp>
    </p:spTree>
    <p:extLst>
      <p:ext uri="{BB962C8B-B14F-4D97-AF65-F5344CB8AC3E}">
        <p14:creationId xmlns:p14="http://schemas.microsoft.com/office/powerpoint/2010/main" val="32345967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a:t>Reference List</a:t>
            </a:r>
          </a:p>
        </p:txBody>
      </p:sp>
      <p:sp>
        <p:nvSpPr>
          <p:cNvPr id="5" name="Rectangle 3"/>
          <p:cNvSpPr txBox="1">
            <a:spLocks noChangeArrowheads="1"/>
          </p:cNvSpPr>
          <p:nvPr/>
        </p:nvSpPr>
        <p:spPr>
          <a:xfrm>
            <a:off x="457200" y="1371601"/>
            <a:ext cx="4953000" cy="4953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Wingdings" panose="05000000000000000000" pitchFamily="2" charset="2"/>
              <a:buChar char="§"/>
              <a:defRPr sz="3000" kern="1200" spc="-150" baseline="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600" kern="1200" spc="-150" baseline="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spc="-150" baseline="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1800" kern="1200" spc="-150" baseline="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1600" kern="1200" spc="-150" baseline="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7150" indent="0">
              <a:spcBef>
                <a:spcPts val="0"/>
              </a:spcBef>
              <a:buNone/>
            </a:pPr>
            <a:r>
              <a:rPr lang="en-US" altLang="en-US" sz="2400" dirty="0">
                <a:cs typeface="Arial" panose="020B0604020202020204" pitchFamily="34" charset="0"/>
              </a:rPr>
              <a:t>Review your exam’s recommended reference list at </a:t>
            </a:r>
            <a:r>
              <a:rPr lang="en-US" altLang="en-US" sz="2400" dirty="0">
                <a:cs typeface="Arial" panose="020B0604020202020204" pitchFamily="34" charset="0"/>
                <a:hlinkClick r:id="rId3"/>
              </a:rPr>
              <a:t>www.pncb.org</a:t>
            </a:r>
            <a:r>
              <a:rPr lang="en-US" altLang="en-US" sz="2400" dirty="0">
                <a:cs typeface="Arial" panose="020B0604020202020204" pitchFamily="34" charset="0"/>
              </a:rPr>
              <a:t>. </a:t>
            </a:r>
          </a:p>
          <a:p>
            <a:pPr marL="57150" indent="0">
              <a:spcBef>
                <a:spcPts val="0"/>
              </a:spcBef>
              <a:buNone/>
            </a:pPr>
            <a:endParaRPr lang="en-US" altLang="en-US" sz="2400" dirty="0">
              <a:cs typeface="Arial" panose="020B0604020202020204" pitchFamily="34" charset="0"/>
            </a:endParaRPr>
          </a:p>
          <a:p>
            <a:pPr marL="57150" indent="0">
              <a:spcBef>
                <a:spcPts val="0"/>
              </a:spcBef>
              <a:buNone/>
            </a:pPr>
            <a:r>
              <a:rPr lang="en-US" altLang="en-US" sz="2400" dirty="0">
                <a:cs typeface="Arial" panose="020B0604020202020204" pitchFamily="34" charset="0"/>
              </a:rPr>
              <a:t>Pick </a:t>
            </a:r>
            <a:r>
              <a:rPr lang="en-US" altLang="en-US" sz="2400" dirty="0">
                <a:solidFill>
                  <a:srgbClr val="515E9D"/>
                </a:solidFill>
                <a:cs typeface="Arial" panose="020B0604020202020204" pitchFamily="34" charset="0"/>
              </a:rPr>
              <a:t>1 familiar textbook </a:t>
            </a:r>
            <a:r>
              <a:rPr lang="en-US" altLang="en-US" sz="2400" dirty="0">
                <a:cs typeface="Arial" panose="020B0604020202020204" pitchFamily="34" charset="0"/>
              </a:rPr>
              <a:t>that focuses on the subject areas covered by your exam’s content outline. </a:t>
            </a:r>
          </a:p>
          <a:p>
            <a:pPr marL="57150" indent="0">
              <a:buNone/>
            </a:pPr>
            <a:endParaRPr lang="en-US" altLang="en-US" sz="2000" dirty="0">
              <a:cs typeface="Arial" panose="020B0604020202020204" pitchFamily="34" charset="0"/>
            </a:endParaRPr>
          </a:p>
          <a:p>
            <a:pPr lvl="1">
              <a:buFontTx/>
              <a:buChar char="•"/>
            </a:pPr>
            <a:r>
              <a:rPr lang="en-US" altLang="en-US" sz="2000" dirty="0">
                <a:cs typeface="Arial" panose="020B0604020202020204" pitchFamily="34" charset="0"/>
              </a:rPr>
              <a:t>Are suggested reference books in your hospital or employer’s library?</a:t>
            </a:r>
          </a:p>
          <a:p>
            <a:pPr lvl="1">
              <a:buFontTx/>
              <a:buChar char="•"/>
            </a:pPr>
            <a:r>
              <a:rPr lang="en-US" altLang="en-US" sz="2000" dirty="0">
                <a:cs typeface="Arial" panose="020B0604020202020204" pitchFamily="34" charset="0"/>
              </a:rPr>
              <a:t>Are texts in your personal library up to date?</a:t>
            </a:r>
          </a:p>
          <a:p>
            <a:pPr lvl="1">
              <a:buFontTx/>
              <a:buChar char="•"/>
            </a:pPr>
            <a:r>
              <a:rPr lang="en-US" altLang="en-US" sz="2000" dirty="0">
                <a:cs typeface="Arial" panose="020B0604020202020204" pitchFamily="34" charset="0"/>
              </a:rPr>
              <a:t>Can you use the local library or a colleague’s texts?</a:t>
            </a:r>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438" b="12280"/>
          <a:stretch/>
        </p:blipFill>
        <p:spPr>
          <a:xfrm>
            <a:off x="5791200" y="274221"/>
            <a:ext cx="3124200" cy="2045118"/>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5270500" y="2977913"/>
            <a:ext cx="4165600" cy="3124200"/>
          </a:xfrm>
          <a:prstGeom prst="rect">
            <a:avLst/>
          </a:prstGeom>
        </p:spPr>
      </p:pic>
    </p:spTree>
    <p:extLst>
      <p:ext uri="{BB962C8B-B14F-4D97-AF65-F5344CB8AC3E}">
        <p14:creationId xmlns:p14="http://schemas.microsoft.com/office/powerpoint/2010/main" val="12242548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304800"/>
            <a:ext cx="8229600" cy="1143000"/>
          </a:xfrm>
        </p:spPr>
        <p:txBody>
          <a:bodyPr>
            <a:normAutofit/>
          </a:bodyPr>
          <a:lstStyle/>
          <a:p>
            <a:r>
              <a:rPr lang="en-US" altLang="en-US" dirty="0"/>
              <a:t>Learner Types</a:t>
            </a:r>
          </a:p>
        </p:txBody>
      </p:sp>
      <p:graphicFrame>
        <p:nvGraphicFramePr>
          <p:cNvPr id="4" name="Table 3"/>
          <p:cNvGraphicFramePr>
            <a:graphicFrameLocks noGrp="1"/>
          </p:cNvGraphicFramePr>
          <p:nvPr>
            <p:extLst>
              <p:ext uri="{D42A27DB-BD31-4B8C-83A1-F6EECF244321}">
                <p14:modId xmlns:p14="http://schemas.microsoft.com/office/powerpoint/2010/main" val="1258508648"/>
              </p:ext>
            </p:extLst>
          </p:nvPr>
        </p:nvGraphicFramePr>
        <p:xfrm>
          <a:off x="533400" y="2057400"/>
          <a:ext cx="4800600" cy="4394200"/>
        </p:xfrm>
        <a:graphic>
          <a:graphicData uri="http://schemas.openxmlformats.org/drawingml/2006/table">
            <a:tbl>
              <a:tblPr firstRow="1" bandRow="1">
                <a:tableStyleId>{8A107856-5554-42FB-B03E-39F5DBC370BA}</a:tableStyleId>
              </a:tblPr>
              <a:tblGrid>
                <a:gridCol w="1828800">
                  <a:extLst>
                    <a:ext uri="{9D8B030D-6E8A-4147-A177-3AD203B41FA5}">
                      <a16:colId xmlns:a16="http://schemas.microsoft.com/office/drawing/2014/main" val="20000"/>
                    </a:ext>
                  </a:extLst>
                </a:gridCol>
                <a:gridCol w="2971800">
                  <a:extLst>
                    <a:ext uri="{9D8B030D-6E8A-4147-A177-3AD203B41FA5}">
                      <a16:colId xmlns:a16="http://schemas.microsoft.com/office/drawing/2014/main" val="20001"/>
                    </a:ext>
                  </a:extLst>
                </a:gridCol>
              </a:tblGrid>
              <a:tr h="370840">
                <a:tc>
                  <a:txBody>
                    <a:bodyPr/>
                    <a:lstStyle/>
                    <a:p>
                      <a:r>
                        <a:rPr lang="en-US" sz="1800" b="1" dirty="0"/>
                        <a:t>Visual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0" dirty="0">
                          <a:cs typeface="Arial" panose="020B0604020202020204" pitchFamily="34" charset="0"/>
                        </a:rPr>
                        <a:t>highlight or diagram material</a:t>
                      </a:r>
                      <a:endParaRPr lang="en-US" b="0" dirty="0"/>
                    </a:p>
                  </a:txBody>
                  <a:tcPr/>
                </a:tc>
                <a:extLst>
                  <a:ext uri="{0D108BD9-81ED-4DB2-BD59-A6C34878D82A}">
                    <a16:rowId xmlns:a16="http://schemas.microsoft.com/office/drawing/2014/main" val="10000"/>
                  </a:ext>
                </a:extLst>
              </a:tr>
              <a:tr h="370840">
                <a:tc>
                  <a:txBody>
                    <a:bodyPr/>
                    <a:lstStyle/>
                    <a:p>
                      <a:r>
                        <a:rPr lang="en-US" sz="1800" b="1" dirty="0"/>
                        <a:t>Verbal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cs typeface="Arial" panose="020B0604020202020204" pitchFamily="34" charset="0"/>
                        </a:rPr>
                        <a:t>use speech and writing to learn</a:t>
                      </a:r>
                      <a:endParaRPr lang="en-US" b="1" dirty="0"/>
                    </a:p>
                  </a:txBody>
                  <a:tcPr/>
                </a:tc>
                <a:extLst>
                  <a:ext uri="{0D108BD9-81ED-4DB2-BD59-A6C34878D82A}">
                    <a16:rowId xmlns:a16="http://schemas.microsoft.com/office/drawing/2014/main" val="10001"/>
                  </a:ext>
                </a:extLst>
              </a:tr>
              <a:tr h="370840">
                <a:tc>
                  <a:txBody>
                    <a:bodyPr/>
                    <a:lstStyle/>
                    <a:p>
                      <a:r>
                        <a:rPr lang="en-US" sz="1800" b="1" dirty="0"/>
                        <a:t>Auditory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cs typeface="Arial" panose="020B0604020202020204" pitchFamily="34" charset="0"/>
                        </a:rPr>
                        <a:t>tape record notes, study with a group</a:t>
                      </a:r>
                      <a:endParaRPr lang="en-US" b="1" dirty="0"/>
                    </a:p>
                  </a:txBody>
                  <a:tcPr/>
                </a:tc>
                <a:extLst>
                  <a:ext uri="{0D108BD9-81ED-4DB2-BD59-A6C34878D82A}">
                    <a16:rowId xmlns:a16="http://schemas.microsoft.com/office/drawing/2014/main" val="10002"/>
                  </a:ext>
                </a:extLst>
              </a:tr>
              <a:tr h="370840">
                <a:tc>
                  <a:txBody>
                    <a:bodyPr/>
                    <a:lstStyle/>
                    <a:p>
                      <a:r>
                        <a:rPr lang="en-US" sz="1800" b="1" dirty="0"/>
                        <a:t>Interpersonal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cs typeface="Arial" panose="020B0604020202020204" pitchFamily="34" charset="0"/>
                        </a:rPr>
                        <a:t>study with a group, use discussion to enhance learning</a:t>
                      </a:r>
                      <a:endParaRPr lang="en-US" b="1" dirty="0"/>
                    </a:p>
                  </a:txBody>
                  <a:tcPr/>
                </a:tc>
                <a:extLst>
                  <a:ext uri="{0D108BD9-81ED-4DB2-BD59-A6C34878D82A}">
                    <a16:rowId xmlns:a16="http://schemas.microsoft.com/office/drawing/2014/main" val="10003"/>
                  </a:ext>
                </a:extLst>
              </a:tr>
              <a:tr h="370840">
                <a:tc>
                  <a:txBody>
                    <a:bodyPr/>
                    <a:lstStyle/>
                    <a:p>
                      <a:r>
                        <a:rPr lang="en-US" sz="1800" b="1" dirty="0"/>
                        <a:t>Intrapersonal</a:t>
                      </a:r>
                    </a:p>
                  </a:txBody>
                  <a:tcPr/>
                </a:tc>
                <a:tc>
                  <a:txBody>
                    <a:bodyPr/>
                    <a:lstStyle/>
                    <a:p>
                      <a:pPr marL="0" lvl="1" indent="0">
                        <a:buFontTx/>
                        <a:buNone/>
                      </a:pPr>
                      <a:r>
                        <a:rPr lang="en-US" altLang="en-US" dirty="0">
                          <a:cs typeface="Arial" panose="020B0604020202020204" pitchFamily="34" charset="0"/>
                        </a:rPr>
                        <a:t>prefer self-study</a:t>
                      </a:r>
                    </a:p>
                  </a:txBody>
                  <a:tcPr/>
                </a:tc>
                <a:extLst>
                  <a:ext uri="{0D108BD9-81ED-4DB2-BD59-A6C34878D82A}">
                    <a16:rowId xmlns:a16="http://schemas.microsoft.com/office/drawing/2014/main" val="10004"/>
                  </a:ext>
                </a:extLst>
              </a:tr>
              <a:tr h="370840">
                <a:tc>
                  <a:txBody>
                    <a:bodyPr/>
                    <a:lstStyle/>
                    <a:p>
                      <a:r>
                        <a:rPr lang="en-US" sz="1800" b="1" dirty="0"/>
                        <a:t>Kinesthetic</a:t>
                      </a:r>
                    </a:p>
                  </a:txBody>
                  <a:tcPr/>
                </a:tc>
                <a:tc>
                  <a:txBody>
                    <a:bodyPr/>
                    <a:lstStyle/>
                    <a:p>
                      <a:r>
                        <a:rPr lang="en-US" b="0" dirty="0"/>
                        <a:t>move as you study, associate movement with content as a memory technique</a:t>
                      </a:r>
                    </a:p>
                  </a:txBody>
                  <a:tcPr/>
                </a:tc>
                <a:extLst>
                  <a:ext uri="{0D108BD9-81ED-4DB2-BD59-A6C34878D82A}">
                    <a16:rowId xmlns:a16="http://schemas.microsoft.com/office/drawing/2014/main" val="10005"/>
                  </a:ext>
                </a:extLst>
              </a:tr>
            </a:tbl>
          </a:graphicData>
        </a:graphic>
      </p:graphicFrame>
      <p:sp>
        <p:nvSpPr>
          <p:cNvPr id="5" name="Content Placeholder 4"/>
          <p:cNvSpPr>
            <a:spLocks noGrp="1"/>
          </p:cNvSpPr>
          <p:nvPr>
            <p:ph idx="1"/>
          </p:nvPr>
        </p:nvSpPr>
        <p:spPr>
          <a:xfrm>
            <a:off x="457200" y="1524000"/>
            <a:ext cx="7772400" cy="4050792"/>
          </a:xfrm>
        </p:spPr>
        <p:txBody>
          <a:bodyPr/>
          <a:lstStyle/>
          <a:p>
            <a:pPr marL="0" indent="0">
              <a:buNone/>
            </a:pPr>
            <a:r>
              <a:rPr lang="en-US" dirty="0"/>
              <a:t>Also think about what type of learner you are:</a:t>
            </a:r>
          </a:p>
        </p:txBody>
      </p:sp>
      <p:pic>
        <p:nvPicPr>
          <p:cNvPr id="6" name="Picture 5">
            <a:extLst>
              <a:ext uri="{FF2B5EF4-FFF2-40B4-BE49-F238E27FC236}">
                <a16:creationId xmlns:a16="http://schemas.microsoft.com/office/drawing/2014/main" id="{14797391-2BC6-4B9E-9DBE-4677F0D05D3E}"/>
              </a:ext>
            </a:extLst>
          </p:cNvPr>
          <p:cNvPicPr>
            <a:picLocks noChangeAspect="1"/>
          </p:cNvPicPr>
          <p:nvPr/>
        </p:nvPicPr>
        <p:blipFill rotWithShape="1">
          <a:blip r:embed="rId3">
            <a:extLst>
              <a:ext uri="{28A0092B-C50C-407E-A947-70E740481C1C}">
                <a14:useLocalDpi xmlns:a14="http://schemas.microsoft.com/office/drawing/2010/main" val="0"/>
              </a:ext>
            </a:extLst>
          </a:blip>
          <a:srcRect l="2680" t="2060" r="2680" b="2060"/>
          <a:stretch/>
        </p:blipFill>
        <p:spPr>
          <a:xfrm>
            <a:off x="5562600" y="2057400"/>
            <a:ext cx="3280926" cy="4419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38697904"/>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533400" y="228600"/>
            <a:ext cx="8229600" cy="1143000"/>
          </a:xfrm>
        </p:spPr>
        <p:txBody>
          <a:bodyPr/>
          <a:lstStyle/>
          <a:p>
            <a:r>
              <a:rPr lang="en-US" altLang="en-US" dirty="0"/>
              <a:t>Notes and Study Materials</a:t>
            </a:r>
          </a:p>
        </p:txBody>
      </p:sp>
      <p:sp>
        <p:nvSpPr>
          <p:cNvPr id="3" name="Content Placeholder 2"/>
          <p:cNvSpPr>
            <a:spLocks noGrp="1"/>
          </p:cNvSpPr>
          <p:nvPr>
            <p:ph idx="1"/>
          </p:nvPr>
        </p:nvSpPr>
        <p:spPr>
          <a:xfrm>
            <a:off x="457200" y="1219200"/>
            <a:ext cx="8305800" cy="4876800"/>
          </a:xfrm>
        </p:spPr>
        <p:txBody>
          <a:bodyPr>
            <a:normAutofit fontScale="77500" lnSpcReduction="20000"/>
          </a:bodyPr>
          <a:lstStyle/>
          <a:p>
            <a:pPr marL="0" indent="0">
              <a:buNone/>
              <a:defRPr/>
            </a:pPr>
            <a:r>
              <a:rPr lang="en-US" sz="2800" dirty="0">
                <a:cs typeface="Arial" panose="020B0604020202020204" pitchFamily="34" charset="0"/>
              </a:rPr>
              <a:t>The type of learner that you are will determine the kinds of study aides you will use! Some examples are listed below:</a:t>
            </a:r>
          </a:p>
          <a:p>
            <a:pPr marL="0" indent="0">
              <a:buNone/>
              <a:defRPr/>
            </a:pPr>
            <a:endParaRPr lang="en-US" sz="2600" dirty="0">
              <a:cs typeface="Arial" panose="020B0604020202020204" pitchFamily="34" charset="0"/>
            </a:endParaRPr>
          </a:p>
          <a:p>
            <a:pPr marL="457200" indent="-457200">
              <a:buFontTx/>
              <a:buAutoNum type="arabicPeriod"/>
              <a:defRPr/>
            </a:pPr>
            <a:r>
              <a:rPr lang="en-US" sz="2600" dirty="0">
                <a:cs typeface="Arial" panose="020B0604020202020204" pitchFamily="34" charset="0"/>
              </a:rPr>
              <a:t>Create study index cards which include information based on the content outline.</a:t>
            </a:r>
          </a:p>
          <a:p>
            <a:pPr marL="457200" indent="-457200">
              <a:buFontTx/>
              <a:buAutoNum type="arabicPeriod"/>
              <a:defRPr/>
            </a:pPr>
            <a:r>
              <a:rPr lang="en-US" sz="2600" dirty="0">
                <a:cs typeface="Arial" panose="020B0604020202020204" pitchFamily="34" charset="0"/>
              </a:rPr>
              <a:t>Write test questions on index cards which contain answers on the back.</a:t>
            </a:r>
          </a:p>
          <a:p>
            <a:pPr marL="457200" indent="-457200">
              <a:buFontTx/>
              <a:buAutoNum type="arabicPeriod"/>
              <a:defRPr/>
            </a:pPr>
            <a:r>
              <a:rPr lang="en-US" sz="2600" dirty="0">
                <a:cs typeface="Arial" panose="020B0604020202020204" pitchFamily="34" charset="0"/>
              </a:rPr>
              <a:t>Use class notes if available, including PowerPoint presentations and outlines.</a:t>
            </a:r>
          </a:p>
          <a:p>
            <a:pPr marL="457200" indent="-457200">
              <a:buFontTx/>
              <a:buAutoNum type="arabicPeriod"/>
              <a:defRPr/>
            </a:pPr>
            <a:r>
              <a:rPr lang="en-US" sz="2600" dirty="0">
                <a:cs typeface="Arial" panose="020B0604020202020204" pitchFamily="34" charset="0"/>
              </a:rPr>
              <a:t>Categorize your notes by body system or disease entity. </a:t>
            </a:r>
          </a:p>
          <a:p>
            <a:pPr marL="457200" indent="-457200">
              <a:buFontTx/>
              <a:buAutoNum type="arabicPeriod"/>
              <a:defRPr/>
            </a:pPr>
            <a:r>
              <a:rPr lang="en-US" sz="2600" dirty="0">
                <a:cs typeface="Arial" panose="020B0604020202020204" pitchFamily="34" charset="0"/>
              </a:rPr>
              <a:t>Prepare a file of clinical practice guidelines, pediatric nursing techniques, or highlights of growth and development.</a:t>
            </a:r>
          </a:p>
          <a:p>
            <a:pPr marL="457200" indent="-457200">
              <a:buFontTx/>
              <a:buAutoNum type="arabicPeriod"/>
              <a:defRPr/>
            </a:pPr>
            <a:r>
              <a:rPr lang="en-US" sz="2600" dirty="0">
                <a:cs typeface="Arial" panose="020B0604020202020204" pitchFamily="34" charset="0"/>
              </a:rPr>
              <a:t>A study group exchange test questions they have written themselves. </a:t>
            </a:r>
          </a:p>
          <a:p>
            <a:pPr marL="457200" indent="-457200">
              <a:buFontTx/>
              <a:buAutoNum type="arabicPeriod"/>
              <a:defRPr/>
            </a:pPr>
            <a:r>
              <a:rPr lang="en-US" sz="2600" dirty="0">
                <a:cs typeface="Arial" panose="020B0604020202020204" pitchFamily="34" charset="0"/>
              </a:rPr>
              <a:t>Practice taking test questions from as many sources as possible.</a:t>
            </a:r>
          </a:p>
          <a:p>
            <a:pPr marL="457200" indent="-457200">
              <a:buFontTx/>
              <a:buAutoNum type="arabicPeriod"/>
              <a:defRPr/>
            </a:pPr>
            <a:endParaRPr lang="en-US" dirty="0"/>
          </a:p>
        </p:txBody>
      </p:sp>
    </p:spTree>
    <p:extLst>
      <p:ext uri="{BB962C8B-B14F-4D97-AF65-F5344CB8AC3E}">
        <p14:creationId xmlns:p14="http://schemas.microsoft.com/office/powerpoint/2010/main" val="344577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533400" y="228600"/>
            <a:ext cx="8229600" cy="1143000"/>
          </a:xfrm>
        </p:spPr>
        <p:txBody>
          <a:bodyPr/>
          <a:lstStyle/>
          <a:p>
            <a:r>
              <a:rPr lang="en-US" altLang="en-US" dirty="0"/>
              <a:t>Practice Questions</a:t>
            </a:r>
          </a:p>
        </p:txBody>
      </p:sp>
      <p:sp>
        <p:nvSpPr>
          <p:cNvPr id="3" name="Content Placeholder 2"/>
          <p:cNvSpPr>
            <a:spLocks noGrp="1"/>
          </p:cNvSpPr>
          <p:nvPr>
            <p:ph idx="1"/>
          </p:nvPr>
        </p:nvSpPr>
        <p:spPr>
          <a:xfrm>
            <a:off x="533400" y="1371600"/>
            <a:ext cx="8077200" cy="2743200"/>
          </a:xfrm>
        </p:spPr>
        <p:txBody>
          <a:bodyPr>
            <a:normAutofit/>
          </a:bodyPr>
          <a:lstStyle/>
          <a:p>
            <a:pPr marL="0" indent="0">
              <a:buNone/>
              <a:defRPr/>
            </a:pPr>
            <a:r>
              <a:rPr lang="en-US" sz="2400" dirty="0">
                <a:cs typeface="Arial" panose="020B0604020202020204" pitchFamily="34" charset="0"/>
              </a:rPr>
              <a:t>PNCB offers optional practice modules for personal use. </a:t>
            </a:r>
          </a:p>
          <a:p>
            <a:pPr marL="0" indent="0">
              <a:buNone/>
              <a:defRPr/>
            </a:pPr>
            <a:r>
              <a:rPr lang="en-US" sz="2400" dirty="0">
                <a:cs typeface="Arial" panose="020B0604020202020204" pitchFamily="34" charset="0"/>
              </a:rPr>
              <a:t>While not required, our practice modules present questions written by subject matter experts who hold your desired credential. </a:t>
            </a:r>
          </a:p>
          <a:p>
            <a:pPr marL="0" indent="0">
              <a:buNone/>
              <a:defRPr/>
            </a:pPr>
            <a:r>
              <a:rPr lang="en-US" sz="2400" dirty="0">
                <a:cs typeface="Arial" panose="020B0604020202020204" pitchFamily="34" charset="0"/>
              </a:rPr>
              <a:t>Practice tests share in-depth rationale for correct answers. Note that our CPN 100-question drill provides correct answers only without explanations. </a:t>
            </a:r>
          </a:p>
          <a:p>
            <a:pPr marL="0" indent="0">
              <a:buNone/>
              <a:defRPr/>
            </a:pPr>
            <a:endParaRPr lang="en-US" sz="2600" dirty="0">
              <a:cs typeface="Arial" panose="020B0604020202020204" pitchFamily="34" charset="0"/>
            </a:endParaRPr>
          </a:p>
          <a:p>
            <a:pPr marL="0" indent="0">
              <a:buNone/>
              <a:defRPr/>
            </a:pPr>
            <a:endParaRPr lang="en-US" sz="2600" dirty="0">
              <a:cs typeface="Arial" panose="020B0604020202020204" pitchFamily="34" charset="0"/>
            </a:endParaRPr>
          </a:p>
          <a:p>
            <a:pPr marL="0" indent="0">
              <a:buNone/>
              <a:defRPr/>
            </a:pPr>
            <a:endParaRPr lang="en-US" sz="2600" dirty="0">
              <a:cs typeface="Arial" panose="020B0604020202020204" pitchFamily="34" charset="0"/>
            </a:endParaRPr>
          </a:p>
          <a:p>
            <a:pPr marL="0" indent="0">
              <a:buNone/>
              <a:defRPr/>
            </a:pPr>
            <a:endParaRPr lang="en-US" sz="2600" dirty="0">
              <a:cs typeface="Arial" panose="020B0604020202020204" pitchFamily="34" charset="0"/>
            </a:endParaRPr>
          </a:p>
          <a:p>
            <a:pPr marL="0" indent="0">
              <a:buNone/>
              <a:defRPr/>
            </a:pPr>
            <a:endParaRPr lang="en-US" sz="2600" dirty="0">
              <a:cs typeface="Arial" panose="020B0604020202020204" pitchFamily="34" charset="0"/>
            </a:endParaRPr>
          </a:p>
          <a:p>
            <a:pPr marL="0" indent="0">
              <a:buNone/>
              <a:defRPr/>
            </a:pPr>
            <a:endParaRPr lang="en-US" sz="2600" dirty="0">
              <a:cs typeface="Arial" panose="020B0604020202020204" pitchFamily="34" charset="0"/>
            </a:endParaRPr>
          </a:p>
          <a:p>
            <a:pPr marL="0" indent="0">
              <a:buNone/>
              <a:defRPr/>
            </a:pPr>
            <a:endParaRPr lang="en-US" sz="2600" dirty="0">
              <a:cs typeface="Arial" panose="020B0604020202020204" pitchFamily="34" charset="0"/>
            </a:endParaRPr>
          </a:p>
          <a:p>
            <a:pPr marL="0" indent="0">
              <a:buNone/>
              <a:defRPr/>
            </a:pPr>
            <a:endParaRPr lang="en-US" sz="2600" dirty="0">
              <a:cs typeface="Arial" panose="020B0604020202020204" pitchFamily="34" charset="0"/>
            </a:endParaRPr>
          </a:p>
          <a:p>
            <a:pPr marL="0" indent="0">
              <a:buNone/>
              <a:defRPr/>
            </a:pPr>
            <a:endParaRPr lang="en-US" dirty="0"/>
          </a:p>
        </p:txBody>
      </p:sp>
      <p:sp>
        <p:nvSpPr>
          <p:cNvPr id="4" name="Rounded Rectangle 3"/>
          <p:cNvSpPr/>
          <p:nvPr/>
        </p:nvSpPr>
        <p:spPr>
          <a:xfrm>
            <a:off x="685800" y="4495800"/>
            <a:ext cx="7848600" cy="2057400"/>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3"/>
          <a:stretch>
            <a:fillRect/>
          </a:stretch>
        </p:blipFill>
        <p:spPr>
          <a:xfrm>
            <a:off x="961915" y="4800600"/>
            <a:ext cx="2238485" cy="1461697"/>
          </a:xfrm>
          <a:prstGeom prst="rect">
            <a:avLst/>
          </a:prstGeom>
        </p:spPr>
      </p:pic>
      <p:pic>
        <p:nvPicPr>
          <p:cNvPr id="6" name="Picture 5"/>
          <p:cNvPicPr>
            <a:picLocks noChangeAspect="1"/>
          </p:cNvPicPr>
          <p:nvPr/>
        </p:nvPicPr>
        <p:blipFill>
          <a:blip r:embed="rId4"/>
          <a:stretch>
            <a:fillRect/>
          </a:stretch>
        </p:blipFill>
        <p:spPr>
          <a:xfrm>
            <a:off x="3552715" y="4800600"/>
            <a:ext cx="2162285" cy="1458093"/>
          </a:xfrm>
          <a:prstGeom prst="rect">
            <a:avLst/>
          </a:prstGeom>
        </p:spPr>
      </p:pic>
      <p:pic>
        <p:nvPicPr>
          <p:cNvPr id="7" name="Picture 6"/>
          <p:cNvPicPr>
            <a:picLocks noChangeAspect="1"/>
          </p:cNvPicPr>
          <p:nvPr/>
        </p:nvPicPr>
        <p:blipFill>
          <a:blip r:embed="rId5"/>
          <a:stretch>
            <a:fillRect/>
          </a:stretch>
        </p:blipFill>
        <p:spPr>
          <a:xfrm>
            <a:off x="6090525" y="4767334"/>
            <a:ext cx="2186590" cy="1474292"/>
          </a:xfrm>
          <a:prstGeom prst="rect">
            <a:avLst/>
          </a:prstGeom>
        </p:spPr>
      </p:pic>
    </p:spTree>
    <p:extLst>
      <p:ext uri="{BB962C8B-B14F-4D97-AF65-F5344CB8AC3E}">
        <p14:creationId xmlns:p14="http://schemas.microsoft.com/office/powerpoint/2010/main" val="25264670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304800"/>
            <a:ext cx="8229600" cy="1143000"/>
          </a:xfrm>
        </p:spPr>
        <p:txBody>
          <a:bodyPr>
            <a:normAutofit/>
          </a:bodyPr>
          <a:lstStyle/>
          <a:p>
            <a:r>
              <a:rPr lang="en-US" altLang="en-US" dirty="0"/>
              <a:t>Snacking Tips</a:t>
            </a:r>
          </a:p>
        </p:txBody>
      </p:sp>
      <p:sp>
        <p:nvSpPr>
          <p:cNvPr id="54275" name="Rectangle 3"/>
          <p:cNvSpPr>
            <a:spLocks noGrp="1" noChangeArrowheads="1"/>
          </p:cNvSpPr>
          <p:nvPr>
            <p:ph idx="1"/>
          </p:nvPr>
        </p:nvSpPr>
        <p:spPr>
          <a:xfrm>
            <a:off x="838200" y="914400"/>
            <a:ext cx="7543800" cy="4373563"/>
          </a:xfrm>
        </p:spPr>
        <p:txBody>
          <a:bodyPr>
            <a:normAutofit/>
          </a:bodyPr>
          <a:lstStyle/>
          <a:p>
            <a:pPr>
              <a:buFontTx/>
              <a:buChar char="•"/>
            </a:pPr>
            <a:endParaRPr lang="en-US" altLang="en-US" dirty="0"/>
          </a:p>
          <a:p>
            <a:pPr marL="0" indent="0">
              <a:buNone/>
            </a:pPr>
            <a:r>
              <a:rPr lang="en-US" altLang="en-US" sz="2200" dirty="0">
                <a:cs typeface="Arial" panose="020B0604020202020204" pitchFamily="34" charset="0"/>
              </a:rPr>
              <a:t>Make healthy snack choices while studying</a:t>
            </a:r>
          </a:p>
          <a:p>
            <a:pPr lvl="1">
              <a:buFontTx/>
              <a:buChar char="–"/>
            </a:pPr>
            <a:r>
              <a:rPr lang="en-US" altLang="en-US" sz="2200" dirty="0">
                <a:cs typeface="Arial" panose="020B0604020202020204" pitchFamily="34" charset="0"/>
              </a:rPr>
              <a:t>choose veggies and fruits</a:t>
            </a:r>
          </a:p>
          <a:p>
            <a:pPr lvl="1">
              <a:buFontTx/>
              <a:buChar char="–"/>
            </a:pPr>
            <a:r>
              <a:rPr lang="en-US" altLang="en-US" sz="2200" dirty="0">
                <a:cs typeface="Arial" panose="020B0604020202020204" pitchFamily="34" charset="0"/>
              </a:rPr>
              <a:t>limit caffeine </a:t>
            </a:r>
          </a:p>
          <a:p>
            <a:pPr lvl="1">
              <a:buFontTx/>
              <a:buChar char="–"/>
            </a:pPr>
            <a:r>
              <a:rPr lang="en-US" altLang="en-US" sz="2200" dirty="0">
                <a:cs typeface="Arial" panose="020B0604020202020204" pitchFamily="34" charset="0"/>
              </a:rPr>
              <a:t>avoid chips, alcohol, energy drinks, and foods high in sodium</a:t>
            </a:r>
          </a:p>
          <a:p>
            <a:endParaRPr lang="en-US" altLang="en-US" dirty="0"/>
          </a:p>
        </p:txBody>
      </p:sp>
      <p:pic>
        <p:nvPicPr>
          <p:cNvPr id="3" name="Picture 2"/>
          <p:cNvPicPr>
            <a:picLocks noChangeAspect="1"/>
          </p:cNvPicPr>
          <p:nvPr/>
        </p:nvPicPr>
        <p:blipFill>
          <a:blip r:embed="rId3"/>
          <a:stretch>
            <a:fillRect/>
          </a:stretch>
        </p:blipFill>
        <p:spPr>
          <a:xfrm>
            <a:off x="3048000" y="3352800"/>
            <a:ext cx="3231016" cy="32024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74198158"/>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304800"/>
            <a:ext cx="8229600" cy="1143000"/>
          </a:xfrm>
        </p:spPr>
        <p:txBody>
          <a:bodyPr>
            <a:normAutofit/>
          </a:bodyPr>
          <a:lstStyle/>
          <a:p>
            <a:r>
              <a:rPr lang="en-US" altLang="en-US" dirty="0"/>
              <a:t>A Few Days Before the Test:</a:t>
            </a:r>
          </a:p>
        </p:txBody>
      </p:sp>
      <p:sp>
        <p:nvSpPr>
          <p:cNvPr id="6" name="Content Placeholder 2"/>
          <p:cNvSpPr txBox="1">
            <a:spLocks/>
          </p:cNvSpPr>
          <p:nvPr/>
        </p:nvSpPr>
        <p:spPr>
          <a:xfrm>
            <a:off x="457200" y="1295401"/>
            <a:ext cx="3886200" cy="3733800"/>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altLang="en-US" u="sng" dirty="0"/>
              <a:t>The Test Center:</a:t>
            </a:r>
          </a:p>
          <a:p>
            <a:r>
              <a:rPr lang="en-US" altLang="en-US" dirty="0"/>
              <a:t>Take a practice drive to the testing center on the same day of the week and time of day as your scheduled exam.</a:t>
            </a:r>
          </a:p>
          <a:p>
            <a:r>
              <a:rPr lang="en-US" altLang="en-US" dirty="0"/>
              <a:t>Find your accepted IDs and put them in a safe place to carry with you.</a:t>
            </a:r>
          </a:p>
          <a:p>
            <a:r>
              <a:rPr lang="en-US" altLang="en-US" dirty="0"/>
              <a:t>If the center is at some distance, consider staying at a hotel the night before.</a:t>
            </a:r>
          </a:p>
          <a:p>
            <a:pPr marL="0" indent="0">
              <a:buFont typeface="Wingdings" pitchFamily="2" charset="2"/>
              <a:buNone/>
            </a:pPr>
            <a:endParaRPr lang="en-US" altLang="en-US" dirty="0"/>
          </a:p>
        </p:txBody>
      </p:sp>
      <p:sp>
        <p:nvSpPr>
          <p:cNvPr id="7" name="Content Placeholder 3"/>
          <p:cNvSpPr>
            <a:spLocks noGrp="1"/>
          </p:cNvSpPr>
          <p:nvPr>
            <p:ph sz="half" idx="4294967295"/>
          </p:nvPr>
        </p:nvSpPr>
        <p:spPr>
          <a:xfrm>
            <a:off x="4648200" y="1295400"/>
            <a:ext cx="4038600" cy="4525963"/>
          </a:xfrm>
          <a:prstGeom prst="rect">
            <a:avLst/>
          </a:prstGeom>
        </p:spPr>
        <p:txBody>
          <a:bodyPr>
            <a:normAutofit/>
          </a:bodyPr>
          <a:lstStyle/>
          <a:p>
            <a:pPr marL="0" indent="0">
              <a:buNone/>
            </a:pPr>
            <a:r>
              <a:rPr lang="en-US" altLang="en-US" u="sng" dirty="0"/>
              <a:t>Life Preparations:</a:t>
            </a:r>
          </a:p>
          <a:p>
            <a:r>
              <a:rPr lang="en-US" altLang="en-US" dirty="0"/>
              <a:t>Do not plan to work immediately before your scheduled test.</a:t>
            </a:r>
          </a:p>
          <a:p>
            <a:r>
              <a:rPr lang="en-US" altLang="en-US" dirty="0"/>
              <a:t>Plan a date to conclude your study plans.</a:t>
            </a:r>
          </a:p>
          <a:p>
            <a:r>
              <a:rPr lang="en-US" altLang="en-US" dirty="0"/>
              <a:t>Schedule relaxing activities a few days prior to the test date.</a:t>
            </a:r>
          </a:p>
          <a:p>
            <a:r>
              <a:rPr lang="en-US" altLang="en-US" dirty="0"/>
              <a:t>If unforeseen life events occur, reschedule your exam!</a:t>
            </a:r>
          </a:p>
          <a:p>
            <a:pPr marL="0" indent="0">
              <a:buNone/>
            </a:pPr>
            <a:endParaRPr lang="en-US" altLang="en-US" dirty="0"/>
          </a:p>
        </p:txBody>
      </p:sp>
      <p:pic>
        <p:nvPicPr>
          <p:cNvPr id="4" name="Picture 3"/>
          <p:cNvPicPr>
            <a:picLocks noChangeAspect="1"/>
          </p:cNvPicPr>
          <p:nvPr/>
        </p:nvPicPr>
        <p:blipFill rotWithShape="1">
          <a:blip r:embed="rId3"/>
          <a:srcRect l="5575" r="6251"/>
          <a:stretch/>
        </p:blipFill>
        <p:spPr>
          <a:xfrm>
            <a:off x="3810000" y="4926775"/>
            <a:ext cx="1219200" cy="17373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rotWithShape="1">
          <a:blip r:embed="rId4"/>
          <a:srcRect r="10206" b="5676"/>
          <a:stretch/>
        </p:blipFill>
        <p:spPr>
          <a:xfrm>
            <a:off x="2106821" y="4926775"/>
            <a:ext cx="1245979" cy="17373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5"/>
          <a:stretch>
            <a:fillRect/>
          </a:stretch>
        </p:blipFill>
        <p:spPr>
          <a:xfrm>
            <a:off x="5481240" y="4926775"/>
            <a:ext cx="1224360" cy="17373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67300012"/>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Box 8"/>
          <p:cNvSpPr txBox="1">
            <a:spLocks noChangeArrowheads="1"/>
          </p:cNvSpPr>
          <p:nvPr/>
        </p:nvSpPr>
        <p:spPr bwMode="auto">
          <a:xfrm>
            <a:off x="0" y="0"/>
            <a:ext cx="9144000" cy="19389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000">
                <a:solidFill>
                  <a:schemeClr val="tx1"/>
                </a:solidFill>
                <a:latin typeface="Myriad Web" pitchFamily="34" charset="0"/>
              </a:defRPr>
            </a:lvl1pPr>
            <a:lvl2pPr marL="742950" indent="-285750">
              <a:spcBef>
                <a:spcPct val="20000"/>
              </a:spcBef>
              <a:defRPr sz="2000">
                <a:solidFill>
                  <a:schemeClr val="tx1"/>
                </a:solidFill>
                <a:latin typeface="Myriad Web" pitchFamily="34" charset="0"/>
              </a:defRPr>
            </a:lvl2pPr>
            <a:lvl3pPr>
              <a:spcBef>
                <a:spcPct val="20000"/>
              </a:spcBef>
              <a:defRPr>
                <a:solidFill>
                  <a:schemeClr val="tx1"/>
                </a:solidFill>
                <a:latin typeface="Myriad Web" pitchFamily="34" charset="0"/>
              </a:defRPr>
            </a:lvl3pPr>
            <a:lvl4pPr marL="1600200" indent="-228600">
              <a:spcBef>
                <a:spcPct val="20000"/>
              </a:spcBef>
              <a:defRPr sz="1600">
                <a:solidFill>
                  <a:schemeClr val="tx1"/>
                </a:solidFill>
                <a:latin typeface="Myriad Web" pitchFamily="34" charset="0"/>
              </a:defRPr>
            </a:lvl4pPr>
            <a:lvl5pPr marL="2057400" indent="-228600">
              <a:spcBef>
                <a:spcPct val="20000"/>
              </a:spcBef>
              <a:defRPr sz="1400">
                <a:solidFill>
                  <a:schemeClr val="tx1"/>
                </a:solidFill>
                <a:latin typeface="Myriad Web" pitchFamily="34" charset="0"/>
              </a:defRPr>
            </a:lvl5pPr>
            <a:lvl6pPr marL="2514600" indent="-228600" eaLnBrk="0" fontAlgn="base" hangingPunct="0">
              <a:spcBef>
                <a:spcPct val="20000"/>
              </a:spcBef>
              <a:spcAft>
                <a:spcPct val="0"/>
              </a:spcAft>
              <a:defRPr sz="1400">
                <a:solidFill>
                  <a:schemeClr val="tx1"/>
                </a:solidFill>
                <a:latin typeface="Myriad Web" pitchFamily="34" charset="0"/>
              </a:defRPr>
            </a:lvl6pPr>
            <a:lvl7pPr marL="2971800" indent="-228600" eaLnBrk="0" fontAlgn="base" hangingPunct="0">
              <a:spcBef>
                <a:spcPct val="20000"/>
              </a:spcBef>
              <a:spcAft>
                <a:spcPct val="0"/>
              </a:spcAft>
              <a:defRPr sz="1400">
                <a:solidFill>
                  <a:schemeClr val="tx1"/>
                </a:solidFill>
                <a:latin typeface="Myriad Web" pitchFamily="34" charset="0"/>
              </a:defRPr>
            </a:lvl7pPr>
            <a:lvl8pPr marL="3429000" indent="-228600" eaLnBrk="0" fontAlgn="base" hangingPunct="0">
              <a:spcBef>
                <a:spcPct val="20000"/>
              </a:spcBef>
              <a:spcAft>
                <a:spcPct val="0"/>
              </a:spcAft>
              <a:defRPr sz="1400">
                <a:solidFill>
                  <a:schemeClr val="tx1"/>
                </a:solidFill>
                <a:latin typeface="Myriad Web" pitchFamily="34" charset="0"/>
              </a:defRPr>
            </a:lvl8pPr>
            <a:lvl9pPr marL="3886200" indent="-228600" eaLnBrk="0" fontAlgn="base" hangingPunct="0">
              <a:spcBef>
                <a:spcPct val="20000"/>
              </a:spcBef>
              <a:spcAft>
                <a:spcPct val="0"/>
              </a:spcAft>
              <a:defRPr sz="1400">
                <a:solidFill>
                  <a:schemeClr val="tx1"/>
                </a:solidFill>
                <a:latin typeface="Myriad Web" pitchFamily="34" charset="0"/>
              </a:defRPr>
            </a:lvl9pPr>
          </a:lstStyle>
          <a:p>
            <a:pPr lvl="2" eaLnBrk="1" hangingPunct="1">
              <a:spcBef>
                <a:spcPct val="0"/>
              </a:spcBef>
            </a:pPr>
            <a:endParaRPr lang="en-US" altLang="en-US" sz="800" b="1" dirty="0">
              <a:latin typeface="Arial" panose="020B0604020202020204" pitchFamily="34" charset="0"/>
              <a:cs typeface="Arial" panose="020B0604020202020204" pitchFamily="34" charset="0"/>
            </a:endParaRPr>
          </a:p>
          <a:p>
            <a:pPr lvl="2" eaLnBrk="1" hangingPunct="1">
              <a:spcBef>
                <a:spcPct val="0"/>
              </a:spcBef>
            </a:pPr>
            <a:endParaRPr lang="en-US" altLang="en-US" sz="800" b="1" dirty="0">
              <a:latin typeface="Arial" panose="020B0604020202020204" pitchFamily="34" charset="0"/>
              <a:cs typeface="Arial" panose="020B0604020202020204" pitchFamily="34" charset="0"/>
            </a:endParaRPr>
          </a:p>
          <a:p>
            <a:pPr lvl="2" eaLnBrk="1" hangingPunct="1">
              <a:spcBef>
                <a:spcPct val="0"/>
              </a:spcBef>
            </a:pPr>
            <a:endParaRPr lang="en-US" altLang="en-US" sz="800" b="1" dirty="0">
              <a:latin typeface="Arial" panose="020B0604020202020204" pitchFamily="34" charset="0"/>
              <a:cs typeface="Arial" panose="020B0604020202020204" pitchFamily="34" charset="0"/>
            </a:endParaRPr>
          </a:p>
          <a:p>
            <a:pPr lvl="2" eaLnBrk="1" hangingPunct="1">
              <a:spcBef>
                <a:spcPct val="0"/>
              </a:spcBef>
            </a:pPr>
            <a:endParaRPr lang="en-US" altLang="en-US" sz="800" b="1" dirty="0">
              <a:latin typeface="Arial" panose="020B0604020202020204" pitchFamily="34" charset="0"/>
              <a:cs typeface="Arial" panose="020B0604020202020204" pitchFamily="34" charset="0"/>
            </a:endParaRPr>
          </a:p>
          <a:p>
            <a:pPr lvl="2" eaLnBrk="1" hangingPunct="1">
              <a:spcBef>
                <a:spcPct val="0"/>
              </a:spcBef>
            </a:pPr>
            <a:endParaRPr lang="en-US" altLang="en-US" sz="800" b="1" dirty="0">
              <a:latin typeface="Arial" panose="020B0604020202020204" pitchFamily="34" charset="0"/>
              <a:cs typeface="Arial" panose="020B0604020202020204" pitchFamily="34" charset="0"/>
            </a:endParaRPr>
          </a:p>
          <a:p>
            <a:pPr lvl="2" eaLnBrk="1" hangingPunct="1">
              <a:spcBef>
                <a:spcPct val="0"/>
              </a:spcBef>
            </a:pPr>
            <a:endParaRPr lang="en-US" altLang="en-US" sz="800" b="1" dirty="0">
              <a:latin typeface="Arial" panose="020B0604020202020204" pitchFamily="34" charset="0"/>
              <a:cs typeface="Arial" panose="020B0604020202020204" pitchFamily="34" charset="0"/>
            </a:endParaRPr>
          </a:p>
          <a:p>
            <a:pPr lvl="2">
              <a:spcBef>
                <a:spcPct val="0"/>
              </a:spcBef>
            </a:pPr>
            <a:r>
              <a:rPr lang="en-US" altLang="en-US" sz="7200" cap="all" dirty="0">
                <a:blipFill>
                  <a:blip r:embed="rId3">
                    <a:extLst>
                      <a:ext uri="{28A0092B-C50C-407E-A947-70E740481C1C}">
                        <a14:useLocalDpi xmlns:a14="http://schemas.microsoft.com/office/drawing/2010/main" val="0"/>
                      </a:ext>
                    </a:extLst>
                  </a:blip>
                  <a:tile tx="6350" ty="-127000" sx="65000" sy="64000" flip="none" algn="tl"/>
                </a:blipFill>
                <a:latin typeface="Rockwell Condensed" panose="02060603050405020104"/>
                <a:ea typeface="+mj-ea"/>
                <a:cs typeface="+mj-cs"/>
              </a:rPr>
              <a:t>the day of the test</a:t>
            </a:r>
            <a:endParaRPr lang="en-US" altLang="en-US" sz="7200" dirty="0">
              <a:latin typeface="+mj-lt"/>
              <a:cs typeface="Arial" panose="020B0604020202020204" pitchFamily="34" charset="0"/>
            </a:endParaRPr>
          </a:p>
        </p:txBody>
      </p:sp>
      <p:pic>
        <p:nvPicPr>
          <p:cNvPr id="3" name="Picture 2"/>
          <p:cNvPicPr>
            <a:picLocks noChangeAspect="1"/>
          </p:cNvPicPr>
          <p:nvPr/>
        </p:nvPicPr>
        <p:blipFill>
          <a:blip r:embed="rId4"/>
          <a:stretch>
            <a:fillRect/>
          </a:stretch>
        </p:blipFill>
        <p:spPr>
          <a:xfrm>
            <a:off x="2362200" y="2057400"/>
            <a:ext cx="4099671" cy="42118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8030674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E5618-23B0-4DBA-A04D-D9BF5573019E}"/>
              </a:ext>
            </a:extLst>
          </p:cNvPr>
          <p:cNvSpPr>
            <a:spLocks noGrp="1"/>
          </p:cNvSpPr>
          <p:nvPr>
            <p:ph type="title"/>
          </p:nvPr>
        </p:nvSpPr>
        <p:spPr/>
        <p:txBody>
          <a:bodyPr>
            <a:normAutofit fontScale="90000"/>
          </a:bodyPr>
          <a:lstStyle/>
          <a:p>
            <a:pPr algn="ctr"/>
            <a:r>
              <a:rPr lang="en-US" sz="6000" dirty="0"/>
              <a:t>1. DEALING WITH TEST ANXIETY</a:t>
            </a:r>
          </a:p>
        </p:txBody>
      </p:sp>
      <p:pic>
        <p:nvPicPr>
          <p:cNvPr id="7" name="Picture 6">
            <a:extLst>
              <a:ext uri="{FF2B5EF4-FFF2-40B4-BE49-F238E27FC236}">
                <a16:creationId xmlns:a16="http://schemas.microsoft.com/office/drawing/2014/main" id="{CA341F3D-E46F-4D6B-9813-053FD44D22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4839" y="1964356"/>
            <a:ext cx="3194322" cy="4191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542399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152400"/>
            <a:ext cx="8229600" cy="1143000"/>
          </a:xfrm>
        </p:spPr>
        <p:txBody>
          <a:bodyPr>
            <a:normAutofit/>
          </a:bodyPr>
          <a:lstStyle/>
          <a:p>
            <a:r>
              <a:rPr lang="en-US" altLang="en-US" dirty="0">
                <a:cs typeface="Arial" panose="020B0604020202020204" pitchFamily="34" charset="0"/>
              </a:rPr>
              <a:t>Practical Reminders</a:t>
            </a:r>
          </a:p>
        </p:txBody>
      </p:sp>
      <p:sp>
        <p:nvSpPr>
          <p:cNvPr id="60419" name="Rectangle 3"/>
          <p:cNvSpPr>
            <a:spLocks noGrp="1" noChangeArrowheads="1"/>
          </p:cNvSpPr>
          <p:nvPr>
            <p:ph idx="1"/>
          </p:nvPr>
        </p:nvSpPr>
        <p:spPr>
          <a:xfrm>
            <a:off x="228600" y="1310244"/>
            <a:ext cx="5649912" cy="5029200"/>
          </a:xfrm>
        </p:spPr>
        <p:txBody>
          <a:bodyPr>
            <a:normAutofit lnSpcReduction="10000"/>
          </a:bodyPr>
          <a:lstStyle/>
          <a:p>
            <a:pPr>
              <a:lnSpc>
                <a:spcPct val="140000"/>
              </a:lnSpc>
              <a:buFontTx/>
              <a:buChar char="•"/>
            </a:pPr>
            <a:r>
              <a:rPr lang="en-US" altLang="en-US" sz="2400" dirty="0">
                <a:cs typeface="Arial" panose="020B0604020202020204" pitchFamily="34" charset="0"/>
              </a:rPr>
              <a:t>Limit caffeine, avoid energy drinks</a:t>
            </a:r>
          </a:p>
          <a:p>
            <a:pPr>
              <a:lnSpc>
                <a:spcPct val="140000"/>
              </a:lnSpc>
              <a:buFontTx/>
              <a:buChar char="•"/>
            </a:pPr>
            <a:r>
              <a:rPr lang="en-US" altLang="en-US" sz="2400" dirty="0">
                <a:cs typeface="Arial" panose="020B0604020202020204" pitchFamily="34" charset="0"/>
              </a:rPr>
              <a:t>Get a good night’s sleep</a:t>
            </a:r>
          </a:p>
          <a:p>
            <a:pPr>
              <a:lnSpc>
                <a:spcPct val="140000"/>
              </a:lnSpc>
              <a:buFontTx/>
              <a:buChar char="•"/>
            </a:pPr>
            <a:r>
              <a:rPr lang="en-US" altLang="en-US" sz="2400" dirty="0">
                <a:cs typeface="Arial" panose="020B0604020202020204" pitchFamily="34" charset="0"/>
              </a:rPr>
              <a:t>Dress comfortably and in layers</a:t>
            </a:r>
          </a:p>
          <a:p>
            <a:pPr>
              <a:lnSpc>
                <a:spcPct val="140000"/>
              </a:lnSpc>
              <a:buFontTx/>
              <a:buChar char="•"/>
            </a:pPr>
            <a:r>
              <a:rPr lang="en-US" altLang="en-US" sz="2400" dirty="0">
                <a:cs typeface="Arial" panose="020B0604020202020204" pitchFamily="34" charset="0"/>
              </a:rPr>
              <a:t>Eat a light, nutritious meal</a:t>
            </a:r>
          </a:p>
          <a:p>
            <a:pPr>
              <a:lnSpc>
                <a:spcPct val="140000"/>
              </a:lnSpc>
              <a:buFontTx/>
              <a:buChar char="•"/>
            </a:pPr>
            <a:r>
              <a:rPr lang="en-US" altLang="en-US" sz="2400" dirty="0">
                <a:cs typeface="Arial" panose="020B0604020202020204" pitchFamily="34" charset="0"/>
              </a:rPr>
              <a:t>Arrive early</a:t>
            </a:r>
          </a:p>
          <a:p>
            <a:pPr>
              <a:lnSpc>
                <a:spcPct val="140000"/>
              </a:lnSpc>
              <a:buFontTx/>
              <a:buChar char="•"/>
            </a:pPr>
            <a:r>
              <a:rPr lang="en-US" altLang="en-US" sz="2400" dirty="0">
                <a:cs typeface="Arial" panose="020B0604020202020204" pitchFamily="34" charset="0"/>
              </a:rPr>
              <a:t>Have everything you need</a:t>
            </a:r>
          </a:p>
          <a:p>
            <a:pPr>
              <a:lnSpc>
                <a:spcPct val="140000"/>
              </a:lnSpc>
              <a:buFontTx/>
              <a:buChar char="•"/>
            </a:pPr>
            <a:r>
              <a:rPr lang="en-US" altLang="en-US" sz="2400" dirty="0">
                <a:cs typeface="Arial" panose="020B0604020202020204" pitchFamily="34" charset="0"/>
              </a:rPr>
              <a:t>Visit the restroom before the test</a:t>
            </a:r>
          </a:p>
          <a:p>
            <a:pPr>
              <a:lnSpc>
                <a:spcPct val="140000"/>
              </a:lnSpc>
              <a:buFontTx/>
              <a:buChar char="•"/>
            </a:pPr>
            <a:r>
              <a:rPr lang="en-US" altLang="en-US" sz="2400" dirty="0">
                <a:cs typeface="Arial" panose="020B0604020202020204" pitchFamily="34" charset="0"/>
              </a:rPr>
              <a:t>Think positively!</a:t>
            </a:r>
          </a:p>
        </p:txBody>
      </p:sp>
      <p:pic>
        <p:nvPicPr>
          <p:cNvPr id="2" name="Picture 1"/>
          <p:cNvPicPr>
            <a:picLocks noChangeAspect="1"/>
          </p:cNvPicPr>
          <p:nvPr/>
        </p:nvPicPr>
        <p:blipFill>
          <a:blip r:embed="rId3"/>
          <a:stretch>
            <a:fillRect/>
          </a:stretch>
        </p:blipFill>
        <p:spPr>
          <a:xfrm>
            <a:off x="5410200" y="2362200"/>
            <a:ext cx="2915000" cy="2590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5EB59009-4BD9-4D0C-AFCC-EFFF362A58C6}"/>
              </a:ext>
            </a:extLst>
          </p:cNvPr>
          <p:cNvPicPr>
            <a:picLocks noChangeAspect="1"/>
          </p:cNvPicPr>
          <p:nvPr/>
        </p:nvPicPr>
        <p:blipFill>
          <a:blip r:embed="rId4"/>
          <a:stretch>
            <a:fillRect/>
          </a:stretch>
        </p:blipFill>
        <p:spPr>
          <a:xfrm>
            <a:off x="5447944" y="2743200"/>
            <a:ext cx="1348034" cy="838200"/>
          </a:xfrm>
          <a:prstGeom prst="rect">
            <a:avLst/>
          </a:prstGeom>
        </p:spPr>
      </p:pic>
    </p:spTree>
    <p:extLst>
      <p:ext uri="{BB962C8B-B14F-4D97-AF65-F5344CB8AC3E}">
        <p14:creationId xmlns:p14="http://schemas.microsoft.com/office/powerpoint/2010/main" val="1031959415"/>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457200" y="228600"/>
            <a:ext cx="8229600" cy="1143000"/>
          </a:xfrm>
        </p:spPr>
        <p:txBody>
          <a:bodyPr>
            <a:normAutofit/>
          </a:bodyPr>
          <a:lstStyle/>
          <a:p>
            <a:r>
              <a:rPr lang="en-US" altLang="en-US" dirty="0">
                <a:cs typeface="Arial" panose="020B0604020202020204" pitchFamily="34" charset="0"/>
              </a:rPr>
              <a:t>Listen to Instructions Carefully</a:t>
            </a:r>
          </a:p>
        </p:txBody>
      </p:sp>
      <p:sp>
        <p:nvSpPr>
          <p:cNvPr id="62467" name="Rectangle 3"/>
          <p:cNvSpPr>
            <a:spLocks noGrp="1" noChangeArrowheads="1"/>
          </p:cNvSpPr>
          <p:nvPr>
            <p:ph idx="1"/>
          </p:nvPr>
        </p:nvSpPr>
        <p:spPr>
          <a:xfrm>
            <a:off x="683716" y="2362200"/>
            <a:ext cx="8040687" cy="4352925"/>
          </a:xfrm>
        </p:spPr>
        <p:txBody>
          <a:bodyPr>
            <a:normAutofit/>
          </a:bodyPr>
          <a:lstStyle/>
          <a:p>
            <a:pPr marL="0" indent="0">
              <a:spcBef>
                <a:spcPts val="0"/>
              </a:spcBef>
              <a:buNone/>
            </a:pPr>
            <a:r>
              <a:rPr lang="en-US" altLang="en-US" sz="2400" dirty="0">
                <a:cs typeface="Arial" panose="020B0604020202020204" pitchFamily="34" charset="0"/>
              </a:rPr>
              <a:t>Check PNCB’s </a:t>
            </a:r>
            <a:r>
              <a:rPr lang="en-US" altLang="en-US" sz="2400" dirty="0">
                <a:cs typeface="Arial" panose="020B0604020202020204" pitchFamily="34" charset="0"/>
                <a:hlinkClick r:id="rId3"/>
              </a:rPr>
              <a:t>Candidate Testing Handbook</a:t>
            </a:r>
            <a:r>
              <a:rPr lang="en-US" altLang="en-US" sz="2400" dirty="0">
                <a:cs typeface="Arial" panose="020B0604020202020204" pitchFamily="34" charset="0"/>
              </a:rPr>
              <a:t> for FAQs. </a:t>
            </a:r>
          </a:p>
          <a:p>
            <a:pPr marL="0" indent="0">
              <a:spcBef>
                <a:spcPts val="0"/>
              </a:spcBef>
              <a:buNone/>
            </a:pPr>
            <a:endParaRPr lang="en-US" altLang="en-US" sz="2400" dirty="0">
              <a:cs typeface="Arial" panose="020B0604020202020204" pitchFamily="34" charset="0"/>
            </a:endParaRPr>
          </a:p>
          <a:p>
            <a:pPr>
              <a:spcBef>
                <a:spcPts val="0"/>
              </a:spcBef>
              <a:buFontTx/>
              <a:buChar char="•"/>
            </a:pPr>
            <a:r>
              <a:rPr lang="en-US" altLang="en-US" sz="2400" dirty="0">
                <a:cs typeface="Arial" panose="020B0604020202020204" pitchFamily="34" charset="0"/>
              </a:rPr>
              <a:t>How many exam questions</a:t>
            </a:r>
          </a:p>
          <a:p>
            <a:pPr>
              <a:spcBef>
                <a:spcPts val="0"/>
              </a:spcBef>
              <a:buFontTx/>
              <a:buChar char="•"/>
            </a:pPr>
            <a:r>
              <a:rPr lang="en-US" altLang="en-US" sz="2400" dirty="0">
                <a:cs typeface="Arial" panose="020B0604020202020204" pitchFamily="34" charset="0"/>
              </a:rPr>
              <a:t>What items can I bring with me? </a:t>
            </a:r>
          </a:p>
          <a:p>
            <a:pPr>
              <a:spcBef>
                <a:spcPts val="0"/>
              </a:spcBef>
              <a:buFontTx/>
              <a:buChar char="•"/>
            </a:pPr>
            <a:r>
              <a:rPr lang="en-US" altLang="en-US" sz="2400" dirty="0">
                <a:cs typeface="Arial" panose="020B0604020202020204" pitchFamily="34" charset="0"/>
              </a:rPr>
              <a:t>How much time do I have?</a:t>
            </a:r>
            <a:endParaRPr lang="en-US" altLang="en-US" sz="2400" dirty="0">
              <a:solidFill>
                <a:srgbClr val="F2700E"/>
              </a:solidFill>
              <a:cs typeface="Arial" panose="020B0604020202020204" pitchFamily="34" charset="0"/>
            </a:endParaRPr>
          </a:p>
          <a:p>
            <a:pPr>
              <a:spcBef>
                <a:spcPts val="0"/>
              </a:spcBef>
              <a:buFontTx/>
              <a:buChar char="•"/>
            </a:pPr>
            <a:r>
              <a:rPr lang="en-US" altLang="en-US" sz="2400" dirty="0">
                <a:cs typeface="Arial" panose="020B0604020202020204" pitchFamily="34" charset="0"/>
              </a:rPr>
              <a:t>Are breaks allowed?  </a:t>
            </a:r>
          </a:p>
          <a:p>
            <a:pPr>
              <a:spcBef>
                <a:spcPts val="0"/>
              </a:spcBef>
              <a:buFontTx/>
              <a:buChar char="•"/>
            </a:pPr>
            <a:r>
              <a:rPr lang="en-US" altLang="en-US" sz="2400" dirty="0">
                <a:cs typeface="Arial" panose="020B0604020202020204" pitchFamily="34" charset="0"/>
              </a:rPr>
              <a:t>Can I use scratch paper? </a:t>
            </a:r>
          </a:p>
          <a:p>
            <a:pPr>
              <a:spcBef>
                <a:spcPts val="0"/>
              </a:spcBef>
              <a:buFontTx/>
              <a:buChar char="•"/>
            </a:pPr>
            <a:r>
              <a:rPr lang="en-US" altLang="en-US" sz="2400" dirty="0">
                <a:cs typeface="Arial" panose="020B0604020202020204" pitchFamily="34" charset="0"/>
              </a:rPr>
              <a:t>Can I skip questions and return?</a:t>
            </a:r>
          </a:p>
          <a:p>
            <a:pPr>
              <a:spcBef>
                <a:spcPts val="0"/>
              </a:spcBef>
              <a:buFontTx/>
              <a:buChar char="•"/>
            </a:pPr>
            <a:r>
              <a:rPr lang="en-US" altLang="en-US" sz="2400" dirty="0">
                <a:cs typeface="Arial" panose="020B0604020202020204" pitchFamily="34" charset="0"/>
              </a:rPr>
              <a:t>Is there a penalty for wrong answers?  </a:t>
            </a:r>
          </a:p>
        </p:txBody>
      </p:sp>
      <p:sp>
        <p:nvSpPr>
          <p:cNvPr id="62468" name="TextBox 1"/>
          <p:cNvSpPr txBox="1">
            <a:spLocks noChangeArrowheads="1"/>
          </p:cNvSpPr>
          <p:nvPr/>
        </p:nvSpPr>
        <p:spPr bwMode="auto">
          <a:xfrm>
            <a:off x="1045667" y="1364455"/>
            <a:ext cx="73167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defRPr sz="2000">
                <a:solidFill>
                  <a:schemeClr val="tx1"/>
                </a:solidFill>
                <a:latin typeface="Myriad Web" pitchFamily="34" charset="0"/>
              </a:defRPr>
            </a:lvl1pPr>
            <a:lvl2pPr marL="742950" indent="-285750">
              <a:spcBef>
                <a:spcPct val="20000"/>
              </a:spcBef>
              <a:defRPr sz="2000">
                <a:solidFill>
                  <a:schemeClr val="tx1"/>
                </a:solidFill>
                <a:latin typeface="Myriad Web" pitchFamily="34" charset="0"/>
              </a:defRPr>
            </a:lvl2pPr>
            <a:lvl3pPr marL="1143000" indent="-228600">
              <a:spcBef>
                <a:spcPct val="20000"/>
              </a:spcBef>
              <a:defRPr>
                <a:solidFill>
                  <a:schemeClr val="tx1"/>
                </a:solidFill>
                <a:latin typeface="Myriad Web" pitchFamily="34" charset="0"/>
              </a:defRPr>
            </a:lvl3pPr>
            <a:lvl4pPr marL="1600200" indent="-228600">
              <a:spcBef>
                <a:spcPct val="20000"/>
              </a:spcBef>
              <a:defRPr sz="1600">
                <a:solidFill>
                  <a:schemeClr val="tx1"/>
                </a:solidFill>
                <a:latin typeface="Myriad Web" pitchFamily="34" charset="0"/>
              </a:defRPr>
            </a:lvl4pPr>
            <a:lvl5pPr marL="2057400" indent="-228600">
              <a:spcBef>
                <a:spcPct val="20000"/>
              </a:spcBef>
              <a:defRPr sz="1400">
                <a:solidFill>
                  <a:schemeClr val="tx1"/>
                </a:solidFill>
                <a:latin typeface="Myriad Web" pitchFamily="34" charset="0"/>
              </a:defRPr>
            </a:lvl5pPr>
            <a:lvl6pPr marL="2514600" indent="-228600" eaLnBrk="0" fontAlgn="base" hangingPunct="0">
              <a:spcBef>
                <a:spcPct val="20000"/>
              </a:spcBef>
              <a:spcAft>
                <a:spcPct val="0"/>
              </a:spcAft>
              <a:defRPr sz="1400">
                <a:solidFill>
                  <a:schemeClr val="tx1"/>
                </a:solidFill>
                <a:latin typeface="Myriad Web" pitchFamily="34" charset="0"/>
              </a:defRPr>
            </a:lvl6pPr>
            <a:lvl7pPr marL="2971800" indent="-228600" eaLnBrk="0" fontAlgn="base" hangingPunct="0">
              <a:spcBef>
                <a:spcPct val="20000"/>
              </a:spcBef>
              <a:spcAft>
                <a:spcPct val="0"/>
              </a:spcAft>
              <a:defRPr sz="1400">
                <a:solidFill>
                  <a:schemeClr val="tx1"/>
                </a:solidFill>
                <a:latin typeface="Myriad Web" pitchFamily="34" charset="0"/>
              </a:defRPr>
            </a:lvl7pPr>
            <a:lvl8pPr marL="3429000" indent="-228600" eaLnBrk="0" fontAlgn="base" hangingPunct="0">
              <a:spcBef>
                <a:spcPct val="20000"/>
              </a:spcBef>
              <a:spcAft>
                <a:spcPct val="0"/>
              </a:spcAft>
              <a:defRPr sz="1400">
                <a:solidFill>
                  <a:schemeClr val="tx1"/>
                </a:solidFill>
                <a:latin typeface="Myriad Web" pitchFamily="34" charset="0"/>
              </a:defRPr>
            </a:lvl8pPr>
            <a:lvl9pPr marL="3886200" indent="-228600" eaLnBrk="0" fontAlgn="base" hangingPunct="0">
              <a:spcBef>
                <a:spcPct val="20000"/>
              </a:spcBef>
              <a:spcAft>
                <a:spcPct val="0"/>
              </a:spcAft>
              <a:defRPr sz="1400">
                <a:solidFill>
                  <a:schemeClr val="tx1"/>
                </a:solidFill>
                <a:latin typeface="Myriad Web" pitchFamily="34" charset="0"/>
              </a:defRPr>
            </a:lvl9pPr>
          </a:lstStyle>
          <a:p>
            <a:pPr eaLnBrk="1" hangingPunct="1">
              <a:spcAft>
                <a:spcPct val="75000"/>
              </a:spcAft>
            </a:pPr>
            <a:r>
              <a:rPr lang="en-US" altLang="en-US" sz="2400" i="1" dirty="0">
                <a:latin typeface="+mn-lt"/>
              </a:rPr>
              <a:t>The following information applies to PNCB examinations!</a:t>
            </a:r>
          </a:p>
        </p:txBody>
      </p:sp>
    </p:spTree>
    <p:extLst>
      <p:ext uri="{BB962C8B-B14F-4D97-AF65-F5344CB8AC3E}">
        <p14:creationId xmlns:p14="http://schemas.microsoft.com/office/powerpoint/2010/main" val="3139094067"/>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57200" y="228600"/>
            <a:ext cx="8229600" cy="1143000"/>
          </a:xfrm>
        </p:spPr>
        <p:txBody>
          <a:bodyPr>
            <a:normAutofit/>
          </a:bodyPr>
          <a:lstStyle/>
          <a:p>
            <a:r>
              <a:rPr lang="en-US" altLang="en-US" dirty="0">
                <a:cs typeface="Arial" panose="020B0604020202020204" pitchFamily="34" charset="0"/>
              </a:rPr>
              <a:t>Computer-based Testing</a:t>
            </a:r>
          </a:p>
        </p:txBody>
      </p:sp>
      <p:sp>
        <p:nvSpPr>
          <p:cNvPr id="68611" name="Rectangle 3"/>
          <p:cNvSpPr>
            <a:spLocks noGrp="1" noChangeArrowheads="1"/>
          </p:cNvSpPr>
          <p:nvPr>
            <p:ph idx="1"/>
          </p:nvPr>
        </p:nvSpPr>
        <p:spPr>
          <a:xfrm>
            <a:off x="322263" y="1371600"/>
            <a:ext cx="8431212" cy="4648200"/>
          </a:xfrm>
        </p:spPr>
        <p:txBody>
          <a:bodyPr>
            <a:normAutofit/>
          </a:bodyPr>
          <a:lstStyle/>
          <a:p>
            <a:pPr>
              <a:lnSpc>
                <a:spcPct val="120000"/>
              </a:lnSpc>
              <a:spcBef>
                <a:spcPts val="0"/>
              </a:spcBef>
              <a:spcAft>
                <a:spcPts val="600"/>
              </a:spcAft>
              <a:buFontTx/>
              <a:buChar char="•"/>
            </a:pPr>
            <a:r>
              <a:rPr lang="en-US" altLang="en-US" sz="2400" dirty="0">
                <a:cs typeface="Arial" panose="020B0604020202020204" pitchFamily="34" charset="0"/>
              </a:rPr>
              <a:t>Administration uses standardized screens and technology</a:t>
            </a:r>
          </a:p>
          <a:p>
            <a:pPr>
              <a:lnSpc>
                <a:spcPct val="120000"/>
              </a:lnSpc>
              <a:spcBef>
                <a:spcPts val="0"/>
              </a:spcBef>
              <a:spcAft>
                <a:spcPts val="600"/>
              </a:spcAft>
              <a:buFontTx/>
              <a:buChar char="•"/>
            </a:pPr>
            <a:r>
              <a:rPr lang="en-US" altLang="en-US" sz="2400" dirty="0">
                <a:cs typeface="Arial" panose="020B0604020202020204" pitchFamily="34" charset="0"/>
              </a:rPr>
              <a:t>A tutorial is offered and does not count against exam time or score</a:t>
            </a:r>
          </a:p>
          <a:p>
            <a:pPr>
              <a:lnSpc>
                <a:spcPct val="120000"/>
              </a:lnSpc>
              <a:spcBef>
                <a:spcPts val="0"/>
              </a:spcBef>
              <a:spcAft>
                <a:spcPts val="600"/>
              </a:spcAft>
              <a:buFontTx/>
              <a:buChar char="•"/>
            </a:pPr>
            <a:r>
              <a:rPr lang="en-US" altLang="en-US" sz="2400" dirty="0">
                <a:cs typeface="Arial" panose="020B0604020202020204" pitchFamily="34" charset="0"/>
              </a:rPr>
              <a:t>Only one question appears on-screen at a time</a:t>
            </a:r>
          </a:p>
          <a:p>
            <a:pPr>
              <a:lnSpc>
                <a:spcPct val="120000"/>
              </a:lnSpc>
              <a:spcBef>
                <a:spcPts val="0"/>
              </a:spcBef>
              <a:spcAft>
                <a:spcPts val="600"/>
              </a:spcAft>
              <a:buFontTx/>
              <a:buChar char="•"/>
            </a:pPr>
            <a:r>
              <a:rPr lang="en-US" altLang="en-US" sz="2400" dirty="0">
                <a:cs typeface="Arial" panose="020B0604020202020204" pitchFamily="34" charset="0"/>
              </a:rPr>
              <a:t>A </a:t>
            </a:r>
            <a:r>
              <a:rPr lang="en-US" altLang="en-US" sz="2400" dirty="0">
                <a:solidFill>
                  <a:srgbClr val="C00000"/>
                </a:solidFill>
                <a:cs typeface="Arial" panose="020B0604020202020204" pitchFamily="34" charset="0"/>
              </a:rPr>
              <a:t>Time</a:t>
            </a:r>
            <a:r>
              <a:rPr lang="en-US" altLang="en-US" sz="2400" dirty="0">
                <a:cs typeface="Arial" panose="020B0604020202020204" pitchFamily="34" charset="0"/>
              </a:rPr>
              <a:t> feature helps you monitor remaining time (optional)</a:t>
            </a:r>
          </a:p>
          <a:p>
            <a:pPr>
              <a:lnSpc>
                <a:spcPct val="120000"/>
              </a:lnSpc>
              <a:spcBef>
                <a:spcPts val="0"/>
              </a:spcBef>
              <a:spcAft>
                <a:spcPts val="600"/>
              </a:spcAft>
              <a:buFontTx/>
              <a:buChar char="•"/>
            </a:pPr>
            <a:r>
              <a:rPr lang="en-US" altLang="en-US" sz="2400" dirty="0">
                <a:cs typeface="Arial" panose="020B0604020202020204" pitchFamily="34" charset="0"/>
              </a:rPr>
              <a:t>Skipping a question and returning is allowed</a:t>
            </a:r>
          </a:p>
          <a:p>
            <a:pPr>
              <a:lnSpc>
                <a:spcPct val="120000"/>
              </a:lnSpc>
              <a:spcBef>
                <a:spcPts val="0"/>
              </a:spcBef>
              <a:spcAft>
                <a:spcPts val="600"/>
              </a:spcAft>
              <a:buFontTx/>
              <a:buChar char="•"/>
            </a:pPr>
            <a:r>
              <a:rPr lang="en-US" altLang="en-US" sz="2400" dirty="0">
                <a:cs typeface="Arial" panose="020B0604020202020204" pitchFamily="34" charset="0"/>
              </a:rPr>
              <a:t>You may change an answer as often as you wish</a:t>
            </a:r>
          </a:p>
          <a:p>
            <a:pPr>
              <a:lnSpc>
                <a:spcPct val="120000"/>
              </a:lnSpc>
              <a:spcBef>
                <a:spcPts val="0"/>
              </a:spcBef>
              <a:spcAft>
                <a:spcPts val="600"/>
              </a:spcAft>
              <a:buFontTx/>
              <a:buChar char="•"/>
            </a:pPr>
            <a:r>
              <a:rPr lang="en-US" altLang="en-US" sz="2400" dirty="0">
                <a:cs typeface="Arial" panose="020B0604020202020204" pitchFamily="34" charset="0"/>
              </a:rPr>
              <a:t>Review your candidate handbook for details</a:t>
            </a:r>
          </a:p>
        </p:txBody>
      </p:sp>
    </p:spTree>
    <p:extLst>
      <p:ext uri="{BB962C8B-B14F-4D97-AF65-F5344CB8AC3E}">
        <p14:creationId xmlns:p14="http://schemas.microsoft.com/office/powerpoint/2010/main" val="1527373048"/>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457200" y="228600"/>
            <a:ext cx="8229600" cy="1143000"/>
          </a:xfrm>
        </p:spPr>
        <p:txBody>
          <a:bodyPr>
            <a:normAutofit/>
          </a:bodyPr>
          <a:lstStyle/>
          <a:p>
            <a:r>
              <a:rPr lang="en-US" altLang="en-US" dirty="0">
                <a:cs typeface="Arial" panose="020B0604020202020204" pitchFamily="34" charset="0"/>
              </a:rPr>
              <a:t>Manage Your Time</a:t>
            </a:r>
          </a:p>
        </p:txBody>
      </p:sp>
      <p:sp>
        <p:nvSpPr>
          <p:cNvPr id="70659" name="Rectangle 3"/>
          <p:cNvSpPr>
            <a:spLocks noGrp="1" noChangeArrowheads="1"/>
          </p:cNvSpPr>
          <p:nvPr>
            <p:ph idx="1"/>
          </p:nvPr>
        </p:nvSpPr>
        <p:spPr>
          <a:xfrm>
            <a:off x="457200" y="1219200"/>
            <a:ext cx="8229600" cy="3784230"/>
          </a:xfrm>
        </p:spPr>
        <p:txBody>
          <a:bodyPr>
            <a:noAutofit/>
          </a:bodyPr>
          <a:lstStyle/>
          <a:p>
            <a:pPr>
              <a:lnSpc>
                <a:spcPct val="140000"/>
              </a:lnSpc>
              <a:buFontTx/>
              <a:buChar char="•"/>
            </a:pPr>
            <a:r>
              <a:rPr lang="en-US" altLang="en-US" sz="2200" dirty="0">
                <a:cs typeface="Arial" panose="020B0604020202020204" pitchFamily="34" charset="0"/>
              </a:rPr>
              <a:t>How much time &amp; how many items                   Time/Item</a:t>
            </a:r>
          </a:p>
          <a:p>
            <a:pPr lvl="1">
              <a:lnSpc>
                <a:spcPct val="140000"/>
              </a:lnSpc>
              <a:buFontTx/>
              <a:buChar char="–"/>
            </a:pPr>
            <a:r>
              <a:rPr lang="en-US" altLang="en-US" sz="2200" dirty="0">
                <a:cs typeface="Arial" panose="020B0604020202020204" pitchFamily="34" charset="0"/>
              </a:rPr>
              <a:t>For multiple choice:  1 minute per item</a:t>
            </a:r>
          </a:p>
          <a:p>
            <a:pPr>
              <a:lnSpc>
                <a:spcPct val="140000"/>
              </a:lnSpc>
              <a:buFontTx/>
              <a:buChar char="•"/>
            </a:pPr>
            <a:r>
              <a:rPr lang="en-US" altLang="en-US" sz="2200" dirty="0">
                <a:cs typeface="Arial" panose="020B0604020202020204" pitchFamily="34" charset="0"/>
              </a:rPr>
              <a:t>PNCB exams do not have sections, but if you plan to take an exam that does:</a:t>
            </a:r>
          </a:p>
          <a:p>
            <a:pPr lvl="1">
              <a:lnSpc>
                <a:spcPct val="140000"/>
              </a:lnSpc>
              <a:buFontTx/>
              <a:buChar char="–"/>
            </a:pPr>
            <a:r>
              <a:rPr lang="en-US" altLang="en-US" sz="2200" dirty="0">
                <a:cs typeface="Arial" panose="020B0604020202020204" pitchFamily="34" charset="0"/>
              </a:rPr>
              <a:t>Estimate time per section</a:t>
            </a:r>
          </a:p>
          <a:p>
            <a:pPr lvl="1">
              <a:lnSpc>
                <a:spcPct val="140000"/>
              </a:lnSpc>
              <a:buFontTx/>
              <a:buChar char="–"/>
            </a:pPr>
            <a:r>
              <a:rPr lang="en-US" altLang="en-US" sz="2200" dirty="0">
                <a:cs typeface="Arial" panose="020B0604020202020204" pitchFamily="34" charset="0"/>
              </a:rPr>
              <a:t>Allot more time to sections that count for more points.</a:t>
            </a:r>
          </a:p>
          <a:p>
            <a:pPr>
              <a:lnSpc>
                <a:spcPct val="140000"/>
              </a:lnSpc>
              <a:buFontTx/>
              <a:buChar char="•"/>
            </a:pPr>
            <a:r>
              <a:rPr lang="en-US" altLang="en-US" sz="2200" dirty="0">
                <a:cs typeface="Arial" panose="020B0604020202020204" pitchFamily="34" charset="0"/>
              </a:rPr>
              <a:t>Use all the time you are given</a:t>
            </a:r>
          </a:p>
          <a:p>
            <a:pPr>
              <a:lnSpc>
                <a:spcPct val="140000"/>
              </a:lnSpc>
              <a:buFontTx/>
              <a:buChar char="•"/>
            </a:pPr>
            <a:r>
              <a:rPr lang="en-US" altLang="en-US" sz="2200" dirty="0">
                <a:cs typeface="Arial" panose="020B0604020202020204" pitchFamily="34" charset="0"/>
              </a:rPr>
              <a:t>Don’t worry if others finish early  </a:t>
            </a:r>
          </a:p>
        </p:txBody>
      </p:sp>
      <p:sp>
        <p:nvSpPr>
          <p:cNvPr id="70660" name="Line 5"/>
          <p:cNvSpPr>
            <a:spLocks noChangeShapeType="1"/>
          </p:cNvSpPr>
          <p:nvPr/>
        </p:nvSpPr>
        <p:spPr bwMode="auto">
          <a:xfrm flipV="1">
            <a:off x="5257800" y="1524000"/>
            <a:ext cx="904875"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pic>
        <p:nvPicPr>
          <p:cNvPr id="2" name="Picture 1"/>
          <p:cNvPicPr>
            <a:picLocks noChangeAspect="1"/>
          </p:cNvPicPr>
          <p:nvPr/>
        </p:nvPicPr>
        <p:blipFill>
          <a:blip r:embed="rId3"/>
          <a:stretch>
            <a:fillRect/>
          </a:stretch>
        </p:blipFill>
        <p:spPr>
          <a:xfrm>
            <a:off x="6162675" y="4648200"/>
            <a:ext cx="2392585" cy="20187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01909710"/>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457200" y="228600"/>
            <a:ext cx="8229600" cy="1143000"/>
          </a:xfrm>
        </p:spPr>
        <p:txBody>
          <a:bodyPr>
            <a:normAutofit/>
          </a:bodyPr>
          <a:lstStyle/>
          <a:p>
            <a:r>
              <a:rPr lang="en-US" altLang="en-US" dirty="0">
                <a:cs typeface="Arial" panose="020B0604020202020204" pitchFamily="34" charset="0"/>
              </a:rPr>
              <a:t>Anxiety During the Exam</a:t>
            </a:r>
          </a:p>
        </p:txBody>
      </p:sp>
      <p:sp>
        <p:nvSpPr>
          <p:cNvPr id="72707" name="Rectangle 3"/>
          <p:cNvSpPr>
            <a:spLocks noGrp="1" noChangeArrowheads="1"/>
          </p:cNvSpPr>
          <p:nvPr>
            <p:ph idx="1"/>
          </p:nvPr>
        </p:nvSpPr>
        <p:spPr>
          <a:xfrm>
            <a:off x="533400" y="1524000"/>
            <a:ext cx="5410200" cy="4343400"/>
          </a:xfrm>
        </p:spPr>
        <p:txBody>
          <a:bodyPr>
            <a:normAutofit/>
          </a:bodyPr>
          <a:lstStyle/>
          <a:p>
            <a:pPr>
              <a:spcBef>
                <a:spcPts val="600"/>
              </a:spcBef>
              <a:spcAft>
                <a:spcPts val="1200"/>
              </a:spcAft>
              <a:buFont typeface="Arial" panose="020B0604020202020204" pitchFamily="34" charset="0"/>
              <a:buChar char="•"/>
            </a:pPr>
            <a:r>
              <a:rPr lang="en-US" altLang="en-US" sz="2800" dirty="0">
                <a:cs typeface="Arial" panose="020B0604020202020204" pitchFamily="34" charset="0"/>
              </a:rPr>
              <a:t>Use a short version of relaxation </a:t>
            </a:r>
          </a:p>
          <a:p>
            <a:pPr>
              <a:spcBef>
                <a:spcPts val="600"/>
              </a:spcBef>
              <a:spcAft>
                <a:spcPts val="1200"/>
              </a:spcAft>
              <a:buFont typeface="Arial" panose="020B0604020202020204" pitchFamily="34" charset="0"/>
              <a:buChar char="•"/>
            </a:pPr>
            <a:r>
              <a:rPr lang="en-US" altLang="en-US" sz="2800" dirty="0">
                <a:cs typeface="Arial" panose="020B0604020202020204" pitchFamily="34" charset="0"/>
              </a:rPr>
              <a:t>Visualize</a:t>
            </a:r>
          </a:p>
          <a:p>
            <a:pPr>
              <a:spcBef>
                <a:spcPts val="600"/>
              </a:spcBef>
              <a:spcAft>
                <a:spcPts val="1200"/>
              </a:spcAft>
              <a:buFont typeface="Arial" panose="020B0604020202020204" pitchFamily="34" charset="0"/>
              <a:buChar char="•"/>
            </a:pPr>
            <a:r>
              <a:rPr lang="en-US" altLang="en-US" sz="2800" dirty="0">
                <a:cs typeface="Arial" panose="020B0604020202020204" pitchFamily="34" charset="0"/>
              </a:rPr>
              <a:t>Take 2 minutes for deep breathing</a:t>
            </a:r>
          </a:p>
          <a:p>
            <a:pPr>
              <a:spcBef>
                <a:spcPts val="600"/>
              </a:spcBef>
              <a:spcAft>
                <a:spcPts val="1200"/>
              </a:spcAft>
              <a:buFont typeface="Arial" panose="020B0604020202020204" pitchFamily="34" charset="0"/>
              <a:buChar char="•"/>
            </a:pPr>
            <a:r>
              <a:rPr lang="en-US" altLang="en-US" sz="2800" dirty="0">
                <a:cs typeface="Arial" panose="020B0604020202020204" pitchFamily="34" charset="0"/>
              </a:rPr>
              <a:t>Stretch muscles</a:t>
            </a:r>
          </a:p>
          <a:p>
            <a:pPr>
              <a:spcBef>
                <a:spcPts val="600"/>
              </a:spcBef>
              <a:spcAft>
                <a:spcPts val="1200"/>
              </a:spcAft>
              <a:buFont typeface="Arial" panose="020B0604020202020204" pitchFamily="34" charset="0"/>
              <a:buChar char="•"/>
            </a:pPr>
            <a:r>
              <a:rPr lang="en-US" altLang="en-US" sz="2800" dirty="0">
                <a:cs typeface="Arial" panose="020B0604020202020204" pitchFamily="34" charset="0"/>
              </a:rPr>
              <a:t>Use positive statements</a:t>
            </a:r>
          </a:p>
          <a:p>
            <a:pPr>
              <a:buFont typeface="Arial" panose="020B0604020202020204" pitchFamily="34" charset="0"/>
              <a:buChar char="•"/>
            </a:pPr>
            <a:endParaRPr lang="en-US" altLang="en-US" sz="2400" dirty="0"/>
          </a:p>
          <a:p>
            <a:pPr>
              <a:buFont typeface="Arial" panose="020B0604020202020204" pitchFamily="34" charset="0"/>
              <a:buChar char="•"/>
            </a:pPr>
            <a:endParaRPr lang="en-US" altLang="en-US" dirty="0"/>
          </a:p>
        </p:txBody>
      </p:sp>
      <p:pic>
        <p:nvPicPr>
          <p:cNvPr id="2" name="Picture 1"/>
          <p:cNvPicPr>
            <a:picLocks noChangeAspect="1"/>
          </p:cNvPicPr>
          <p:nvPr/>
        </p:nvPicPr>
        <p:blipFill>
          <a:blip r:embed="rId3"/>
          <a:stretch>
            <a:fillRect/>
          </a:stretch>
        </p:blipFill>
        <p:spPr>
          <a:xfrm>
            <a:off x="5486400" y="1905000"/>
            <a:ext cx="3142388" cy="32333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24343533"/>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457200" y="228600"/>
            <a:ext cx="8229600" cy="1143000"/>
          </a:xfrm>
        </p:spPr>
        <p:txBody>
          <a:bodyPr>
            <a:normAutofit/>
          </a:bodyPr>
          <a:lstStyle/>
          <a:p>
            <a:r>
              <a:rPr lang="en-US" altLang="en-US" dirty="0">
                <a:cs typeface="Arial" panose="020B0604020202020204" pitchFamily="34" charset="0"/>
              </a:rPr>
              <a:t>Breaks During the Exam</a:t>
            </a:r>
          </a:p>
        </p:txBody>
      </p:sp>
      <p:sp>
        <p:nvSpPr>
          <p:cNvPr id="74755" name="Rectangle 3"/>
          <p:cNvSpPr>
            <a:spLocks noGrp="1" noChangeArrowheads="1"/>
          </p:cNvSpPr>
          <p:nvPr>
            <p:ph idx="1"/>
          </p:nvPr>
        </p:nvSpPr>
        <p:spPr>
          <a:xfrm>
            <a:off x="762000" y="1676400"/>
            <a:ext cx="7315200" cy="3686175"/>
          </a:xfrm>
        </p:spPr>
        <p:txBody>
          <a:bodyPr>
            <a:normAutofit/>
          </a:bodyPr>
          <a:lstStyle/>
          <a:p>
            <a:pPr marL="0" indent="0">
              <a:lnSpc>
                <a:spcPct val="100000"/>
              </a:lnSpc>
              <a:spcBef>
                <a:spcPts val="0"/>
              </a:spcBef>
              <a:buNone/>
            </a:pPr>
            <a:r>
              <a:rPr lang="en-US" altLang="en-US" sz="2800" dirty="0">
                <a:cs typeface="Arial" panose="020B0604020202020204" pitchFamily="34" charset="0"/>
              </a:rPr>
              <a:t>For PNCB computer-based exams:</a:t>
            </a:r>
          </a:p>
          <a:p>
            <a:pPr marL="0" indent="0">
              <a:lnSpc>
                <a:spcPct val="100000"/>
              </a:lnSpc>
              <a:spcBef>
                <a:spcPts val="0"/>
              </a:spcBef>
              <a:buNone/>
            </a:pPr>
            <a:endParaRPr lang="en-US" altLang="en-US" sz="2800" dirty="0">
              <a:cs typeface="Arial" panose="020B0604020202020204" pitchFamily="34" charset="0"/>
            </a:endParaRPr>
          </a:p>
          <a:p>
            <a:pPr>
              <a:lnSpc>
                <a:spcPct val="100000"/>
              </a:lnSpc>
              <a:spcBef>
                <a:spcPts val="0"/>
              </a:spcBef>
              <a:buFont typeface="Arial" panose="020B0604020202020204" pitchFamily="34" charset="0"/>
              <a:buChar char="•"/>
            </a:pPr>
            <a:r>
              <a:rPr lang="en-US" altLang="en-US" sz="2800" dirty="0">
                <a:cs typeface="Arial" panose="020B0604020202020204" pitchFamily="34" charset="0"/>
              </a:rPr>
              <a:t>Total testing time allows for short breaks.</a:t>
            </a:r>
          </a:p>
          <a:p>
            <a:pPr marL="0" indent="0">
              <a:lnSpc>
                <a:spcPct val="100000"/>
              </a:lnSpc>
              <a:spcBef>
                <a:spcPts val="0"/>
              </a:spcBef>
              <a:buNone/>
            </a:pPr>
            <a:r>
              <a:rPr lang="en-US" altLang="en-US" sz="2800" dirty="0">
                <a:cs typeface="Arial" panose="020B0604020202020204" pitchFamily="34" charset="0"/>
              </a:rPr>
              <a:t> </a:t>
            </a:r>
          </a:p>
          <a:p>
            <a:pPr>
              <a:lnSpc>
                <a:spcPct val="100000"/>
              </a:lnSpc>
              <a:spcBef>
                <a:spcPts val="0"/>
              </a:spcBef>
              <a:buFont typeface="Arial" panose="020B0604020202020204" pitchFamily="34" charset="0"/>
              <a:buChar char="•"/>
            </a:pPr>
            <a:r>
              <a:rPr lang="en-US" altLang="en-US" sz="2800" dirty="0">
                <a:cs typeface="Arial" panose="020B0604020202020204" pitchFamily="34" charset="0"/>
              </a:rPr>
              <a:t>You may take a break whenever you wish, but no additional time is allowed to make up for time lost during breaks. </a:t>
            </a:r>
          </a:p>
          <a:p>
            <a:pPr marL="0" indent="0">
              <a:buNone/>
            </a:pPr>
            <a:endParaRPr lang="en-US" altLang="en-US" sz="3200" dirty="0"/>
          </a:p>
        </p:txBody>
      </p:sp>
    </p:spTree>
    <p:extLst>
      <p:ext uri="{BB962C8B-B14F-4D97-AF65-F5344CB8AC3E}">
        <p14:creationId xmlns:p14="http://schemas.microsoft.com/office/powerpoint/2010/main" val="2784004309"/>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DA53737-64E3-4A83-B62C-FC3F7476DBCC}"/>
              </a:ext>
            </a:extLst>
          </p:cNvPr>
          <p:cNvSpPr>
            <a:spLocks noGrp="1"/>
          </p:cNvSpPr>
          <p:nvPr>
            <p:ph type="title"/>
          </p:nvPr>
        </p:nvSpPr>
        <p:spPr>
          <a:xfrm>
            <a:off x="838200" y="381000"/>
            <a:ext cx="7315200" cy="3520440"/>
          </a:xfrm>
        </p:spPr>
        <p:txBody>
          <a:bodyPr>
            <a:normAutofit/>
          </a:bodyPr>
          <a:lstStyle/>
          <a:p>
            <a:r>
              <a:rPr lang="en-US" sz="5400" dirty="0"/>
              <a:t>3.strategies for answering Multiple choice items</a:t>
            </a:r>
            <a:br>
              <a:rPr lang="en-US" dirty="0"/>
            </a:br>
            <a:endParaRPr lang="en-US" dirty="0"/>
          </a:p>
        </p:txBody>
      </p:sp>
      <p:pic>
        <p:nvPicPr>
          <p:cNvPr id="2" name="Picture 1"/>
          <p:cNvPicPr>
            <a:picLocks noChangeAspect="1"/>
          </p:cNvPicPr>
          <p:nvPr/>
        </p:nvPicPr>
        <p:blipFill>
          <a:blip r:embed="rId3"/>
          <a:stretch>
            <a:fillRect/>
          </a:stretch>
        </p:blipFill>
        <p:spPr>
          <a:xfrm>
            <a:off x="2057400" y="2895600"/>
            <a:ext cx="4876800" cy="2565237"/>
          </a:xfrm>
          <a:prstGeom prst="rect">
            <a:avLst/>
          </a:prstGeom>
        </p:spPr>
      </p:pic>
    </p:spTree>
    <p:extLst>
      <p:ext uri="{BB962C8B-B14F-4D97-AF65-F5344CB8AC3E}">
        <p14:creationId xmlns:p14="http://schemas.microsoft.com/office/powerpoint/2010/main" val="17122027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457200" y="76200"/>
            <a:ext cx="8229600" cy="1143000"/>
          </a:xfrm>
        </p:spPr>
        <p:txBody>
          <a:bodyPr>
            <a:normAutofit/>
          </a:bodyPr>
          <a:lstStyle/>
          <a:p>
            <a:r>
              <a:rPr lang="en-US" altLang="en-US" b="1" dirty="0">
                <a:cs typeface="Arial" panose="020B0604020202020204" pitchFamily="34" charset="0"/>
              </a:rPr>
              <a:t>Terminology</a:t>
            </a:r>
          </a:p>
        </p:txBody>
      </p:sp>
      <p:sp>
        <p:nvSpPr>
          <p:cNvPr id="82947" name="Rectangle 3"/>
          <p:cNvSpPr>
            <a:spLocks noGrp="1" noChangeArrowheads="1"/>
          </p:cNvSpPr>
          <p:nvPr>
            <p:ph idx="1"/>
          </p:nvPr>
        </p:nvSpPr>
        <p:spPr>
          <a:xfrm>
            <a:off x="242094" y="1219199"/>
            <a:ext cx="8659812" cy="5476875"/>
          </a:xfrm>
        </p:spPr>
        <p:txBody>
          <a:bodyPr>
            <a:normAutofit/>
          </a:bodyPr>
          <a:lstStyle/>
          <a:p>
            <a:pPr marL="0" indent="0">
              <a:lnSpc>
                <a:spcPct val="120000"/>
              </a:lnSpc>
              <a:spcBef>
                <a:spcPts val="0"/>
              </a:spcBef>
              <a:buNone/>
            </a:pPr>
            <a:r>
              <a:rPr lang="en-US" altLang="en-US" sz="2400" dirty="0">
                <a:solidFill>
                  <a:schemeClr val="accent2"/>
                </a:solidFill>
                <a:cs typeface="Arial" panose="020B0604020202020204" pitchFamily="34" charset="0"/>
              </a:rPr>
              <a:t>STEM = </a:t>
            </a:r>
            <a:r>
              <a:rPr lang="en-US" altLang="en-US" sz="2400" dirty="0">
                <a:cs typeface="Arial" panose="020B0604020202020204" pitchFamily="34" charset="0"/>
              </a:rPr>
              <a:t>The test question and information to answer the question.</a:t>
            </a:r>
          </a:p>
          <a:p>
            <a:pPr marL="0" indent="0">
              <a:lnSpc>
                <a:spcPct val="120000"/>
              </a:lnSpc>
              <a:spcBef>
                <a:spcPts val="0"/>
              </a:spcBef>
              <a:buNone/>
            </a:pPr>
            <a:endParaRPr lang="en-US" altLang="en-US" sz="2400" dirty="0">
              <a:cs typeface="Arial" panose="020B0604020202020204" pitchFamily="34" charset="0"/>
            </a:endParaRPr>
          </a:p>
          <a:p>
            <a:pPr marL="0" indent="0">
              <a:lnSpc>
                <a:spcPct val="120000"/>
              </a:lnSpc>
              <a:spcBef>
                <a:spcPts val="0"/>
              </a:spcBef>
              <a:buNone/>
            </a:pPr>
            <a:r>
              <a:rPr lang="en-US" altLang="en-US" sz="2400" dirty="0">
                <a:cs typeface="Arial" panose="020B0604020202020204" pitchFamily="34" charset="0"/>
              </a:rPr>
              <a:t>There are 2 types of stems: </a:t>
            </a:r>
          </a:p>
          <a:p>
            <a:pPr marL="0" indent="0">
              <a:lnSpc>
                <a:spcPct val="120000"/>
              </a:lnSpc>
              <a:spcBef>
                <a:spcPts val="0"/>
              </a:spcBef>
              <a:buNone/>
            </a:pPr>
            <a:endParaRPr lang="en-US" altLang="en-US" sz="2600" dirty="0">
              <a:cs typeface="Arial" panose="020B0604020202020204" pitchFamily="34" charset="0"/>
            </a:endParaRPr>
          </a:p>
          <a:p>
            <a:pPr marL="0" indent="0">
              <a:lnSpc>
                <a:spcPct val="120000"/>
              </a:lnSpc>
              <a:spcBef>
                <a:spcPts val="0"/>
              </a:spcBef>
              <a:buNone/>
            </a:pPr>
            <a:endParaRPr lang="en-US" altLang="en-US" sz="2600" dirty="0">
              <a:cs typeface="Arial" panose="020B0604020202020204" pitchFamily="34" charset="0"/>
            </a:endParaRPr>
          </a:p>
        </p:txBody>
      </p:sp>
      <p:sp>
        <p:nvSpPr>
          <p:cNvPr id="82948" name="AutoShape 4"/>
          <p:cNvSpPr>
            <a:spLocks/>
          </p:cNvSpPr>
          <p:nvPr/>
        </p:nvSpPr>
        <p:spPr bwMode="auto">
          <a:xfrm>
            <a:off x="2447925" y="3257550"/>
            <a:ext cx="123825" cy="1266825"/>
          </a:xfrm>
          <a:prstGeom prst="rightBrace">
            <a:avLst>
              <a:gd name="adj1" fmla="val 85256"/>
              <a:gd name="adj2"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defRPr sz="2000">
                <a:solidFill>
                  <a:schemeClr val="tx1"/>
                </a:solidFill>
                <a:latin typeface="Myriad Web" pitchFamily="34" charset="0"/>
              </a:defRPr>
            </a:lvl1pPr>
            <a:lvl2pPr marL="742950" indent="-285750">
              <a:spcBef>
                <a:spcPct val="20000"/>
              </a:spcBef>
              <a:defRPr sz="2000">
                <a:solidFill>
                  <a:schemeClr val="tx1"/>
                </a:solidFill>
                <a:latin typeface="Myriad Web" pitchFamily="34" charset="0"/>
              </a:defRPr>
            </a:lvl2pPr>
            <a:lvl3pPr marL="1143000" indent="-228600">
              <a:spcBef>
                <a:spcPct val="20000"/>
              </a:spcBef>
              <a:defRPr>
                <a:solidFill>
                  <a:schemeClr val="tx1"/>
                </a:solidFill>
                <a:latin typeface="Myriad Web" pitchFamily="34" charset="0"/>
              </a:defRPr>
            </a:lvl3pPr>
            <a:lvl4pPr marL="1600200" indent="-228600">
              <a:spcBef>
                <a:spcPct val="20000"/>
              </a:spcBef>
              <a:defRPr sz="1600">
                <a:solidFill>
                  <a:schemeClr val="tx1"/>
                </a:solidFill>
                <a:latin typeface="Myriad Web" pitchFamily="34" charset="0"/>
              </a:defRPr>
            </a:lvl4pPr>
            <a:lvl5pPr marL="2057400" indent="-228600">
              <a:spcBef>
                <a:spcPct val="20000"/>
              </a:spcBef>
              <a:defRPr sz="1400">
                <a:solidFill>
                  <a:schemeClr val="tx1"/>
                </a:solidFill>
                <a:latin typeface="Myriad Web" pitchFamily="34" charset="0"/>
              </a:defRPr>
            </a:lvl5pPr>
            <a:lvl6pPr marL="2514600" indent="-228600" eaLnBrk="0" fontAlgn="base" hangingPunct="0">
              <a:spcBef>
                <a:spcPct val="20000"/>
              </a:spcBef>
              <a:spcAft>
                <a:spcPct val="0"/>
              </a:spcAft>
              <a:defRPr sz="1400">
                <a:solidFill>
                  <a:schemeClr val="tx1"/>
                </a:solidFill>
                <a:latin typeface="Myriad Web" pitchFamily="34" charset="0"/>
              </a:defRPr>
            </a:lvl6pPr>
            <a:lvl7pPr marL="2971800" indent="-228600" eaLnBrk="0" fontAlgn="base" hangingPunct="0">
              <a:spcBef>
                <a:spcPct val="20000"/>
              </a:spcBef>
              <a:spcAft>
                <a:spcPct val="0"/>
              </a:spcAft>
              <a:defRPr sz="1400">
                <a:solidFill>
                  <a:schemeClr val="tx1"/>
                </a:solidFill>
                <a:latin typeface="Myriad Web" pitchFamily="34" charset="0"/>
              </a:defRPr>
            </a:lvl7pPr>
            <a:lvl8pPr marL="3429000" indent="-228600" eaLnBrk="0" fontAlgn="base" hangingPunct="0">
              <a:spcBef>
                <a:spcPct val="20000"/>
              </a:spcBef>
              <a:spcAft>
                <a:spcPct val="0"/>
              </a:spcAft>
              <a:defRPr sz="1400">
                <a:solidFill>
                  <a:schemeClr val="tx1"/>
                </a:solidFill>
                <a:latin typeface="Myriad Web" pitchFamily="34" charset="0"/>
              </a:defRPr>
            </a:lvl8pPr>
            <a:lvl9pPr marL="3886200" indent="-228600" eaLnBrk="0" fontAlgn="base" hangingPunct="0">
              <a:spcBef>
                <a:spcPct val="20000"/>
              </a:spcBef>
              <a:spcAft>
                <a:spcPct val="0"/>
              </a:spcAft>
              <a:defRPr sz="1400">
                <a:solidFill>
                  <a:schemeClr val="tx1"/>
                </a:solidFill>
                <a:latin typeface="Myriad Web" pitchFamily="34" charset="0"/>
              </a:defRPr>
            </a:lvl9pPr>
          </a:lstStyle>
          <a:p>
            <a:pPr eaLnBrk="1" hangingPunct="1">
              <a:spcAft>
                <a:spcPct val="75000"/>
              </a:spcAft>
            </a:pPr>
            <a:endParaRPr lang="en-US" altLang="en-US" sz="2400" dirty="0">
              <a:latin typeface="Tahoma" panose="020B0604030504040204" pitchFamily="34" charset="0"/>
            </a:endParaRPr>
          </a:p>
        </p:txBody>
      </p:sp>
      <p:sp>
        <p:nvSpPr>
          <p:cNvPr id="82949" name="AutoShape 5"/>
          <p:cNvSpPr>
            <a:spLocks/>
          </p:cNvSpPr>
          <p:nvPr/>
        </p:nvSpPr>
        <p:spPr bwMode="auto">
          <a:xfrm>
            <a:off x="2505075" y="3228975"/>
            <a:ext cx="571500" cy="1295400"/>
          </a:xfrm>
          <a:prstGeom prst="rightBrace">
            <a:avLst>
              <a:gd name="adj1" fmla="val 18889"/>
              <a:gd name="adj2" fmla="val 54412"/>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defRPr sz="2000">
                <a:solidFill>
                  <a:schemeClr val="tx1"/>
                </a:solidFill>
                <a:latin typeface="Myriad Web" pitchFamily="34" charset="0"/>
              </a:defRPr>
            </a:lvl1pPr>
            <a:lvl2pPr marL="742950" indent="-285750">
              <a:spcBef>
                <a:spcPct val="20000"/>
              </a:spcBef>
              <a:defRPr sz="2000">
                <a:solidFill>
                  <a:schemeClr val="tx1"/>
                </a:solidFill>
                <a:latin typeface="Myriad Web" pitchFamily="34" charset="0"/>
              </a:defRPr>
            </a:lvl2pPr>
            <a:lvl3pPr marL="1143000" indent="-228600">
              <a:spcBef>
                <a:spcPct val="20000"/>
              </a:spcBef>
              <a:defRPr>
                <a:solidFill>
                  <a:schemeClr val="tx1"/>
                </a:solidFill>
                <a:latin typeface="Myriad Web" pitchFamily="34" charset="0"/>
              </a:defRPr>
            </a:lvl3pPr>
            <a:lvl4pPr marL="1600200" indent="-228600">
              <a:spcBef>
                <a:spcPct val="20000"/>
              </a:spcBef>
              <a:defRPr sz="1600">
                <a:solidFill>
                  <a:schemeClr val="tx1"/>
                </a:solidFill>
                <a:latin typeface="Myriad Web" pitchFamily="34" charset="0"/>
              </a:defRPr>
            </a:lvl4pPr>
            <a:lvl5pPr marL="2057400" indent="-228600">
              <a:spcBef>
                <a:spcPct val="20000"/>
              </a:spcBef>
              <a:defRPr sz="1400">
                <a:solidFill>
                  <a:schemeClr val="tx1"/>
                </a:solidFill>
                <a:latin typeface="Myriad Web" pitchFamily="34" charset="0"/>
              </a:defRPr>
            </a:lvl5pPr>
            <a:lvl6pPr marL="2514600" indent="-228600" eaLnBrk="0" fontAlgn="base" hangingPunct="0">
              <a:spcBef>
                <a:spcPct val="20000"/>
              </a:spcBef>
              <a:spcAft>
                <a:spcPct val="0"/>
              </a:spcAft>
              <a:defRPr sz="1400">
                <a:solidFill>
                  <a:schemeClr val="tx1"/>
                </a:solidFill>
                <a:latin typeface="Myriad Web" pitchFamily="34" charset="0"/>
              </a:defRPr>
            </a:lvl6pPr>
            <a:lvl7pPr marL="2971800" indent="-228600" eaLnBrk="0" fontAlgn="base" hangingPunct="0">
              <a:spcBef>
                <a:spcPct val="20000"/>
              </a:spcBef>
              <a:spcAft>
                <a:spcPct val="0"/>
              </a:spcAft>
              <a:defRPr sz="1400">
                <a:solidFill>
                  <a:schemeClr val="tx1"/>
                </a:solidFill>
                <a:latin typeface="Myriad Web" pitchFamily="34" charset="0"/>
              </a:defRPr>
            </a:lvl7pPr>
            <a:lvl8pPr marL="3429000" indent="-228600" eaLnBrk="0" fontAlgn="base" hangingPunct="0">
              <a:spcBef>
                <a:spcPct val="20000"/>
              </a:spcBef>
              <a:spcAft>
                <a:spcPct val="0"/>
              </a:spcAft>
              <a:defRPr sz="1400">
                <a:solidFill>
                  <a:schemeClr val="tx1"/>
                </a:solidFill>
                <a:latin typeface="Myriad Web" pitchFamily="34" charset="0"/>
              </a:defRPr>
            </a:lvl8pPr>
            <a:lvl9pPr marL="3886200" indent="-228600" eaLnBrk="0" fontAlgn="base" hangingPunct="0">
              <a:spcBef>
                <a:spcPct val="20000"/>
              </a:spcBef>
              <a:spcAft>
                <a:spcPct val="0"/>
              </a:spcAft>
              <a:defRPr sz="1400">
                <a:solidFill>
                  <a:schemeClr val="tx1"/>
                </a:solidFill>
                <a:latin typeface="Myriad Web" pitchFamily="34" charset="0"/>
              </a:defRPr>
            </a:lvl9pPr>
          </a:lstStyle>
          <a:p>
            <a:pPr eaLnBrk="1" hangingPunct="1">
              <a:spcAft>
                <a:spcPct val="75000"/>
              </a:spcAft>
            </a:pPr>
            <a:endParaRPr lang="en-US" altLang="en-US" sz="2400" dirty="0">
              <a:latin typeface="Tahoma" panose="020B060403050404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025031317"/>
              </p:ext>
            </p:extLst>
          </p:nvPr>
        </p:nvGraphicFramePr>
        <p:xfrm>
          <a:off x="381001" y="3677920"/>
          <a:ext cx="8153399" cy="1828800"/>
        </p:xfrm>
        <a:graphic>
          <a:graphicData uri="http://schemas.openxmlformats.org/drawingml/2006/table">
            <a:tbl>
              <a:tblPr firstRow="1" bandRow="1">
                <a:tableStyleId>{8A107856-5554-42FB-B03E-39F5DBC370BA}</a:tableStyleId>
              </a:tblPr>
              <a:tblGrid>
                <a:gridCol w="3135280">
                  <a:extLst>
                    <a:ext uri="{9D8B030D-6E8A-4147-A177-3AD203B41FA5}">
                      <a16:colId xmlns:a16="http://schemas.microsoft.com/office/drawing/2014/main" val="20000"/>
                    </a:ext>
                  </a:extLst>
                </a:gridCol>
                <a:gridCol w="5018119">
                  <a:extLst>
                    <a:ext uri="{9D8B030D-6E8A-4147-A177-3AD203B41FA5}">
                      <a16:colId xmlns:a16="http://schemas.microsoft.com/office/drawing/2014/main" val="20001"/>
                    </a:ext>
                  </a:extLst>
                </a:gridCol>
              </a:tblGrid>
              <a:tr h="370840">
                <a:tc>
                  <a:txBody>
                    <a:bodyPr/>
                    <a:lstStyle/>
                    <a:p>
                      <a:r>
                        <a:rPr lang="en-US" b="1" dirty="0"/>
                        <a:t>Question stem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dirty="0">
                          <a:cs typeface="Arial" panose="020B0604020202020204" pitchFamily="34" charset="0"/>
                        </a:rPr>
                        <a:t>By how many months of age should a child develop a fine pincer grasp?</a:t>
                      </a:r>
                    </a:p>
                    <a:p>
                      <a:endParaRPr lang="en-US" dirty="0"/>
                    </a:p>
                  </a:txBody>
                  <a:tcPr/>
                </a:tc>
                <a:extLst>
                  <a:ext uri="{0D108BD9-81ED-4DB2-BD59-A6C34878D82A}">
                    <a16:rowId xmlns:a16="http://schemas.microsoft.com/office/drawing/2014/main" val="10000"/>
                  </a:ext>
                </a:extLst>
              </a:tr>
              <a:tr h="370840">
                <a:tc>
                  <a:txBody>
                    <a:bodyPr/>
                    <a:lstStyle/>
                    <a:p>
                      <a:r>
                        <a:rPr lang="en-US" b="1" dirty="0"/>
                        <a:t>Incomplete sentence stem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b="1" dirty="0">
                          <a:cs typeface="Arial" panose="020B0604020202020204" pitchFamily="34" charset="0"/>
                        </a:rPr>
                        <a:t>A child should develop a fine pincer grasp by ____ months of age.</a:t>
                      </a:r>
                    </a:p>
                    <a:p>
                      <a:endParaRPr lang="en-US"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206211365"/>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457200" y="76200"/>
            <a:ext cx="8229600" cy="1143000"/>
          </a:xfrm>
        </p:spPr>
        <p:txBody>
          <a:bodyPr>
            <a:normAutofit/>
          </a:bodyPr>
          <a:lstStyle/>
          <a:p>
            <a:r>
              <a:rPr lang="en-US" altLang="en-US" b="1" dirty="0">
                <a:cs typeface="Arial" panose="020B0604020202020204" pitchFamily="34" charset="0"/>
              </a:rPr>
              <a:t>Terminology</a:t>
            </a:r>
          </a:p>
        </p:txBody>
      </p:sp>
      <p:sp>
        <p:nvSpPr>
          <p:cNvPr id="82947" name="Rectangle 3"/>
          <p:cNvSpPr>
            <a:spLocks noGrp="1" noChangeArrowheads="1"/>
          </p:cNvSpPr>
          <p:nvPr>
            <p:ph idx="1"/>
          </p:nvPr>
        </p:nvSpPr>
        <p:spPr>
          <a:xfrm>
            <a:off x="242094" y="1219199"/>
            <a:ext cx="8659812" cy="5476875"/>
          </a:xfrm>
        </p:spPr>
        <p:txBody>
          <a:bodyPr>
            <a:normAutofit/>
          </a:bodyPr>
          <a:lstStyle/>
          <a:p>
            <a:pPr marL="0" indent="0">
              <a:lnSpc>
                <a:spcPct val="120000"/>
              </a:lnSpc>
              <a:spcBef>
                <a:spcPts val="0"/>
              </a:spcBef>
              <a:buNone/>
            </a:pPr>
            <a:r>
              <a:rPr lang="en-US" altLang="en-US" sz="2400" dirty="0">
                <a:solidFill>
                  <a:schemeClr val="accent2"/>
                </a:solidFill>
                <a:cs typeface="Arial" panose="020B0604020202020204" pitchFamily="34" charset="0"/>
              </a:rPr>
              <a:t>OPTIONS = </a:t>
            </a:r>
            <a:r>
              <a:rPr lang="en-US" altLang="en-US" sz="2400" dirty="0">
                <a:cs typeface="Arial" panose="020B0604020202020204" pitchFamily="34" charset="0"/>
              </a:rPr>
              <a:t>Possible answer choices. </a:t>
            </a:r>
          </a:p>
          <a:p>
            <a:pPr>
              <a:lnSpc>
                <a:spcPct val="120000"/>
              </a:lnSpc>
              <a:spcBef>
                <a:spcPts val="0"/>
              </a:spcBef>
            </a:pPr>
            <a:r>
              <a:rPr lang="en-US" altLang="en-US" sz="2400" dirty="0">
                <a:cs typeface="Arial" panose="020B0604020202020204" pitchFamily="34" charset="0"/>
              </a:rPr>
              <a:t>One is the best or correct answer</a:t>
            </a:r>
          </a:p>
          <a:p>
            <a:pPr>
              <a:lnSpc>
                <a:spcPct val="120000"/>
              </a:lnSpc>
              <a:spcBef>
                <a:spcPts val="0"/>
              </a:spcBef>
            </a:pPr>
            <a:r>
              <a:rPr lang="en-US" altLang="en-US" sz="2400" dirty="0">
                <a:cs typeface="Arial" panose="020B0604020202020204" pitchFamily="34" charset="0"/>
              </a:rPr>
              <a:t>The rest are plausible distractors.</a:t>
            </a:r>
          </a:p>
          <a:p>
            <a:pPr>
              <a:lnSpc>
                <a:spcPct val="120000"/>
              </a:lnSpc>
              <a:spcBef>
                <a:spcPts val="0"/>
              </a:spcBef>
            </a:pPr>
            <a:endParaRPr lang="en-US" altLang="en-US" sz="2400" dirty="0">
              <a:cs typeface="Arial" panose="020B0604020202020204" pitchFamily="34" charset="0"/>
            </a:endParaRPr>
          </a:p>
          <a:p>
            <a:pPr marL="274320" lvl="1" indent="0">
              <a:lnSpc>
                <a:spcPct val="120000"/>
              </a:lnSpc>
              <a:spcBef>
                <a:spcPts val="0"/>
              </a:spcBef>
              <a:buNone/>
            </a:pPr>
            <a:r>
              <a:rPr lang="en-US" altLang="en-US" sz="2200" dirty="0">
                <a:cs typeface="Arial" panose="020B0604020202020204" pitchFamily="34" charset="0"/>
              </a:rPr>
              <a:t>Example:</a:t>
            </a:r>
          </a:p>
          <a:p>
            <a:pPr marL="274320" lvl="1" indent="0">
              <a:lnSpc>
                <a:spcPct val="120000"/>
              </a:lnSpc>
              <a:spcBef>
                <a:spcPts val="0"/>
              </a:spcBef>
              <a:buNone/>
            </a:pPr>
            <a:endParaRPr lang="en-US" altLang="en-US" sz="2400" dirty="0">
              <a:cs typeface="Arial" panose="020B0604020202020204" pitchFamily="34" charset="0"/>
            </a:endParaRPr>
          </a:p>
          <a:p>
            <a:pPr marL="274320" lvl="1" indent="0">
              <a:lnSpc>
                <a:spcPct val="120000"/>
              </a:lnSpc>
              <a:spcBef>
                <a:spcPts val="0"/>
              </a:spcBef>
              <a:buNone/>
            </a:pPr>
            <a:r>
              <a:rPr lang="en-US" altLang="en-US" sz="2400" dirty="0">
                <a:cs typeface="Arial" panose="020B0604020202020204" pitchFamily="34" charset="0"/>
              </a:rPr>
              <a:t>A.  6		(</a:t>
            </a:r>
            <a:r>
              <a:rPr lang="en-US" altLang="en-US" sz="2400" i="1" dirty="0">
                <a:cs typeface="Arial" panose="020B0604020202020204" pitchFamily="34" charset="0"/>
              </a:rPr>
              <a:t>distractor</a:t>
            </a:r>
            <a:r>
              <a:rPr lang="en-US" altLang="en-US" sz="2400" dirty="0">
                <a:cs typeface="Arial" panose="020B0604020202020204" pitchFamily="34" charset="0"/>
              </a:rPr>
              <a:t>)</a:t>
            </a:r>
          </a:p>
          <a:p>
            <a:pPr marL="274320" lvl="1" indent="0">
              <a:lnSpc>
                <a:spcPct val="120000"/>
              </a:lnSpc>
              <a:spcBef>
                <a:spcPts val="0"/>
              </a:spcBef>
              <a:buNone/>
            </a:pPr>
            <a:r>
              <a:rPr lang="en-US" altLang="en-US" sz="2400" dirty="0">
                <a:cs typeface="Arial" panose="020B0604020202020204" pitchFamily="34" charset="0"/>
              </a:rPr>
              <a:t>B.  12	(</a:t>
            </a:r>
            <a:r>
              <a:rPr lang="en-US" altLang="en-US" sz="2400" i="1" dirty="0">
                <a:cs typeface="Arial" panose="020B0604020202020204" pitchFamily="34" charset="0"/>
              </a:rPr>
              <a:t>correct answer</a:t>
            </a:r>
            <a:r>
              <a:rPr lang="en-US" altLang="en-US" sz="2400" dirty="0">
                <a:cs typeface="Arial" panose="020B0604020202020204" pitchFamily="34" charset="0"/>
              </a:rPr>
              <a:t>)</a:t>
            </a:r>
          </a:p>
          <a:p>
            <a:pPr marL="274320" lvl="1" indent="0">
              <a:lnSpc>
                <a:spcPct val="120000"/>
              </a:lnSpc>
              <a:spcBef>
                <a:spcPts val="0"/>
              </a:spcBef>
              <a:buNone/>
            </a:pPr>
            <a:r>
              <a:rPr lang="en-US" altLang="en-US" sz="2400" dirty="0">
                <a:cs typeface="Arial" panose="020B0604020202020204" pitchFamily="34" charset="0"/>
              </a:rPr>
              <a:t>C.  18	(</a:t>
            </a:r>
            <a:r>
              <a:rPr lang="en-US" altLang="en-US" sz="2400" i="1" dirty="0">
                <a:cs typeface="Arial" panose="020B0604020202020204" pitchFamily="34" charset="0"/>
              </a:rPr>
              <a:t>distractor</a:t>
            </a:r>
            <a:r>
              <a:rPr lang="en-US" altLang="en-US" sz="2400" dirty="0">
                <a:cs typeface="Arial" panose="020B0604020202020204" pitchFamily="34" charset="0"/>
              </a:rPr>
              <a:t>) </a:t>
            </a:r>
            <a:br>
              <a:rPr lang="en-US" altLang="en-US" sz="2400" dirty="0">
                <a:cs typeface="Arial" panose="020B0604020202020204" pitchFamily="34" charset="0"/>
              </a:rPr>
            </a:br>
            <a:r>
              <a:rPr lang="en-US" altLang="en-US" sz="2400" dirty="0">
                <a:cs typeface="Arial" panose="020B0604020202020204" pitchFamily="34" charset="0"/>
              </a:rPr>
              <a:t>D.  24	(</a:t>
            </a:r>
            <a:r>
              <a:rPr lang="en-US" altLang="en-US" sz="2400" i="1" dirty="0">
                <a:cs typeface="Arial" panose="020B0604020202020204" pitchFamily="34" charset="0"/>
              </a:rPr>
              <a:t>distractor</a:t>
            </a:r>
            <a:r>
              <a:rPr lang="en-US" altLang="en-US" sz="2400" dirty="0">
                <a:cs typeface="Arial" panose="020B0604020202020204" pitchFamily="34" charset="0"/>
              </a:rPr>
              <a:t>)</a:t>
            </a:r>
          </a:p>
        </p:txBody>
      </p:sp>
      <p:sp>
        <p:nvSpPr>
          <p:cNvPr id="82948" name="AutoShape 4"/>
          <p:cNvSpPr>
            <a:spLocks/>
          </p:cNvSpPr>
          <p:nvPr/>
        </p:nvSpPr>
        <p:spPr bwMode="auto">
          <a:xfrm>
            <a:off x="2447925" y="3257550"/>
            <a:ext cx="123825" cy="1266825"/>
          </a:xfrm>
          <a:prstGeom prst="rightBrace">
            <a:avLst>
              <a:gd name="adj1" fmla="val 85256"/>
              <a:gd name="adj2"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defRPr sz="2000">
                <a:solidFill>
                  <a:schemeClr val="tx1"/>
                </a:solidFill>
                <a:latin typeface="Myriad Web" pitchFamily="34" charset="0"/>
              </a:defRPr>
            </a:lvl1pPr>
            <a:lvl2pPr marL="742950" indent="-285750">
              <a:spcBef>
                <a:spcPct val="20000"/>
              </a:spcBef>
              <a:defRPr sz="2000">
                <a:solidFill>
                  <a:schemeClr val="tx1"/>
                </a:solidFill>
                <a:latin typeface="Myriad Web" pitchFamily="34" charset="0"/>
              </a:defRPr>
            </a:lvl2pPr>
            <a:lvl3pPr marL="1143000" indent="-228600">
              <a:spcBef>
                <a:spcPct val="20000"/>
              </a:spcBef>
              <a:defRPr>
                <a:solidFill>
                  <a:schemeClr val="tx1"/>
                </a:solidFill>
                <a:latin typeface="Myriad Web" pitchFamily="34" charset="0"/>
              </a:defRPr>
            </a:lvl3pPr>
            <a:lvl4pPr marL="1600200" indent="-228600">
              <a:spcBef>
                <a:spcPct val="20000"/>
              </a:spcBef>
              <a:defRPr sz="1600">
                <a:solidFill>
                  <a:schemeClr val="tx1"/>
                </a:solidFill>
                <a:latin typeface="Myriad Web" pitchFamily="34" charset="0"/>
              </a:defRPr>
            </a:lvl4pPr>
            <a:lvl5pPr marL="2057400" indent="-228600">
              <a:spcBef>
                <a:spcPct val="20000"/>
              </a:spcBef>
              <a:defRPr sz="1400">
                <a:solidFill>
                  <a:schemeClr val="tx1"/>
                </a:solidFill>
                <a:latin typeface="Myriad Web" pitchFamily="34" charset="0"/>
              </a:defRPr>
            </a:lvl5pPr>
            <a:lvl6pPr marL="2514600" indent="-228600" eaLnBrk="0" fontAlgn="base" hangingPunct="0">
              <a:spcBef>
                <a:spcPct val="20000"/>
              </a:spcBef>
              <a:spcAft>
                <a:spcPct val="0"/>
              </a:spcAft>
              <a:defRPr sz="1400">
                <a:solidFill>
                  <a:schemeClr val="tx1"/>
                </a:solidFill>
                <a:latin typeface="Myriad Web" pitchFamily="34" charset="0"/>
              </a:defRPr>
            </a:lvl6pPr>
            <a:lvl7pPr marL="2971800" indent="-228600" eaLnBrk="0" fontAlgn="base" hangingPunct="0">
              <a:spcBef>
                <a:spcPct val="20000"/>
              </a:spcBef>
              <a:spcAft>
                <a:spcPct val="0"/>
              </a:spcAft>
              <a:defRPr sz="1400">
                <a:solidFill>
                  <a:schemeClr val="tx1"/>
                </a:solidFill>
                <a:latin typeface="Myriad Web" pitchFamily="34" charset="0"/>
              </a:defRPr>
            </a:lvl7pPr>
            <a:lvl8pPr marL="3429000" indent="-228600" eaLnBrk="0" fontAlgn="base" hangingPunct="0">
              <a:spcBef>
                <a:spcPct val="20000"/>
              </a:spcBef>
              <a:spcAft>
                <a:spcPct val="0"/>
              </a:spcAft>
              <a:defRPr sz="1400">
                <a:solidFill>
                  <a:schemeClr val="tx1"/>
                </a:solidFill>
                <a:latin typeface="Myriad Web" pitchFamily="34" charset="0"/>
              </a:defRPr>
            </a:lvl8pPr>
            <a:lvl9pPr marL="3886200" indent="-228600" eaLnBrk="0" fontAlgn="base" hangingPunct="0">
              <a:spcBef>
                <a:spcPct val="20000"/>
              </a:spcBef>
              <a:spcAft>
                <a:spcPct val="0"/>
              </a:spcAft>
              <a:defRPr sz="1400">
                <a:solidFill>
                  <a:schemeClr val="tx1"/>
                </a:solidFill>
                <a:latin typeface="Myriad Web" pitchFamily="34" charset="0"/>
              </a:defRPr>
            </a:lvl9pPr>
          </a:lstStyle>
          <a:p>
            <a:pPr eaLnBrk="1" hangingPunct="1">
              <a:spcAft>
                <a:spcPct val="75000"/>
              </a:spcAft>
            </a:pPr>
            <a:endParaRPr lang="en-US" altLang="en-US" sz="2400" dirty="0">
              <a:latin typeface="Tahoma" panose="020B0604030504040204" pitchFamily="34" charset="0"/>
            </a:endParaRPr>
          </a:p>
        </p:txBody>
      </p:sp>
      <p:sp>
        <p:nvSpPr>
          <p:cNvPr id="82949" name="AutoShape 5"/>
          <p:cNvSpPr>
            <a:spLocks/>
          </p:cNvSpPr>
          <p:nvPr/>
        </p:nvSpPr>
        <p:spPr bwMode="auto">
          <a:xfrm>
            <a:off x="2505075" y="3228975"/>
            <a:ext cx="571500" cy="1295400"/>
          </a:xfrm>
          <a:prstGeom prst="rightBrace">
            <a:avLst>
              <a:gd name="adj1" fmla="val 18889"/>
              <a:gd name="adj2" fmla="val 54412"/>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defRPr sz="2000">
                <a:solidFill>
                  <a:schemeClr val="tx1"/>
                </a:solidFill>
                <a:latin typeface="Myriad Web" pitchFamily="34" charset="0"/>
              </a:defRPr>
            </a:lvl1pPr>
            <a:lvl2pPr marL="742950" indent="-285750">
              <a:spcBef>
                <a:spcPct val="20000"/>
              </a:spcBef>
              <a:defRPr sz="2000">
                <a:solidFill>
                  <a:schemeClr val="tx1"/>
                </a:solidFill>
                <a:latin typeface="Myriad Web" pitchFamily="34" charset="0"/>
              </a:defRPr>
            </a:lvl2pPr>
            <a:lvl3pPr marL="1143000" indent="-228600">
              <a:spcBef>
                <a:spcPct val="20000"/>
              </a:spcBef>
              <a:defRPr>
                <a:solidFill>
                  <a:schemeClr val="tx1"/>
                </a:solidFill>
                <a:latin typeface="Myriad Web" pitchFamily="34" charset="0"/>
              </a:defRPr>
            </a:lvl3pPr>
            <a:lvl4pPr marL="1600200" indent="-228600">
              <a:spcBef>
                <a:spcPct val="20000"/>
              </a:spcBef>
              <a:defRPr sz="1600">
                <a:solidFill>
                  <a:schemeClr val="tx1"/>
                </a:solidFill>
                <a:latin typeface="Myriad Web" pitchFamily="34" charset="0"/>
              </a:defRPr>
            </a:lvl4pPr>
            <a:lvl5pPr marL="2057400" indent="-228600">
              <a:spcBef>
                <a:spcPct val="20000"/>
              </a:spcBef>
              <a:defRPr sz="1400">
                <a:solidFill>
                  <a:schemeClr val="tx1"/>
                </a:solidFill>
                <a:latin typeface="Myriad Web" pitchFamily="34" charset="0"/>
              </a:defRPr>
            </a:lvl5pPr>
            <a:lvl6pPr marL="2514600" indent="-228600" eaLnBrk="0" fontAlgn="base" hangingPunct="0">
              <a:spcBef>
                <a:spcPct val="20000"/>
              </a:spcBef>
              <a:spcAft>
                <a:spcPct val="0"/>
              </a:spcAft>
              <a:defRPr sz="1400">
                <a:solidFill>
                  <a:schemeClr val="tx1"/>
                </a:solidFill>
                <a:latin typeface="Myriad Web" pitchFamily="34" charset="0"/>
              </a:defRPr>
            </a:lvl6pPr>
            <a:lvl7pPr marL="2971800" indent="-228600" eaLnBrk="0" fontAlgn="base" hangingPunct="0">
              <a:spcBef>
                <a:spcPct val="20000"/>
              </a:spcBef>
              <a:spcAft>
                <a:spcPct val="0"/>
              </a:spcAft>
              <a:defRPr sz="1400">
                <a:solidFill>
                  <a:schemeClr val="tx1"/>
                </a:solidFill>
                <a:latin typeface="Myriad Web" pitchFamily="34" charset="0"/>
              </a:defRPr>
            </a:lvl7pPr>
            <a:lvl8pPr marL="3429000" indent="-228600" eaLnBrk="0" fontAlgn="base" hangingPunct="0">
              <a:spcBef>
                <a:spcPct val="20000"/>
              </a:spcBef>
              <a:spcAft>
                <a:spcPct val="0"/>
              </a:spcAft>
              <a:defRPr sz="1400">
                <a:solidFill>
                  <a:schemeClr val="tx1"/>
                </a:solidFill>
                <a:latin typeface="Myriad Web" pitchFamily="34" charset="0"/>
              </a:defRPr>
            </a:lvl8pPr>
            <a:lvl9pPr marL="3886200" indent="-228600" eaLnBrk="0" fontAlgn="base" hangingPunct="0">
              <a:spcBef>
                <a:spcPct val="20000"/>
              </a:spcBef>
              <a:spcAft>
                <a:spcPct val="0"/>
              </a:spcAft>
              <a:defRPr sz="1400">
                <a:solidFill>
                  <a:schemeClr val="tx1"/>
                </a:solidFill>
                <a:latin typeface="Myriad Web" pitchFamily="34" charset="0"/>
              </a:defRPr>
            </a:lvl9pPr>
          </a:lstStyle>
          <a:p>
            <a:pPr eaLnBrk="1" hangingPunct="1">
              <a:spcAft>
                <a:spcPct val="75000"/>
              </a:spcAft>
            </a:pPr>
            <a:endParaRPr lang="en-US" altLang="en-US" sz="2400" dirty="0">
              <a:latin typeface="Tahoma" panose="020B0604030504040204" pitchFamily="34" charset="0"/>
            </a:endParaRPr>
          </a:p>
        </p:txBody>
      </p:sp>
    </p:spTree>
    <p:extLst>
      <p:ext uri="{BB962C8B-B14F-4D97-AF65-F5344CB8AC3E}">
        <p14:creationId xmlns:p14="http://schemas.microsoft.com/office/powerpoint/2010/main" val="1343117514"/>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457200" y="124119"/>
            <a:ext cx="8229600" cy="1143000"/>
          </a:xfrm>
        </p:spPr>
        <p:txBody>
          <a:bodyPr>
            <a:normAutofit/>
          </a:bodyPr>
          <a:lstStyle/>
          <a:p>
            <a:r>
              <a:rPr lang="en-US" altLang="en-US" b="1" dirty="0">
                <a:cs typeface="Arial" panose="020B0604020202020204" pitchFamily="34" charset="0"/>
              </a:rPr>
              <a:t>Types of Items</a:t>
            </a:r>
          </a:p>
        </p:txBody>
      </p:sp>
      <p:sp>
        <p:nvSpPr>
          <p:cNvPr id="80899" name="Rectangle 3"/>
          <p:cNvSpPr>
            <a:spLocks noGrp="1" noChangeArrowheads="1"/>
          </p:cNvSpPr>
          <p:nvPr>
            <p:ph idx="1"/>
          </p:nvPr>
        </p:nvSpPr>
        <p:spPr>
          <a:xfrm>
            <a:off x="304800" y="1066800"/>
            <a:ext cx="4327998" cy="5029200"/>
          </a:xfrm>
        </p:spPr>
        <p:txBody>
          <a:bodyPr>
            <a:noAutofit/>
          </a:bodyPr>
          <a:lstStyle/>
          <a:p>
            <a:pPr>
              <a:lnSpc>
                <a:spcPct val="100000"/>
              </a:lnSpc>
              <a:spcBef>
                <a:spcPts val="0"/>
              </a:spcBef>
              <a:buFontTx/>
              <a:buChar char="•"/>
            </a:pPr>
            <a:endParaRPr lang="en-US" altLang="en-US" i="1" dirty="0">
              <a:cs typeface="Arial" panose="020B0604020202020204" pitchFamily="34" charset="0"/>
            </a:endParaRPr>
          </a:p>
          <a:p>
            <a:pPr>
              <a:lnSpc>
                <a:spcPct val="100000"/>
              </a:lnSpc>
              <a:spcBef>
                <a:spcPts val="0"/>
              </a:spcBef>
              <a:buFontTx/>
              <a:buChar char="•"/>
            </a:pPr>
            <a:r>
              <a:rPr lang="en-US" altLang="en-US" b="1" i="1" dirty="0">
                <a:cs typeface="Arial" panose="020B0604020202020204" pitchFamily="34" charset="0"/>
              </a:rPr>
              <a:t>Recall of knowledge item</a:t>
            </a:r>
          </a:p>
          <a:p>
            <a:pPr lvl="1">
              <a:lnSpc>
                <a:spcPct val="100000"/>
              </a:lnSpc>
              <a:spcBef>
                <a:spcPts val="0"/>
              </a:spcBef>
              <a:spcAft>
                <a:spcPts val="0"/>
              </a:spcAft>
              <a:buFontTx/>
              <a:buChar char="–"/>
            </a:pPr>
            <a:r>
              <a:rPr lang="en-US" altLang="en-US" sz="2000" dirty="0">
                <a:cs typeface="Arial" panose="020B0604020202020204" pitchFamily="34" charset="0"/>
              </a:rPr>
              <a:t>Asks for a memorized fact </a:t>
            </a:r>
          </a:p>
          <a:p>
            <a:pPr lvl="1">
              <a:lnSpc>
                <a:spcPct val="100000"/>
              </a:lnSpc>
              <a:spcBef>
                <a:spcPts val="0"/>
              </a:spcBef>
              <a:spcAft>
                <a:spcPts val="0"/>
              </a:spcAft>
              <a:buFontTx/>
              <a:buChar char="–"/>
            </a:pPr>
            <a:r>
              <a:rPr lang="en-US" altLang="en-US" sz="2000" dirty="0">
                <a:cs typeface="Arial" panose="020B0604020202020204" pitchFamily="34" charset="0"/>
              </a:rPr>
              <a:t>Has only one </a:t>
            </a:r>
            <a:r>
              <a:rPr lang="en-US" altLang="en-US" sz="2000" u="sng" dirty="0">
                <a:cs typeface="Arial" panose="020B0604020202020204" pitchFamily="34" charset="0"/>
              </a:rPr>
              <a:t>correct</a:t>
            </a:r>
            <a:r>
              <a:rPr lang="en-US" altLang="en-US" sz="2000" dirty="0">
                <a:cs typeface="Arial" panose="020B0604020202020204" pitchFamily="34" charset="0"/>
              </a:rPr>
              <a:t> answer</a:t>
            </a:r>
          </a:p>
          <a:p>
            <a:pPr lvl="1">
              <a:lnSpc>
                <a:spcPct val="100000"/>
              </a:lnSpc>
              <a:spcBef>
                <a:spcPts val="0"/>
              </a:spcBef>
              <a:spcAft>
                <a:spcPts val="0"/>
              </a:spcAft>
              <a:buFontTx/>
              <a:buChar char="–"/>
            </a:pPr>
            <a:r>
              <a:rPr lang="en-US" altLang="en-US" sz="2000" dirty="0">
                <a:cs typeface="Arial" panose="020B0604020202020204" pitchFamily="34" charset="0"/>
              </a:rPr>
              <a:t>Note that knowledge recall is not the focus of PNCB exams </a:t>
            </a:r>
          </a:p>
          <a:p>
            <a:pPr>
              <a:lnSpc>
                <a:spcPct val="100000"/>
              </a:lnSpc>
              <a:spcBef>
                <a:spcPts val="0"/>
              </a:spcBef>
              <a:buFontTx/>
              <a:buChar char="•"/>
            </a:pPr>
            <a:endParaRPr lang="en-US" altLang="en-US" i="1" dirty="0"/>
          </a:p>
          <a:p>
            <a:pPr>
              <a:lnSpc>
                <a:spcPct val="100000"/>
              </a:lnSpc>
              <a:spcBef>
                <a:spcPts val="0"/>
              </a:spcBef>
              <a:buFontTx/>
              <a:buChar char="•"/>
            </a:pPr>
            <a:endParaRPr lang="en-US" altLang="en-US" i="1" dirty="0"/>
          </a:p>
          <a:p>
            <a:pPr>
              <a:lnSpc>
                <a:spcPct val="100000"/>
              </a:lnSpc>
              <a:spcBef>
                <a:spcPts val="0"/>
              </a:spcBef>
              <a:buFontTx/>
              <a:buChar char="•"/>
            </a:pPr>
            <a:endParaRPr lang="en-US" altLang="en-US" i="1" dirty="0"/>
          </a:p>
          <a:p>
            <a:pPr>
              <a:lnSpc>
                <a:spcPct val="100000"/>
              </a:lnSpc>
              <a:spcBef>
                <a:spcPts val="0"/>
              </a:spcBef>
              <a:buFontTx/>
              <a:buChar char="•"/>
            </a:pPr>
            <a:r>
              <a:rPr lang="en-US" altLang="en-US" b="1" i="1" dirty="0">
                <a:cs typeface="Arial" panose="020B0604020202020204" pitchFamily="34" charset="0"/>
              </a:rPr>
              <a:t>Application/analysis item</a:t>
            </a:r>
          </a:p>
          <a:p>
            <a:pPr lvl="1">
              <a:lnSpc>
                <a:spcPct val="100000"/>
              </a:lnSpc>
              <a:spcBef>
                <a:spcPts val="0"/>
              </a:spcBef>
              <a:spcAft>
                <a:spcPts val="0"/>
              </a:spcAft>
              <a:buFontTx/>
              <a:buChar char="–"/>
            </a:pPr>
            <a:r>
              <a:rPr lang="en-US" altLang="en-US" sz="2000" dirty="0">
                <a:cs typeface="Arial" panose="020B0604020202020204" pitchFamily="34" charset="0"/>
              </a:rPr>
              <a:t>Asks you to use or apply a fact </a:t>
            </a:r>
          </a:p>
          <a:p>
            <a:pPr lvl="1">
              <a:lnSpc>
                <a:spcPct val="100000"/>
              </a:lnSpc>
              <a:spcBef>
                <a:spcPts val="0"/>
              </a:spcBef>
              <a:spcAft>
                <a:spcPts val="0"/>
              </a:spcAft>
              <a:buFontTx/>
              <a:buChar char="–"/>
            </a:pPr>
            <a:r>
              <a:rPr lang="en-US" altLang="en-US" sz="2000" dirty="0">
                <a:cs typeface="Arial" panose="020B0604020202020204" pitchFamily="34" charset="0"/>
              </a:rPr>
              <a:t>Tests at a higher cognitive level</a:t>
            </a:r>
          </a:p>
          <a:p>
            <a:pPr lvl="1">
              <a:lnSpc>
                <a:spcPct val="100000"/>
              </a:lnSpc>
              <a:spcBef>
                <a:spcPts val="0"/>
              </a:spcBef>
              <a:spcAft>
                <a:spcPts val="0"/>
              </a:spcAft>
              <a:buFontTx/>
              <a:buChar char="–"/>
            </a:pPr>
            <a:r>
              <a:rPr lang="en-US" altLang="en-US" sz="2000" dirty="0">
                <a:cs typeface="Arial" panose="020B0604020202020204" pitchFamily="34" charset="0"/>
              </a:rPr>
              <a:t>Has one </a:t>
            </a:r>
            <a:r>
              <a:rPr lang="en-US" altLang="en-US" sz="2000" u="sng" dirty="0">
                <a:cs typeface="Arial" panose="020B0604020202020204" pitchFamily="34" charset="0"/>
              </a:rPr>
              <a:t>best</a:t>
            </a:r>
            <a:r>
              <a:rPr lang="en-US" altLang="en-US" sz="2000" dirty="0">
                <a:cs typeface="Arial" panose="020B0604020202020204" pitchFamily="34" charset="0"/>
              </a:rPr>
              <a:t> answer</a:t>
            </a:r>
          </a:p>
          <a:p>
            <a:pPr lvl="1">
              <a:lnSpc>
                <a:spcPct val="100000"/>
              </a:lnSpc>
              <a:spcBef>
                <a:spcPts val="0"/>
              </a:spcBef>
              <a:spcAft>
                <a:spcPts val="0"/>
              </a:spcAft>
              <a:buFontTx/>
              <a:buChar char="–"/>
            </a:pPr>
            <a:r>
              <a:rPr lang="en-US" altLang="en-US" sz="2000" dirty="0">
                <a:cs typeface="Arial" panose="020B0604020202020204" pitchFamily="34" charset="0"/>
              </a:rPr>
              <a:t>PNCB exams use these types</a:t>
            </a:r>
          </a:p>
        </p:txBody>
      </p:sp>
      <p:sp>
        <p:nvSpPr>
          <p:cNvPr id="80900" name="Text Box 5"/>
          <p:cNvSpPr txBox="1">
            <a:spLocks noChangeArrowheads="1"/>
          </p:cNvSpPr>
          <p:nvPr/>
        </p:nvSpPr>
        <p:spPr bwMode="auto">
          <a:xfrm>
            <a:off x="4962933" y="1371600"/>
            <a:ext cx="4022335" cy="2031325"/>
          </a:xfrm>
          <a:prstGeom prst="rect">
            <a:avLst/>
          </a:prstGeom>
          <a:solidFill>
            <a:srgbClr val="EAE9FD"/>
          </a:solidFill>
          <a:ln w="9525" algn="ctr">
            <a:solidFill>
              <a:srgbClr val="12163D"/>
            </a:solidFill>
            <a:miter lim="800000"/>
            <a:headEnd/>
            <a:tailEnd/>
          </a:ln>
          <a:extLst/>
        </p:spPr>
        <p:txBody>
          <a:bodyPr wrap="square">
            <a:spAutoFit/>
          </a:bodyPr>
          <a:lstStyle>
            <a:lvl1pPr marL="457200" indent="-457200">
              <a:spcBef>
                <a:spcPct val="20000"/>
              </a:spcBef>
              <a:defRPr sz="2000">
                <a:solidFill>
                  <a:schemeClr val="tx1"/>
                </a:solidFill>
                <a:latin typeface="Myriad Web" pitchFamily="34" charset="0"/>
              </a:defRPr>
            </a:lvl1pPr>
            <a:lvl2pPr marL="742950" indent="-285750">
              <a:spcBef>
                <a:spcPct val="20000"/>
              </a:spcBef>
              <a:defRPr sz="2000">
                <a:solidFill>
                  <a:schemeClr val="tx1"/>
                </a:solidFill>
                <a:latin typeface="Myriad Web" pitchFamily="34" charset="0"/>
              </a:defRPr>
            </a:lvl2pPr>
            <a:lvl3pPr marL="1143000" indent="-228600">
              <a:spcBef>
                <a:spcPct val="20000"/>
              </a:spcBef>
              <a:defRPr>
                <a:solidFill>
                  <a:schemeClr val="tx1"/>
                </a:solidFill>
                <a:latin typeface="Myriad Web" pitchFamily="34" charset="0"/>
              </a:defRPr>
            </a:lvl3pPr>
            <a:lvl4pPr marL="1600200" indent="-228600">
              <a:spcBef>
                <a:spcPct val="20000"/>
              </a:spcBef>
              <a:defRPr sz="1600">
                <a:solidFill>
                  <a:schemeClr val="tx1"/>
                </a:solidFill>
                <a:latin typeface="Myriad Web" pitchFamily="34" charset="0"/>
              </a:defRPr>
            </a:lvl4pPr>
            <a:lvl5pPr marL="2057400" indent="-228600">
              <a:spcBef>
                <a:spcPct val="20000"/>
              </a:spcBef>
              <a:defRPr sz="1400">
                <a:solidFill>
                  <a:schemeClr val="tx1"/>
                </a:solidFill>
                <a:latin typeface="Myriad Web" pitchFamily="34" charset="0"/>
              </a:defRPr>
            </a:lvl5pPr>
            <a:lvl6pPr marL="2514600" indent="-228600" eaLnBrk="0" fontAlgn="base" hangingPunct="0">
              <a:spcBef>
                <a:spcPct val="20000"/>
              </a:spcBef>
              <a:spcAft>
                <a:spcPct val="0"/>
              </a:spcAft>
              <a:defRPr sz="1400">
                <a:solidFill>
                  <a:schemeClr val="tx1"/>
                </a:solidFill>
                <a:latin typeface="Myriad Web" pitchFamily="34" charset="0"/>
              </a:defRPr>
            </a:lvl6pPr>
            <a:lvl7pPr marL="2971800" indent="-228600" eaLnBrk="0" fontAlgn="base" hangingPunct="0">
              <a:spcBef>
                <a:spcPct val="20000"/>
              </a:spcBef>
              <a:spcAft>
                <a:spcPct val="0"/>
              </a:spcAft>
              <a:defRPr sz="1400">
                <a:solidFill>
                  <a:schemeClr val="tx1"/>
                </a:solidFill>
                <a:latin typeface="Myriad Web" pitchFamily="34" charset="0"/>
              </a:defRPr>
            </a:lvl7pPr>
            <a:lvl8pPr marL="3429000" indent="-228600" eaLnBrk="0" fontAlgn="base" hangingPunct="0">
              <a:spcBef>
                <a:spcPct val="20000"/>
              </a:spcBef>
              <a:spcAft>
                <a:spcPct val="0"/>
              </a:spcAft>
              <a:defRPr sz="1400">
                <a:solidFill>
                  <a:schemeClr val="tx1"/>
                </a:solidFill>
                <a:latin typeface="Myriad Web" pitchFamily="34" charset="0"/>
              </a:defRPr>
            </a:lvl8pPr>
            <a:lvl9pPr marL="3886200" indent="-228600" eaLnBrk="0" fontAlgn="base" hangingPunct="0">
              <a:spcBef>
                <a:spcPct val="20000"/>
              </a:spcBef>
              <a:spcAft>
                <a:spcPct val="0"/>
              </a:spcAft>
              <a:defRPr sz="1400">
                <a:solidFill>
                  <a:schemeClr val="tx1"/>
                </a:solidFill>
                <a:latin typeface="Myriad Web" pitchFamily="34" charset="0"/>
              </a:defRPr>
            </a:lvl9pPr>
          </a:lstStyle>
          <a:p>
            <a:pPr eaLnBrk="1" hangingPunct="1">
              <a:spcBef>
                <a:spcPts val="0"/>
              </a:spcBef>
            </a:pPr>
            <a:r>
              <a:rPr lang="en-US" altLang="en-US" sz="1800" dirty="0">
                <a:solidFill>
                  <a:schemeClr val="accent2"/>
                </a:solidFill>
                <a:latin typeface="+mn-lt"/>
                <a:cs typeface="Arial" panose="020B0604020202020204" pitchFamily="34" charset="0"/>
              </a:rPr>
              <a:t>What is the FIRST step in resuscitation?</a:t>
            </a:r>
          </a:p>
          <a:p>
            <a:pPr eaLnBrk="1" hangingPunct="1">
              <a:spcBef>
                <a:spcPts val="0"/>
              </a:spcBef>
            </a:pPr>
            <a:endParaRPr lang="en-US" altLang="en-US" sz="1800" dirty="0">
              <a:solidFill>
                <a:schemeClr val="accent2"/>
              </a:solidFill>
              <a:latin typeface="+mn-lt"/>
              <a:cs typeface="Arial" panose="020B0604020202020204" pitchFamily="34" charset="0"/>
            </a:endParaRPr>
          </a:p>
          <a:p>
            <a:pPr eaLnBrk="1" hangingPunct="1">
              <a:spcBef>
                <a:spcPts val="0"/>
              </a:spcBef>
              <a:buFontTx/>
              <a:buAutoNum type="alphaUcPeriod"/>
            </a:pPr>
            <a:r>
              <a:rPr lang="en-US" altLang="en-US" sz="1800" dirty="0">
                <a:solidFill>
                  <a:schemeClr val="accent2"/>
                </a:solidFill>
                <a:latin typeface="+mn-lt"/>
                <a:cs typeface="Arial" panose="020B0604020202020204" pitchFamily="34" charset="0"/>
              </a:rPr>
              <a:t>begin chest compressions</a:t>
            </a:r>
          </a:p>
          <a:p>
            <a:pPr eaLnBrk="1" hangingPunct="1">
              <a:spcBef>
                <a:spcPts val="0"/>
              </a:spcBef>
              <a:buFontTx/>
              <a:buAutoNum type="alphaUcPeriod"/>
            </a:pPr>
            <a:r>
              <a:rPr lang="en-US" altLang="en-US" sz="1800" dirty="0">
                <a:solidFill>
                  <a:schemeClr val="accent2"/>
                </a:solidFill>
                <a:latin typeface="+mn-lt"/>
                <a:cs typeface="Arial" panose="020B0604020202020204" pitchFamily="34" charset="0"/>
              </a:rPr>
              <a:t>check patient’s pulse</a:t>
            </a:r>
          </a:p>
          <a:p>
            <a:pPr eaLnBrk="1" hangingPunct="1">
              <a:spcBef>
                <a:spcPts val="0"/>
              </a:spcBef>
              <a:buFontTx/>
              <a:buAutoNum type="alphaUcPeriod"/>
            </a:pPr>
            <a:r>
              <a:rPr lang="en-US" altLang="en-US" sz="1800" dirty="0">
                <a:solidFill>
                  <a:schemeClr val="accent2"/>
                </a:solidFill>
                <a:latin typeface="+mn-lt"/>
                <a:cs typeface="Arial" panose="020B0604020202020204" pitchFamily="34" charset="0"/>
              </a:rPr>
              <a:t>check patient’s breathing</a:t>
            </a:r>
          </a:p>
          <a:p>
            <a:pPr eaLnBrk="1" hangingPunct="1">
              <a:spcBef>
                <a:spcPts val="0"/>
              </a:spcBef>
              <a:buFontTx/>
              <a:buAutoNum type="alphaUcPeriod"/>
            </a:pPr>
            <a:r>
              <a:rPr lang="en-US" altLang="en-US" sz="1800" dirty="0">
                <a:solidFill>
                  <a:schemeClr val="accent2"/>
                </a:solidFill>
                <a:latin typeface="+mn-lt"/>
                <a:cs typeface="Arial" panose="020B0604020202020204" pitchFamily="34" charset="0"/>
              </a:rPr>
              <a:t>ensure airway is open</a:t>
            </a:r>
          </a:p>
        </p:txBody>
      </p:sp>
      <p:sp>
        <p:nvSpPr>
          <p:cNvPr id="65543" name="Text Box 7"/>
          <p:cNvSpPr txBox="1">
            <a:spLocks noChangeArrowheads="1"/>
          </p:cNvSpPr>
          <p:nvPr/>
        </p:nvSpPr>
        <p:spPr bwMode="auto">
          <a:xfrm>
            <a:off x="4957985" y="3810000"/>
            <a:ext cx="4027283" cy="2585323"/>
          </a:xfrm>
          <a:prstGeom prst="rect">
            <a:avLst/>
          </a:prstGeom>
          <a:solidFill>
            <a:srgbClr val="FFFFFF"/>
          </a:solidFill>
          <a:ln w="9525" algn="ctr">
            <a:solidFill>
              <a:srgbClr val="12163D"/>
            </a:solidFill>
            <a:miter lim="800000"/>
            <a:headEnd/>
            <a:tailEnd/>
          </a:ln>
        </p:spPr>
        <p:txBody>
          <a:bodyPr wrap="square">
            <a:spAutoFit/>
          </a:bodyPr>
          <a:lstStyle/>
          <a:p>
            <a:pPr eaLnBrk="1" hangingPunct="1">
              <a:defRPr/>
            </a:pPr>
            <a:r>
              <a:rPr lang="en-US" dirty="0">
                <a:solidFill>
                  <a:schemeClr val="accent2"/>
                </a:solidFill>
                <a:cs typeface="Arial" pitchFamily="34" charset="0"/>
              </a:rPr>
              <a:t>An infant being evaluated for respiratory distress suddenly stops breathing. What is the PRIORITY intervention?</a:t>
            </a:r>
          </a:p>
          <a:p>
            <a:pPr eaLnBrk="1" hangingPunct="1">
              <a:defRPr/>
            </a:pPr>
            <a:endParaRPr lang="en-US" dirty="0">
              <a:solidFill>
                <a:schemeClr val="accent2"/>
              </a:solidFill>
              <a:cs typeface="Arial" pitchFamily="34" charset="0"/>
            </a:endParaRPr>
          </a:p>
          <a:p>
            <a:pPr marL="457200" indent="-457200" eaLnBrk="1" hangingPunct="1">
              <a:buFontTx/>
              <a:buAutoNum type="alphaUcPeriod"/>
              <a:defRPr/>
            </a:pPr>
            <a:r>
              <a:rPr lang="en-US" dirty="0">
                <a:solidFill>
                  <a:schemeClr val="accent2"/>
                </a:solidFill>
                <a:cs typeface="Arial" pitchFamily="34" charset="0"/>
              </a:rPr>
              <a:t>begin chest compressions</a:t>
            </a:r>
          </a:p>
          <a:p>
            <a:pPr marL="457200" indent="-457200" eaLnBrk="1" hangingPunct="1">
              <a:buFontTx/>
              <a:buAutoNum type="alphaUcPeriod"/>
              <a:defRPr/>
            </a:pPr>
            <a:r>
              <a:rPr lang="en-US" dirty="0">
                <a:solidFill>
                  <a:schemeClr val="accent2"/>
                </a:solidFill>
                <a:cs typeface="Arial" pitchFamily="34" charset="0"/>
              </a:rPr>
              <a:t>check patient’s pulse</a:t>
            </a:r>
          </a:p>
          <a:p>
            <a:pPr marL="457200" indent="-457200" eaLnBrk="1" hangingPunct="1">
              <a:buFontTx/>
              <a:buAutoNum type="alphaUcPeriod"/>
              <a:defRPr/>
            </a:pPr>
            <a:r>
              <a:rPr lang="en-US" dirty="0">
                <a:solidFill>
                  <a:schemeClr val="accent2"/>
                </a:solidFill>
                <a:cs typeface="Arial" pitchFamily="34" charset="0"/>
              </a:rPr>
              <a:t>check patient’s breathing</a:t>
            </a:r>
          </a:p>
          <a:p>
            <a:pPr marL="457200" indent="-457200" eaLnBrk="1" hangingPunct="1">
              <a:buFontTx/>
              <a:buAutoNum type="alphaUcPeriod"/>
              <a:defRPr/>
            </a:pPr>
            <a:r>
              <a:rPr lang="en-US" dirty="0">
                <a:solidFill>
                  <a:schemeClr val="accent2"/>
                </a:solidFill>
                <a:cs typeface="Arial" pitchFamily="34" charset="0"/>
              </a:rPr>
              <a:t>ensure airway is open</a:t>
            </a:r>
          </a:p>
        </p:txBody>
      </p:sp>
    </p:spTree>
    <p:extLst>
      <p:ext uri="{BB962C8B-B14F-4D97-AF65-F5344CB8AC3E}">
        <p14:creationId xmlns:p14="http://schemas.microsoft.com/office/powerpoint/2010/main" val="359941852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dirty="0">
                <a:cs typeface="Arial" panose="020B0604020202020204" pitchFamily="34" charset="0"/>
              </a:rPr>
              <a:t>What is Test Anxiety?</a:t>
            </a:r>
          </a:p>
        </p:txBody>
      </p:sp>
      <p:sp>
        <p:nvSpPr>
          <p:cNvPr id="3" name="Content Placeholder 2"/>
          <p:cNvSpPr>
            <a:spLocks noGrp="1"/>
          </p:cNvSpPr>
          <p:nvPr>
            <p:ph idx="1"/>
          </p:nvPr>
        </p:nvSpPr>
        <p:spPr>
          <a:xfrm>
            <a:off x="457200" y="1524000"/>
            <a:ext cx="4800600" cy="4525963"/>
          </a:xfrm>
        </p:spPr>
        <p:txBody>
          <a:bodyPr>
            <a:noAutofit/>
          </a:bodyPr>
          <a:lstStyle/>
          <a:p>
            <a:pPr>
              <a:lnSpc>
                <a:spcPct val="100000"/>
              </a:lnSpc>
              <a:spcBef>
                <a:spcPts val="0"/>
              </a:spcBef>
              <a:spcAft>
                <a:spcPts val="1200"/>
              </a:spcAft>
              <a:buFontTx/>
              <a:buChar char="•"/>
            </a:pPr>
            <a:r>
              <a:rPr lang="en-US" altLang="en-US" sz="2400" dirty="0">
                <a:cs typeface="Arial" panose="020B0604020202020204" pitchFamily="34" charset="0"/>
              </a:rPr>
              <a:t>A complex phenomenon</a:t>
            </a:r>
          </a:p>
          <a:p>
            <a:pPr>
              <a:lnSpc>
                <a:spcPct val="100000"/>
              </a:lnSpc>
              <a:spcBef>
                <a:spcPts val="0"/>
              </a:spcBef>
              <a:spcAft>
                <a:spcPts val="1200"/>
              </a:spcAft>
              <a:buFontTx/>
              <a:buChar char="•"/>
            </a:pPr>
            <a:r>
              <a:rPr lang="en-US" altLang="en-US" sz="2400" dirty="0">
                <a:cs typeface="Arial" panose="020B0604020202020204" pitchFamily="34" charset="0"/>
              </a:rPr>
              <a:t>Includes physical, mental, and behavioral responses related to fear of negative consequences</a:t>
            </a:r>
          </a:p>
          <a:p>
            <a:pPr>
              <a:lnSpc>
                <a:spcPct val="100000"/>
              </a:lnSpc>
              <a:spcBef>
                <a:spcPts val="0"/>
              </a:spcBef>
              <a:spcAft>
                <a:spcPts val="1200"/>
              </a:spcAft>
              <a:buFontTx/>
              <a:buChar char="•"/>
            </a:pPr>
            <a:r>
              <a:rPr lang="en-US" altLang="en-US" sz="2400" dirty="0">
                <a:cs typeface="Arial" panose="020B0604020202020204" pitchFamily="34" charset="0"/>
              </a:rPr>
              <a:t>May feel as if the test is a personal threat, inducing fight or flight responses</a:t>
            </a:r>
          </a:p>
          <a:p>
            <a:pPr>
              <a:lnSpc>
                <a:spcPct val="100000"/>
              </a:lnSpc>
              <a:spcBef>
                <a:spcPts val="0"/>
              </a:spcBef>
              <a:spcAft>
                <a:spcPts val="1200"/>
              </a:spcAft>
              <a:buFontTx/>
              <a:buChar char="•"/>
            </a:pPr>
            <a:r>
              <a:rPr lang="en-US" altLang="en-US" sz="2400" dirty="0">
                <a:cs typeface="Arial" panose="020B0604020202020204" pitchFamily="34" charset="0"/>
              </a:rPr>
              <a:t>May occur before, during, or after a test</a:t>
            </a:r>
          </a:p>
          <a:p>
            <a:pPr>
              <a:lnSpc>
                <a:spcPct val="100000"/>
              </a:lnSpc>
              <a:spcBef>
                <a:spcPts val="0"/>
              </a:spcBef>
              <a:spcAft>
                <a:spcPts val="1200"/>
              </a:spcAft>
              <a:buFontTx/>
              <a:buChar char="•"/>
            </a:pPr>
            <a:r>
              <a:rPr lang="en-US" altLang="en-US" sz="2400" dirty="0">
                <a:cs typeface="Arial" panose="020B0604020202020204" pitchFamily="34" charset="0"/>
              </a:rPr>
              <a:t>Tends to come in a wave</a:t>
            </a:r>
          </a:p>
        </p:txBody>
      </p:sp>
      <p:pic>
        <p:nvPicPr>
          <p:cNvPr id="4" name="Picture 3"/>
          <p:cNvPicPr>
            <a:picLocks noChangeAspect="1"/>
          </p:cNvPicPr>
          <p:nvPr/>
        </p:nvPicPr>
        <p:blipFill>
          <a:blip r:embed="rId3"/>
          <a:stretch>
            <a:fillRect/>
          </a:stretch>
        </p:blipFill>
        <p:spPr>
          <a:xfrm>
            <a:off x="5550213" y="1752600"/>
            <a:ext cx="3172194" cy="36020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18068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57200" y="304800"/>
            <a:ext cx="8382000" cy="1143000"/>
          </a:xfrm>
        </p:spPr>
        <p:txBody>
          <a:bodyPr>
            <a:normAutofit/>
          </a:bodyPr>
          <a:lstStyle/>
          <a:p>
            <a:r>
              <a:rPr lang="en-US" altLang="en-US" sz="4000" dirty="0">
                <a:cs typeface="Arial" panose="020B0604020202020204" pitchFamily="34" charset="0"/>
              </a:rPr>
              <a:t>Strategies for Multiple Choice Items</a:t>
            </a:r>
          </a:p>
        </p:txBody>
      </p:sp>
      <p:sp>
        <p:nvSpPr>
          <p:cNvPr id="40963" name="Rectangle 3"/>
          <p:cNvSpPr>
            <a:spLocks noGrp="1" noChangeArrowheads="1"/>
          </p:cNvSpPr>
          <p:nvPr>
            <p:ph idx="1"/>
          </p:nvPr>
        </p:nvSpPr>
        <p:spPr>
          <a:xfrm>
            <a:off x="609600" y="1447800"/>
            <a:ext cx="7315200" cy="4724400"/>
          </a:xfrm>
        </p:spPr>
        <p:txBody>
          <a:bodyPr>
            <a:normAutofit/>
          </a:bodyPr>
          <a:lstStyle/>
          <a:p>
            <a:pPr marL="0" indent="0">
              <a:buNone/>
              <a:defRPr/>
            </a:pPr>
            <a:r>
              <a:rPr lang="en-US" altLang="en-US" b="1" dirty="0">
                <a:solidFill>
                  <a:schemeClr val="accent2"/>
                </a:solidFill>
                <a:cs typeface="Arial" charset="0"/>
              </a:rPr>
              <a:t>Identify what is being tested</a:t>
            </a:r>
          </a:p>
          <a:p>
            <a:pPr lvl="1">
              <a:buFont typeface="Arial" panose="020B0604020202020204" pitchFamily="34" charset="0"/>
              <a:buChar char="•"/>
              <a:defRPr/>
            </a:pPr>
            <a:r>
              <a:rPr lang="en-US" altLang="en-US" sz="2000" dirty="0">
                <a:cs typeface="Arial" charset="0"/>
              </a:rPr>
              <a:t>What is described?</a:t>
            </a:r>
          </a:p>
          <a:p>
            <a:pPr lvl="1">
              <a:buFont typeface="Arial" panose="020B0604020202020204" pitchFamily="34" charset="0"/>
              <a:buChar char="•"/>
              <a:defRPr/>
            </a:pPr>
            <a:r>
              <a:rPr lang="en-US" altLang="en-US" sz="2000" dirty="0">
                <a:cs typeface="Arial" charset="0"/>
              </a:rPr>
              <a:t>Focus on parent or child?</a:t>
            </a:r>
          </a:p>
          <a:p>
            <a:pPr lvl="1">
              <a:buFont typeface="Arial" panose="020B0604020202020204" pitchFamily="34" charset="0"/>
              <a:buChar char="•"/>
              <a:defRPr/>
            </a:pPr>
            <a:r>
              <a:rPr lang="en-US" altLang="en-US" sz="2000" dirty="0">
                <a:cs typeface="Arial" charset="0"/>
              </a:rPr>
              <a:t>Physiological or psychological?</a:t>
            </a:r>
          </a:p>
          <a:p>
            <a:pPr lvl="1">
              <a:buFont typeface="Arial" panose="020B0604020202020204" pitchFamily="34" charset="0"/>
              <a:buChar char="•"/>
              <a:defRPr/>
            </a:pPr>
            <a:r>
              <a:rPr lang="en-US" altLang="en-US" sz="2000" dirty="0">
                <a:cs typeface="Arial" charset="0"/>
              </a:rPr>
              <a:t>Action, assessment, teaching point, management</a:t>
            </a:r>
          </a:p>
          <a:p>
            <a:pPr marL="838200" lvl="1" indent="-381000">
              <a:buFontTx/>
              <a:buChar char="–"/>
              <a:defRPr/>
            </a:pPr>
            <a:endParaRPr lang="en-US" altLang="en-US" sz="2000" dirty="0">
              <a:cs typeface="Arial" charset="0"/>
            </a:endParaRPr>
          </a:p>
          <a:p>
            <a:pPr marL="0" indent="0">
              <a:buNone/>
              <a:defRPr/>
            </a:pPr>
            <a:r>
              <a:rPr lang="en-US" altLang="en-US" b="1" dirty="0">
                <a:solidFill>
                  <a:schemeClr val="accent2"/>
                </a:solidFill>
                <a:cs typeface="Arial" charset="0"/>
              </a:rPr>
              <a:t>Key words in the stem</a:t>
            </a:r>
          </a:p>
          <a:p>
            <a:pPr lvl="1">
              <a:buFont typeface="Arial" panose="020B0604020202020204" pitchFamily="34" charset="0"/>
              <a:buChar char="•"/>
              <a:defRPr/>
            </a:pPr>
            <a:r>
              <a:rPr lang="en-US" altLang="en-US" sz="2000" dirty="0">
                <a:cs typeface="Arial" charset="0"/>
              </a:rPr>
              <a:t>Scan question to identify critical words:</a:t>
            </a:r>
          </a:p>
          <a:p>
            <a:pPr lvl="1">
              <a:buFont typeface="Arial" panose="020B0604020202020204" pitchFamily="34" charset="0"/>
              <a:buChar char="•"/>
              <a:defRPr/>
            </a:pPr>
            <a:r>
              <a:rPr lang="en-US" altLang="en-US" sz="2000" b="1" dirty="0">
                <a:cs typeface="Arial" charset="0"/>
              </a:rPr>
              <a:t>Negative word:  </a:t>
            </a:r>
            <a:r>
              <a:rPr lang="en-US" altLang="en-US" sz="2000" b="1" u="sng" dirty="0">
                <a:cs typeface="Arial" charset="0"/>
              </a:rPr>
              <a:t>AVOID</a:t>
            </a:r>
            <a:r>
              <a:rPr lang="en-US" altLang="en-US" sz="2000" dirty="0">
                <a:cs typeface="Arial" charset="0"/>
              </a:rPr>
              <a:t>, </a:t>
            </a:r>
            <a:r>
              <a:rPr lang="en-US" altLang="en-US" sz="2000" b="1" u="sng" dirty="0">
                <a:cs typeface="Arial" charset="0"/>
              </a:rPr>
              <a:t>CONTRAINDICATION</a:t>
            </a:r>
            <a:endParaRPr lang="en-US" altLang="en-US" sz="2000" u="sng" dirty="0">
              <a:cs typeface="Arial" charset="0"/>
            </a:endParaRPr>
          </a:p>
          <a:p>
            <a:pPr marL="914400" lvl="2" indent="0">
              <a:buNone/>
              <a:defRPr/>
            </a:pPr>
            <a:r>
              <a:rPr lang="en-US" altLang="en-US" sz="2000" dirty="0">
                <a:cs typeface="Arial" charset="0"/>
              </a:rPr>
              <a:t>- Identify the exception or the unacceptable</a:t>
            </a:r>
          </a:p>
          <a:p>
            <a:pPr lvl="1">
              <a:buFont typeface="Arial" panose="020B0604020202020204" pitchFamily="34" charset="0"/>
              <a:buChar char="•"/>
              <a:defRPr/>
            </a:pPr>
            <a:r>
              <a:rPr lang="en-US" altLang="en-US" sz="2000" b="1" dirty="0">
                <a:cs typeface="Arial" charset="0"/>
              </a:rPr>
              <a:t>Priority word:  </a:t>
            </a:r>
            <a:r>
              <a:rPr lang="en-US" altLang="en-US" sz="2000" b="1" u="sng" dirty="0">
                <a:cs typeface="Arial" charset="0"/>
              </a:rPr>
              <a:t>FIRST</a:t>
            </a:r>
            <a:r>
              <a:rPr lang="en-US" altLang="en-US" sz="2000" b="1" dirty="0">
                <a:cs typeface="Arial" charset="0"/>
              </a:rPr>
              <a:t>, </a:t>
            </a:r>
            <a:r>
              <a:rPr lang="en-US" altLang="en-US" sz="2000" b="1" u="sng" dirty="0">
                <a:cs typeface="Arial" charset="0"/>
              </a:rPr>
              <a:t>INITIAL</a:t>
            </a:r>
            <a:r>
              <a:rPr lang="en-US" altLang="en-US" sz="2000" b="1" dirty="0">
                <a:cs typeface="Arial" charset="0"/>
              </a:rPr>
              <a:t>, </a:t>
            </a:r>
            <a:r>
              <a:rPr lang="en-US" altLang="en-US" sz="2000" b="1" u="sng" dirty="0">
                <a:cs typeface="Arial" charset="0"/>
              </a:rPr>
              <a:t>NEXT</a:t>
            </a:r>
            <a:r>
              <a:rPr lang="en-US" altLang="en-US" sz="2000" b="1" dirty="0">
                <a:cs typeface="Arial" charset="0"/>
              </a:rPr>
              <a:t>, </a:t>
            </a:r>
            <a:r>
              <a:rPr lang="en-US" altLang="en-US" sz="2000" b="1" u="sng" dirty="0">
                <a:cs typeface="Arial" charset="0"/>
              </a:rPr>
              <a:t>BEST</a:t>
            </a:r>
            <a:endParaRPr lang="en-US" altLang="en-US" sz="2000" b="1" dirty="0">
              <a:cs typeface="Arial" charset="0"/>
            </a:endParaRPr>
          </a:p>
          <a:p>
            <a:pPr marL="914400" lvl="2" indent="0">
              <a:buNone/>
              <a:defRPr/>
            </a:pPr>
            <a:r>
              <a:rPr lang="en-US" altLang="en-US" sz="2000" dirty="0">
                <a:cs typeface="Arial" charset="0"/>
              </a:rPr>
              <a:t>- Use clinical judgment </a:t>
            </a:r>
          </a:p>
          <a:p>
            <a:pPr marL="457200" lvl="1" indent="0">
              <a:defRPr/>
            </a:pPr>
            <a:endParaRPr lang="en-US" altLang="en-US" dirty="0">
              <a:cs typeface="Arial" charset="0"/>
            </a:endParaRPr>
          </a:p>
          <a:p>
            <a:pPr marL="838200" lvl="1" indent="-381000">
              <a:buFontTx/>
              <a:buChar char="–"/>
              <a:defRPr/>
            </a:pPr>
            <a:endParaRPr lang="en-US" altLang="en-US" dirty="0">
              <a:cs typeface="Arial" charset="0"/>
            </a:endParaRPr>
          </a:p>
          <a:p>
            <a:pPr marL="457200" lvl="1" indent="0">
              <a:defRPr/>
            </a:pPr>
            <a:endParaRPr lang="en-US" altLang="en-US" dirty="0">
              <a:cs typeface="Arial" charset="0"/>
            </a:endParaRPr>
          </a:p>
          <a:p>
            <a:pPr marL="838200" lvl="1" indent="-381000">
              <a:defRPr/>
            </a:pPr>
            <a:endParaRPr lang="en-US" altLang="en-US" dirty="0">
              <a:cs typeface="Arial" charset="0"/>
            </a:endParaRPr>
          </a:p>
          <a:p>
            <a:pPr marL="838200" lvl="1" indent="-381000">
              <a:defRPr/>
            </a:pPr>
            <a:endParaRPr lang="en-US" altLang="en-US" dirty="0"/>
          </a:p>
        </p:txBody>
      </p:sp>
    </p:spTree>
    <p:extLst>
      <p:ext uri="{BB962C8B-B14F-4D97-AF65-F5344CB8AC3E}">
        <p14:creationId xmlns:p14="http://schemas.microsoft.com/office/powerpoint/2010/main" val="1572416593"/>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57200" y="304800"/>
            <a:ext cx="8382000" cy="1143000"/>
          </a:xfrm>
        </p:spPr>
        <p:txBody>
          <a:bodyPr>
            <a:normAutofit/>
          </a:bodyPr>
          <a:lstStyle/>
          <a:p>
            <a:r>
              <a:rPr lang="en-US" altLang="en-US" dirty="0">
                <a:cs typeface="Arial" panose="020B0604020202020204" pitchFamily="34" charset="0"/>
              </a:rPr>
              <a:t>Let’s explore some examples</a:t>
            </a:r>
          </a:p>
        </p:txBody>
      </p:sp>
      <p:sp>
        <p:nvSpPr>
          <p:cNvPr id="40963" name="Rectangle 3"/>
          <p:cNvSpPr>
            <a:spLocks noGrp="1" noChangeArrowheads="1"/>
          </p:cNvSpPr>
          <p:nvPr>
            <p:ph idx="1"/>
          </p:nvPr>
        </p:nvSpPr>
        <p:spPr>
          <a:xfrm>
            <a:off x="609600" y="1447800"/>
            <a:ext cx="7315200" cy="4724400"/>
          </a:xfrm>
        </p:spPr>
        <p:txBody>
          <a:bodyPr>
            <a:normAutofit/>
          </a:bodyPr>
          <a:lstStyle/>
          <a:p>
            <a:pPr marL="0" indent="0">
              <a:buNone/>
              <a:defRPr/>
            </a:pPr>
            <a:r>
              <a:rPr lang="en-US" altLang="en-US" sz="2400" dirty="0">
                <a:cs typeface="Arial" charset="0"/>
              </a:rPr>
              <a:t>On the following slides, we’ll walk you through examples. </a:t>
            </a:r>
          </a:p>
          <a:p>
            <a:pPr marL="0" indent="0">
              <a:buNone/>
              <a:defRPr/>
            </a:pPr>
            <a:endParaRPr lang="en-US" altLang="en-US" sz="2400" b="1" dirty="0">
              <a:cs typeface="Arial" charset="0"/>
            </a:endParaRPr>
          </a:p>
          <a:p>
            <a:pPr marL="0" indent="0">
              <a:buNone/>
              <a:defRPr/>
            </a:pPr>
            <a:r>
              <a:rPr lang="en-US" altLang="en-US" sz="2400" dirty="0">
                <a:cs typeface="Arial" charset="0"/>
              </a:rPr>
              <a:t>Note that some content is at the Certified Pediatric Nurse (CPN) exam level, while some is at the Certified Pediatric Nurse Practitioner (CPNP) exam level. </a:t>
            </a:r>
          </a:p>
          <a:p>
            <a:pPr marL="838200" lvl="1" indent="-381000">
              <a:buFontTx/>
              <a:buChar char="–"/>
              <a:defRPr/>
            </a:pPr>
            <a:endParaRPr lang="en-US" altLang="en-US" dirty="0">
              <a:cs typeface="Arial" charset="0"/>
            </a:endParaRPr>
          </a:p>
          <a:p>
            <a:pPr marL="457200" lvl="1" indent="0">
              <a:defRPr/>
            </a:pPr>
            <a:endParaRPr lang="en-US" altLang="en-US" dirty="0">
              <a:cs typeface="Arial" charset="0"/>
            </a:endParaRPr>
          </a:p>
          <a:p>
            <a:pPr marL="838200" lvl="1" indent="-381000">
              <a:defRPr/>
            </a:pPr>
            <a:endParaRPr lang="en-US" altLang="en-US" dirty="0">
              <a:cs typeface="Arial" charset="0"/>
            </a:endParaRPr>
          </a:p>
          <a:p>
            <a:pPr lvl="1" indent="0">
              <a:buNone/>
              <a:defRPr/>
            </a:pPr>
            <a:endParaRPr lang="en-US" altLang="en-US" dirty="0"/>
          </a:p>
        </p:txBody>
      </p:sp>
    </p:spTree>
    <p:extLst>
      <p:ext uri="{BB962C8B-B14F-4D97-AF65-F5344CB8AC3E}">
        <p14:creationId xmlns:p14="http://schemas.microsoft.com/office/powerpoint/2010/main" val="573759399"/>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457200" y="381000"/>
            <a:ext cx="8229600" cy="1143000"/>
          </a:xfrm>
        </p:spPr>
        <p:txBody>
          <a:bodyPr>
            <a:normAutofit/>
          </a:bodyPr>
          <a:lstStyle/>
          <a:p>
            <a:r>
              <a:rPr lang="en-US" altLang="en-US" b="1" dirty="0"/>
              <a:t>Question Example 1</a:t>
            </a:r>
            <a:endParaRPr lang="en-US" altLang="en-US" dirty="0"/>
          </a:p>
        </p:txBody>
      </p:sp>
      <p:sp>
        <p:nvSpPr>
          <p:cNvPr id="87043" name="Content Placeholder 2"/>
          <p:cNvSpPr>
            <a:spLocks noGrp="1"/>
          </p:cNvSpPr>
          <p:nvPr>
            <p:ph idx="1"/>
          </p:nvPr>
        </p:nvSpPr>
        <p:spPr>
          <a:xfrm>
            <a:off x="647700" y="1524000"/>
            <a:ext cx="7848600" cy="5029200"/>
          </a:xfrm>
        </p:spPr>
        <p:txBody>
          <a:bodyPr>
            <a:noAutofit/>
          </a:bodyPr>
          <a:lstStyle/>
          <a:p>
            <a:pPr marL="0" indent="0">
              <a:lnSpc>
                <a:spcPct val="100000"/>
              </a:lnSpc>
              <a:spcBef>
                <a:spcPts val="0"/>
              </a:spcBef>
              <a:buNone/>
            </a:pPr>
            <a:r>
              <a:rPr lang="en-US" altLang="en-US" dirty="0"/>
              <a:t>What is being described in this stem?  </a:t>
            </a:r>
          </a:p>
          <a:p>
            <a:pPr marL="0" indent="0">
              <a:lnSpc>
                <a:spcPct val="100000"/>
              </a:lnSpc>
              <a:spcBef>
                <a:spcPts val="0"/>
              </a:spcBef>
              <a:buNone/>
            </a:pPr>
            <a:endParaRPr lang="en-US" altLang="en-US" dirty="0"/>
          </a:p>
          <a:p>
            <a:pPr marL="628650" lvl="1" indent="-228600">
              <a:lnSpc>
                <a:spcPct val="100000"/>
              </a:lnSpc>
              <a:spcBef>
                <a:spcPts val="0"/>
              </a:spcBef>
              <a:spcAft>
                <a:spcPts val="0"/>
              </a:spcAft>
              <a:buNone/>
            </a:pPr>
            <a:r>
              <a:rPr lang="en-US" altLang="en-US" sz="2000" dirty="0"/>
              <a:t>1. A febrile 2 year old has small “blister-like” lesions present on hands and feet and is not eating or drinking as usual. What is the likely causative viral organism?</a:t>
            </a:r>
          </a:p>
          <a:p>
            <a:pPr marL="0" indent="0">
              <a:lnSpc>
                <a:spcPct val="100000"/>
              </a:lnSpc>
              <a:spcBef>
                <a:spcPts val="0"/>
              </a:spcBef>
              <a:buNone/>
            </a:pPr>
            <a:endParaRPr lang="en-US" altLang="en-US" dirty="0"/>
          </a:p>
          <a:p>
            <a:pPr marL="0" indent="0">
              <a:lnSpc>
                <a:spcPct val="100000"/>
              </a:lnSpc>
              <a:spcBef>
                <a:spcPts val="0"/>
              </a:spcBef>
              <a:buNone/>
            </a:pPr>
            <a:r>
              <a:rPr lang="en-US" altLang="en-US" dirty="0"/>
              <a:t>Try to answer this “diagnosis” question without the options! The question is describing a diagnosis caused by a specific virus found in a toddler.</a:t>
            </a:r>
          </a:p>
          <a:p>
            <a:pPr marL="0" indent="0">
              <a:lnSpc>
                <a:spcPct val="100000"/>
              </a:lnSpc>
              <a:spcBef>
                <a:spcPts val="0"/>
              </a:spcBef>
              <a:buNone/>
            </a:pPr>
            <a:endParaRPr lang="en-US" altLang="en-US" dirty="0"/>
          </a:p>
          <a:p>
            <a:pPr>
              <a:buFont typeface="Arial" panose="020B0604020202020204" pitchFamily="34" charset="0"/>
              <a:buChar char="•"/>
            </a:pPr>
            <a:endParaRPr lang="en-US" altLang="en-US" dirty="0"/>
          </a:p>
        </p:txBody>
      </p:sp>
    </p:spTree>
    <p:extLst>
      <p:ext uri="{BB962C8B-B14F-4D97-AF65-F5344CB8AC3E}">
        <p14:creationId xmlns:p14="http://schemas.microsoft.com/office/powerpoint/2010/main" val="23421746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457200" y="381000"/>
            <a:ext cx="8229600" cy="1143000"/>
          </a:xfrm>
        </p:spPr>
        <p:txBody>
          <a:bodyPr>
            <a:normAutofit/>
          </a:bodyPr>
          <a:lstStyle/>
          <a:p>
            <a:r>
              <a:rPr lang="en-US" altLang="en-US" b="1" dirty="0"/>
              <a:t>Question Example 1 continued</a:t>
            </a:r>
            <a:endParaRPr lang="en-US" altLang="en-US" dirty="0"/>
          </a:p>
        </p:txBody>
      </p:sp>
      <p:sp>
        <p:nvSpPr>
          <p:cNvPr id="87043" name="Content Placeholder 2"/>
          <p:cNvSpPr>
            <a:spLocks noGrp="1"/>
          </p:cNvSpPr>
          <p:nvPr>
            <p:ph idx="1"/>
          </p:nvPr>
        </p:nvSpPr>
        <p:spPr>
          <a:xfrm>
            <a:off x="647700" y="1524000"/>
            <a:ext cx="7848600" cy="5029200"/>
          </a:xfrm>
        </p:spPr>
        <p:txBody>
          <a:bodyPr>
            <a:noAutofit/>
          </a:bodyPr>
          <a:lstStyle/>
          <a:p>
            <a:pPr marL="225425" indent="-225425">
              <a:lnSpc>
                <a:spcPct val="100000"/>
              </a:lnSpc>
              <a:spcBef>
                <a:spcPts val="600"/>
              </a:spcBef>
              <a:buNone/>
              <a:defRPr/>
            </a:pPr>
            <a:r>
              <a:rPr lang="en-US" dirty="0"/>
              <a:t>1. A febrile 2 year old has small “blister-like” lesions present on hands and feet and is not eating or drinking as usual. What is the likely causative viral organism?</a:t>
            </a:r>
          </a:p>
          <a:p>
            <a:pPr marL="225425" indent="-225425">
              <a:lnSpc>
                <a:spcPct val="100000"/>
              </a:lnSpc>
              <a:spcBef>
                <a:spcPts val="600"/>
              </a:spcBef>
              <a:buNone/>
              <a:defRPr/>
            </a:pPr>
            <a:r>
              <a:rPr lang="en-US" dirty="0"/>
              <a:t> </a:t>
            </a:r>
          </a:p>
          <a:p>
            <a:pPr marL="457200" indent="-457200">
              <a:lnSpc>
                <a:spcPct val="100000"/>
              </a:lnSpc>
              <a:spcBef>
                <a:spcPts val="600"/>
              </a:spcBef>
              <a:buFontTx/>
              <a:buAutoNum type="alphaUcPeriod"/>
              <a:defRPr/>
            </a:pPr>
            <a:r>
              <a:rPr lang="en-US" dirty="0"/>
              <a:t>Coxsackievirus</a:t>
            </a:r>
          </a:p>
          <a:p>
            <a:pPr marL="457200" indent="-457200">
              <a:lnSpc>
                <a:spcPct val="100000"/>
              </a:lnSpc>
              <a:spcBef>
                <a:spcPts val="600"/>
              </a:spcBef>
              <a:buFontTx/>
              <a:buAutoNum type="alphaUcPeriod"/>
              <a:defRPr/>
            </a:pPr>
            <a:r>
              <a:rPr lang="en-US" dirty="0"/>
              <a:t>Human Parvovirus</a:t>
            </a:r>
          </a:p>
          <a:p>
            <a:pPr marL="457200" indent="-457200">
              <a:lnSpc>
                <a:spcPct val="100000"/>
              </a:lnSpc>
              <a:spcBef>
                <a:spcPts val="600"/>
              </a:spcBef>
              <a:buFontTx/>
              <a:buAutoNum type="alphaUcPeriod"/>
              <a:defRPr/>
            </a:pPr>
            <a:r>
              <a:rPr lang="en-US" dirty="0"/>
              <a:t>Staphylococcal aureus</a:t>
            </a:r>
          </a:p>
          <a:p>
            <a:pPr marL="457200" indent="-457200">
              <a:lnSpc>
                <a:spcPct val="100000"/>
              </a:lnSpc>
              <a:spcBef>
                <a:spcPts val="600"/>
              </a:spcBef>
              <a:buFontTx/>
              <a:buAutoNum type="alphaUcPeriod"/>
              <a:defRPr/>
            </a:pPr>
            <a:r>
              <a:rPr lang="en-US" dirty="0"/>
              <a:t>Pseudomonas aeruginosa</a:t>
            </a:r>
          </a:p>
          <a:p>
            <a:pPr marL="457200" indent="-457200">
              <a:lnSpc>
                <a:spcPct val="100000"/>
              </a:lnSpc>
              <a:spcBef>
                <a:spcPts val="600"/>
              </a:spcBef>
              <a:buFontTx/>
              <a:buAutoNum type="alphaUcPeriod"/>
              <a:defRPr/>
            </a:pPr>
            <a:endParaRPr lang="en-US" dirty="0"/>
          </a:p>
          <a:p>
            <a:pPr marL="0" indent="0">
              <a:lnSpc>
                <a:spcPct val="100000"/>
              </a:lnSpc>
              <a:spcBef>
                <a:spcPts val="600"/>
              </a:spcBef>
              <a:buNone/>
              <a:defRPr/>
            </a:pPr>
            <a:r>
              <a:rPr lang="en-US" dirty="0"/>
              <a:t>If you do not know the answer but know that C and D are not viruses, you can guess between A and B. See the next slide for the answer. </a:t>
            </a:r>
          </a:p>
          <a:p>
            <a:pPr marL="0" indent="0">
              <a:lnSpc>
                <a:spcPct val="100000"/>
              </a:lnSpc>
              <a:spcBef>
                <a:spcPts val="0"/>
              </a:spcBef>
              <a:buNone/>
            </a:pPr>
            <a:endParaRPr lang="en-US" altLang="en-US" dirty="0"/>
          </a:p>
          <a:p>
            <a:pPr>
              <a:buFont typeface="Arial" panose="020B0604020202020204" pitchFamily="34" charset="0"/>
              <a:buChar char="•"/>
            </a:pPr>
            <a:endParaRPr lang="en-US" altLang="en-US" dirty="0"/>
          </a:p>
        </p:txBody>
      </p:sp>
    </p:spTree>
    <p:extLst>
      <p:ext uri="{BB962C8B-B14F-4D97-AF65-F5344CB8AC3E}">
        <p14:creationId xmlns:p14="http://schemas.microsoft.com/office/powerpoint/2010/main" val="15569045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457200" y="381000"/>
            <a:ext cx="8229600" cy="1143000"/>
          </a:xfrm>
        </p:spPr>
        <p:txBody>
          <a:bodyPr>
            <a:normAutofit/>
          </a:bodyPr>
          <a:lstStyle/>
          <a:p>
            <a:r>
              <a:rPr lang="en-US" altLang="en-US" b="1" dirty="0"/>
              <a:t>Question Example 1 continued</a:t>
            </a:r>
            <a:endParaRPr lang="en-US" altLang="en-US" dirty="0"/>
          </a:p>
        </p:txBody>
      </p:sp>
      <p:sp>
        <p:nvSpPr>
          <p:cNvPr id="87043" name="Content Placeholder 2"/>
          <p:cNvSpPr>
            <a:spLocks noGrp="1"/>
          </p:cNvSpPr>
          <p:nvPr>
            <p:ph idx="1"/>
          </p:nvPr>
        </p:nvSpPr>
        <p:spPr>
          <a:xfrm>
            <a:off x="647700" y="1524000"/>
            <a:ext cx="7848600" cy="5029200"/>
          </a:xfrm>
        </p:spPr>
        <p:txBody>
          <a:bodyPr>
            <a:noAutofit/>
          </a:bodyPr>
          <a:lstStyle/>
          <a:p>
            <a:pPr marL="0" indent="0">
              <a:buNone/>
              <a:defRPr/>
            </a:pPr>
            <a:r>
              <a:rPr lang="en-US" altLang="en-US" dirty="0"/>
              <a:t>The answer is A: Coxsackie virus </a:t>
            </a:r>
          </a:p>
          <a:p>
            <a:pPr>
              <a:defRPr/>
            </a:pPr>
            <a:endParaRPr lang="en-US" dirty="0"/>
          </a:p>
          <a:p>
            <a:pPr marL="0" indent="0">
              <a:buNone/>
              <a:defRPr/>
            </a:pPr>
            <a:r>
              <a:rPr lang="en-US" dirty="0"/>
              <a:t>1. A febrile 2 year old has small “blister-like” lesions present on hands and feet and is not eating or drinking as usual. What is the likely causative viral organism?</a:t>
            </a:r>
          </a:p>
          <a:p>
            <a:pPr>
              <a:defRPr/>
            </a:pPr>
            <a:endParaRPr lang="en-US" dirty="0"/>
          </a:p>
          <a:p>
            <a:pPr marL="457200" indent="-457200">
              <a:buFont typeface="+mj-lt"/>
              <a:buAutoNum type="alphaUcPeriod"/>
              <a:defRPr/>
            </a:pPr>
            <a:r>
              <a:rPr lang="en-US" dirty="0">
                <a:solidFill>
                  <a:srgbClr val="515E9D"/>
                </a:solidFill>
              </a:rPr>
              <a:t>Coxsackievirus </a:t>
            </a:r>
          </a:p>
          <a:p>
            <a:pPr marL="457200" indent="-457200">
              <a:buFont typeface="+mj-lt"/>
              <a:buAutoNum type="alphaUcPeriod"/>
              <a:defRPr/>
            </a:pPr>
            <a:r>
              <a:rPr lang="en-US" strike="sngStrike" dirty="0"/>
              <a:t>Human Parvovirus</a:t>
            </a:r>
          </a:p>
          <a:p>
            <a:pPr marL="457200" indent="-457200">
              <a:buFont typeface="+mj-lt"/>
              <a:buAutoNum type="alphaUcPeriod"/>
              <a:defRPr/>
            </a:pPr>
            <a:r>
              <a:rPr lang="en-US" strike="sngStrike" dirty="0"/>
              <a:t>Staphylococcal aureus</a:t>
            </a:r>
          </a:p>
          <a:p>
            <a:pPr marL="457200" indent="-457200">
              <a:buFont typeface="+mj-lt"/>
              <a:buAutoNum type="alphaUcPeriod"/>
              <a:defRPr/>
            </a:pPr>
            <a:r>
              <a:rPr lang="en-US" strike="sngStrike" dirty="0"/>
              <a:t>Pseudomonas aeruginosa</a:t>
            </a:r>
          </a:p>
          <a:p>
            <a:pPr marL="0" indent="0">
              <a:lnSpc>
                <a:spcPct val="100000"/>
              </a:lnSpc>
              <a:spcBef>
                <a:spcPts val="0"/>
              </a:spcBef>
              <a:buNone/>
            </a:pPr>
            <a:endParaRPr lang="en-US" altLang="en-US" dirty="0"/>
          </a:p>
          <a:p>
            <a:pPr>
              <a:buFont typeface="Arial" panose="020B0604020202020204" pitchFamily="34" charset="0"/>
              <a:buChar char="•"/>
            </a:pPr>
            <a:endParaRPr lang="en-US" altLang="en-US" dirty="0"/>
          </a:p>
        </p:txBody>
      </p:sp>
      <p:sp>
        <p:nvSpPr>
          <p:cNvPr id="6" name="Left Arrow 5"/>
          <p:cNvSpPr/>
          <p:nvPr/>
        </p:nvSpPr>
        <p:spPr>
          <a:xfrm>
            <a:off x="3352800" y="3845964"/>
            <a:ext cx="9906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358422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457200" y="304800"/>
            <a:ext cx="8229600" cy="1143000"/>
          </a:xfrm>
        </p:spPr>
        <p:txBody>
          <a:bodyPr>
            <a:normAutofit/>
          </a:bodyPr>
          <a:lstStyle/>
          <a:p>
            <a:r>
              <a:rPr lang="en-US" altLang="en-US" b="1" dirty="0"/>
              <a:t>Question Example 2</a:t>
            </a:r>
          </a:p>
        </p:txBody>
      </p:sp>
      <p:sp>
        <p:nvSpPr>
          <p:cNvPr id="3" name="Content Placeholder 2"/>
          <p:cNvSpPr>
            <a:spLocks noGrp="1"/>
          </p:cNvSpPr>
          <p:nvPr>
            <p:ph idx="1"/>
          </p:nvPr>
        </p:nvSpPr>
        <p:spPr>
          <a:xfrm>
            <a:off x="533400" y="1524000"/>
            <a:ext cx="8229600" cy="4876800"/>
          </a:xfrm>
        </p:spPr>
        <p:txBody>
          <a:bodyPr>
            <a:normAutofit fontScale="92500" lnSpcReduction="10000"/>
          </a:bodyPr>
          <a:lstStyle/>
          <a:p>
            <a:pPr marL="0" indent="0">
              <a:buNone/>
              <a:defRPr/>
            </a:pPr>
            <a:r>
              <a:rPr lang="en-US" sz="2200" dirty="0"/>
              <a:t>Try another:</a:t>
            </a:r>
          </a:p>
          <a:p>
            <a:pPr marL="0" indent="0">
              <a:buNone/>
              <a:defRPr/>
            </a:pPr>
            <a:endParaRPr lang="en-US" sz="2200" dirty="0"/>
          </a:p>
          <a:p>
            <a:pPr marL="231775" indent="-231775">
              <a:lnSpc>
                <a:spcPct val="100000"/>
              </a:lnSpc>
              <a:buNone/>
              <a:defRPr/>
            </a:pPr>
            <a:r>
              <a:rPr lang="en-US" sz="2200" dirty="0"/>
              <a:t>2. A 10 year old is being evaluated for acute vomiting and dehydration. The child reports frequent urination and waking at night multiple times to drink water. Which physical assessment parameter is MOST helpful in determining the diagnosis?</a:t>
            </a:r>
          </a:p>
          <a:p>
            <a:pPr marL="0" indent="0">
              <a:defRPr/>
            </a:pPr>
            <a:endParaRPr lang="en-US" sz="2200" dirty="0"/>
          </a:p>
          <a:p>
            <a:pPr marL="457200" lvl="0" indent="-457200">
              <a:buClr>
                <a:srgbClr val="002060">
                  <a:lumMod val="75000"/>
                </a:srgbClr>
              </a:buClr>
              <a:buFont typeface="+mj-lt"/>
              <a:buAutoNum type="alphaUcPeriod"/>
            </a:pPr>
            <a:r>
              <a:rPr lang="en-US" altLang="en-US" sz="2200" dirty="0"/>
              <a:t>low blood pressure</a:t>
            </a:r>
          </a:p>
          <a:p>
            <a:pPr marL="457200" lvl="0" indent="-457200">
              <a:buClr>
                <a:srgbClr val="002060">
                  <a:lumMod val="75000"/>
                </a:srgbClr>
              </a:buClr>
              <a:buFont typeface="+mj-lt"/>
              <a:buAutoNum type="alphaUcPeriod"/>
            </a:pPr>
            <a:r>
              <a:rPr lang="en-US" sz="2200" dirty="0"/>
              <a:t>weight loss  </a:t>
            </a:r>
          </a:p>
          <a:p>
            <a:pPr marL="457200" indent="-457200">
              <a:buFont typeface="+mj-lt"/>
              <a:buAutoNum type="alphaUcPeriod"/>
              <a:defRPr/>
            </a:pPr>
            <a:r>
              <a:rPr lang="en-US" sz="2200" dirty="0"/>
              <a:t>serum electrolyte panel</a:t>
            </a:r>
          </a:p>
          <a:p>
            <a:pPr marL="457200" indent="-457200">
              <a:buFont typeface="+mj-lt"/>
              <a:buAutoNum type="alphaUcPeriod"/>
              <a:defRPr/>
            </a:pPr>
            <a:r>
              <a:rPr lang="en-US" sz="2200" dirty="0"/>
              <a:t>abdominal radiograph</a:t>
            </a:r>
          </a:p>
          <a:p>
            <a:pPr marL="0" indent="0">
              <a:buNone/>
              <a:defRPr/>
            </a:pPr>
            <a:endParaRPr lang="en-US" dirty="0"/>
          </a:p>
          <a:p>
            <a:pPr marL="0" indent="0" algn="ctr">
              <a:buNone/>
              <a:defRPr/>
            </a:pPr>
            <a:r>
              <a:rPr lang="en-US" sz="2000" i="1" dirty="0"/>
              <a:t>See the next slide for the answer. </a:t>
            </a:r>
          </a:p>
          <a:p>
            <a:pPr marL="0" indent="0">
              <a:buNone/>
              <a:defRPr/>
            </a:pPr>
            <a:endParaRPr lang="en-US" dirty="0"/>
          </a:p>
          <a:p>
            <a:pPr marL="0" indent="0">
              <a:buNone/>
              <a:defRPr/>
            </a:pPr>
            <a:endParaRPr lang="en-US" dirty="0"/>
          </a:p>
          <a:p>
            <a:pPr marL="457200" indent="-457200">
              <a:buFontTx/>
              <a:buAutoNum type="alphaUcPeriod" startAt="3"/>
              <a:defRPr/>
            </a:pPr>
            <a:endParaRPr lang="en-US" dirty="0"/>
          </a:p>
          <a:p>
            <a:pPr>
              <a:defRPr/>
            </a:pPr>
            <a:endParaRPr lang="en-US" dirty="0"/>
          </a:p>
        </p:txBody>
      </p:sp>
    </p:spTree>
    <p:extLst>
      <p:ext uri="{BB962C8B-B14F-4D97-AF65-F5344CB8AC3E}">
        <p14:creationId xmlns:p14="http://schemas.microsoft.com/office/powerpoint/2010/main" val="23972102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457200" y="304800"/>
            <a:ext cx="8229600" cy="1143000"/>
          </a:xfrm>
        </p:spPr>
        <p:txBody>
          <a:bodyPr>
            <a:normAutofit/>
          </a:bodyPr>
          <a:lstStyle/>
          <a:p>
            <a:r>
              <a:rPr lang="en-US" altLang="en-US" b="1" dirty="0"/>
              <a:t>Question Example 2 CONTINUED</a:t>
            </a:r>
          </a:p>
        </p:txBody>
      </p:sp>
      <p:sp>
        <p:nvSpPr>
          <p:cNvPr id="3" name="Content Placeholder 2"/>
          <p:cNvSpPr>
            <a:spLocks noGrp="1"/>
          </p:cNvSpPr>
          <p:nvPr>
            <p:ph idx="1"/>
          </p:nvPr>
        </p:nvSpPr>
        <p:spPr>
          <a:xfrm>
            <a:off x="533400" y="1295400"/>
            <a:ext cx="8229600" cy="5334000"/>
          </a:xfrm>
        </p:spPr>
        <p:txBody>
          <a:bodyPr>
            <a:normAutofit fontScale="70000" lnSpcReduction="20000"/>
          </a:bodyPr>
          <a:lstStyle/>
          <a:p>
            <a:pPr marL="0" indent="0">
              <a:buNone/>
              <a:defRPr/>
            </a:pPr>
            <a:r>
              <a:rPr lang="en-US" sz="2600" dirty="0"/>
              <a:t>The answer is B: weight loss</a:t>
            </a:r>
          </a:p>
          <a:p>
            <a:pPr marL="0" indent="0">
              <a:buNone/>
              <a:defRPr/>
            </a:pPr>
            <a:endParaRPr lang="en-US" sz="2600" dirty="0"/>
          </a:p>
          <a:p>
            <a:pPr marL="231775" indent="-231775">
              <a:lnSpc>
                <a:spcPct val="110000"/>
              </a:lnSpc>
              <a:buNone/>
              <a:defRPr/>
            </a:pPr>
            <a:r>
              <a:rPr lang="en-US" sz="2600" dirty="0"/>
              <a:t>2. A 10 year old is being evaluated for acute vomiting and dehydration. The child reports frequent urination and waking at night multiple times to drink water. Which physical assessment parameter is MOST helpful in determining the diagnosis?</a:t>
            </a:r>
          </a:p>
          <a:p>
            <a:pPr marL="0" indent="0">
              <a:defRPr/>
            </a:pPr>
            <a:endParaRPr lang="en-US" sz="2600" dirty="0"/>
          </a:p>
          <a:p>
            <a:pPr marL="514350" indent="-514350">
              <a:buFont typeface="+mj-lt"/>
              <a:buAutoNum type="alphaUcPeriod"/>
              <a:defRPr/>
            </a:pPr>
            <a:r>
              <a:rPr lang="en-US" sz="2600" strike="sngStrike" dirty="0"/>
              <a:t>low blood pressure</a:t>
            </a:r>
          </a:p>
          <a:p>
            <a:pPr marL="514350" indent="-514350">
              <a:buFont typeface="+mj-lt"/>
              <a:buAutoNum type="alphaUcPeriod"/>
              <a:defRPr/>
            </a:pPr>
            <a:r>
              <a:rPr lang="en-US" sz="2600" dirty="0">
                <a:solidFill>
                  <a:srgbClr val="515E9D"/>
                </a:solidFill>
              </a:rPr>
              <a:t>weight loss  </a:t>
            </a:r>
          </a:p>
          <a:p>
            <a:pPr marL="514350" indent="-514350">
              <a:buFont typeface="+mj-lt"/>
              <a:buAutoNum type="alphaUcPeriod"/>
              <a:defRPr/>
            </a:pPr>
            <a:r>
              <a:rPr lang="en-US" sz="2600" strike="sngStrike" dirty="0"/>
              <a:t>serum electrolyte panel</a:t>
            </a:r>
          </a:p>
          <a:p>
            <a:pPr marL="514350" indent="-514350">
              <a:buFont typeface="+mj-lt"/>
              <a:buAutoNum type="alphaUcPeriod"/>
              <a:defRPr/>
            </a:pPr>
            <a:r>
              <a:rPr lang="en-US" sz="2600" strike="sngStrike" dirty="0"/>
              <a:t>abdominal radiograph</a:t>
            </a:r>
          </a:p>
          <a:p>
            <a:pPr marL="0" indent="0">
              <a:buNone/>
              <a:defRPr/>
            </a:pPr>
            <a:endParaRPr lang="en-US" sz="2600" dirty="0"/>
          </a:p>
          <a:p>
            <a:pPr marL="0" indent="0">
              <a:buNone/>
              <a:defRPr/>
            </a:pPr>
            <a:r>
              <a:rPr lang="en-US" sz="2600" dirty="0"/>
              <a:t>Keys to answer this question: </a:t>
            </a:r>
          </a:p>
          <a:p>
            <a:pPr>
              <a:defRPr/>
            </a:pPr>
            <a:r>
              <a:rPr lang="en-US" sz="2600" dirty="0"/>
              <a:t>Electrolytes and radiographs are not physical assessment parameters or physical findings. </a:t>
            </a:r>
          </a:p>
          <a:p>
            <a:pPr>
              <a:defRPr/>
            </a:pPr>
            <a:r>
              <a:rPr lang="en-US" sz="2600" dirty="0"/>
              <a:t>If you know the symptoms of diabetes, you can also relate the option of weight loss as the most significant physical finding. </a:t>
            </a:r>
          </a:p>
          <a:p>
            <a:pPr marL="0" indent="0">
              <a:buNone/>
              <a:defRPr/>
            </a:pPr>
            <a:endParaRPr lang="en-US" sz="2600" dirty="0"/>
          </a:p>
          <a:p>
            <a:pPr marL="457200" indent="-457200">
              <a:buFontTx/>
              <a:buAutoNum type="alphaUcPeriod" startAt="3"/>
              <a:defRPr/>
            </a:pPr>
            <a:endParaRPr lang="en-US" dirty="0"/>
          </a:p>
          <a:p>
            <a:pPr>
              <a:defRPr/>
            </a:pPr>
            <a:endParaRPr lang="en-US" dirty="0"/>
          </a:p>
        </p:txBody>
      </p:sp>
      <p:sp>
        <p:nvSpPr>
          <p:cNvPr id="4" name="Left Arrow 3"/>
          <p:cNvSpPr/>
          <p:nvPr/>
        </p:nvSpPr>
        <p:spPr>
          <a:xfrm>
            <a:off x="2514600" y="3810000"/>
            <a:ext cx="9906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704930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a:xfrm>
            <a:off x="331788" y="457200"/>
            <a:ext cx="8229600" cy="609600"/>
          </a:xfrm>
        </p:spPr>
        <p:txBody>
          <a:bodyPr>
            <a:noAutofit/>
          </a:bodyPr>
          <a:lstStyle/>
          <a:p>
            <a:r>
              <a:rPr lang="en-US" altLang="en-US" b="1" dirty="0"/>
              <a:t>Question Example 3</a:t>
            </a:r>
          </a:p>
        </p:txBody>
      </p:sp>
      <p:sp>
        <p:nvSpPr>
          <p:cNvPr id="3" name="Content Placeholder 2"/>
          <p:cNvSpPr>
            <a:spLocks noGrp="1"/>
          </p:cNvSpPr>
          <p:nvPr>
            <p:ph idx="1"/>
          </p:nvPr>
        </p:nvSpPr>
        <p:spPr>
          <a:xfrm>
            <a:off x="380568" y="1295400"/>
            <a:ext cx="8194675" cy="5105400"/>
          </a:xfrm>
        </p:spPr>
        <p:txBody>
          <a:bodyPr>
            <a:normAutofit fontScale="85000" lnSpcReduction="20000"/>
          </a:bodyPr>
          <a:lstStyle/>
          <a:p>
            <a:pPr marL="0" indent="0">
              <a:buNone/>
              <a:defRPr/>
            </a:pPr>
            <a:r>
              <a:rPr lang="en-US" sz="2200" dirty="0"/>
              <a:t>Here is another item which is based on an educational or teaching point:  </a:t>
            </a:r>
          </a:p>
          <a:p>
            <a:pPr marL="0" indent="0">
              <a:buNone/>
              <a:defRPr/>
            </a:pPr>
            <a:endParaRPr lang="en-US" sz="2200" dirty="0"/>
          </a:p>
          <a:p>
            <a:pPr marL="225425" indent="-225425">
              <a:lnSpc>
                <a:spcPct val="110000"/>
              </a:lnSpc>
              <a:buNone/>
              <a:defRPr/>
            </a:pPr>
            <a:r>
              <a:rPr lang="en-US" sz="2200" dirty="0"/>
              <a:t>3. Which of the following are the MOST important teaching points for preventing SIDS in a young infant?</a:t>
            </a:r>
          </a:p>
          <a:p>
            <a:pPr>
              <a:lnSpc>
                <a:spcPct val="110000"/>
              </a:lnSpc>
              <a:defRPr/>
            </a:pPr>
            <a:endParaRPr lang="en-US" sz="2200" dirty="0"/>
          </a:p>
          <a:p>
            <a:pPr marL="457200" indent="-457200">
              <a:lnSpc>
                <a:spcPct val="110000"/>
              </a:lnSpc>
              <a:buFont typeface="+mj-lt"/>
              <a:buAutoNum type="alphaUcPeriod"/>
              <a:defRPr/>
            </a:pPr>
            <a:r>
              <a:rPr lang="en-US" sz="2200" dirty="0"/>
              <a:t>Back to sleep, don’t co-sleep with your infant, and make sure your infant stays warm at night</a:t>
            </a:r>
          </a:p>
          <a:p>
            <a:pPr marL="457200" indent="-457200">
              <a:lnSpc>
                <a:spcPct val="110000"/>
              </a:lnSpc>
              <a:buFont typeface="+mj-lt"/>
              <a:buAutoNum type="alphaUcPeriod"/>
              <a:defRPr/>
            </a:pPr>
            <a:r>
              <a:rPr lang="en-US" sz="2200" dirty="0"/>
              <a:t>Offer a pacifier, avoid cigarette smoking, and place infant on his side to sleep after feeds</a:t>
            </a:r>
          </a:p>
          <a:p>
            <a:pPr marL="457200" indent="-457200">
              <a:lnSpc>
                <a:spcPct val="110000"/>
              </a:lnSpc>
              <a:buFont typeface="+mj-lt"/>
              <a:buAutoNum type="alphaUcPeriod"/>
              <a:defRPr/>
            </a:pPr>
            <a:r>
              <a:rPr lang="en-US" sz="2200" dirty="0"/>
              <a:t>Back to sleep, offer a pacifier, and don’t co-sleep with your infant</a:t>
            </a:r>
          </a:p>
          <a:p>
            <a:pPr marL="457200" indent="-457200">
              <a:lnSpc>
                <a:spcPct val="110000"/>
              </a:lnSpc>
              <a:buFont typeface="+mj-lt"/>
              <a:buAutoNum type="alphaUcPeriod"/>
              <a:defRPr/>
            </a:pPr>
            <a:r>
              <a:rPr lang="en-US" sz="2200" dirty="0"/>
              <a:t>Place infant on his side to sleep after feeds, avoid cigarette smoking, and make sure infant stays warm at night</a:t>
            </a:r>
          </a:p>
          <a:p>
            <a:pPr marL="0" indent="0">
              <a:buNone/>
              <a:defRPr/>
            </a:pPr>
            <a:endParaRPr lang="en-US" sz="2200" dirty="0"/>
          </a:p>
          <a:p>
            <a:pPr marL="0" indent="0" algn="ctr">
              <a:buNone/>
              <a:defRPr/>
            </a:pPr>
            <a:r>
              <a:rPr lang="en-US" sz="2000" i="1" dirty="0"/>
              <a:t>See the next slide for the answer. </a:t>
            </a:r>
          </a:p>
          <a:p>
            <a:pPr marL="0" indent="0">
              <a:buNone/>
              <a:defRPr/>
            </a:pPr>
            <a:endParaRPr lang="en-US" sz="2200" dirty="0"/>
          </a:p>
        </p:txBody>
      </p:sp>
    </p:spTree>
    <p:extLst>
      <p:ext uri="{BB962C8B-B14F-4D97-AF65-F5344CB8AC3E}">
        <p14:creationId xmlns:p14="http://schemas.microsoft.com/office/powerpoint/2010/main" val="39715225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a:xfrm>
            <a:off x="419100" y="238497"/>
            <a:ext cx="8229600" cy="1143000"/>
          </a:xfrm>
        </p:spPr>
        <p:txBody>
          <a:bodyPr>
            <a:normAutofit/>
          </a:bodyPr>
          <a:lstStyle/>
          <a:p>
            <a:r>
              <a:rPr lang="en-US" altLang="en-US" b="1" dirty="0"/>
              <a:t>Question Example 3 CONTINUED</a:t>
            </a:r>
          </a:p>
        </p:txBody>
      </p:sp>
      <p:sp>
        <p:nvSpPr>
          <p:cNvPr id="93187" name="Content Placeholder 2"/>
          <p:cNvSpPr>
            <a:spLocks noGrp="1"/>
          </p:cNvSpPr>
          <p:nvPr>
            <p:ph idx="1"/>
          </p:nvPr>
        </p:nvSpPr>
        <p:spPr>
          <a:xfrm>
            <a:off x="495300" y="1142999"/>
            <a:ext cx="8229600" cy="3976255"/>
          </a:xfrm>
        </p:spPr>
        <p:txBody>
          <a:bodyPr>
            <a:noAutofit/>
          </a:bodyPr>
          <a:lstStyle/>
          <a:p>
            <a:pPr marL="225425" lvl="0" indent="-225425">
              <a:buClr>
                <a:srgbClr val="002060">
                  <a:lumMod val="75000"/>
                </a:srgbClr>
              </a:buClr>
              <a:buNone/>
              <a:defRPr/>
            </a:pPr>
            <a:r>
              <a:rPr lang="en-US" sz="1800" dirty="0"/>
              <a:t>3. </a:t>
            </a:r>
            <a:r>
              <a:rPr lang="en-US" sz="1800" dirty="0">
                <a:solidFill>
                  <a:prstClr val="black"/>
                </a:solidFill>
              </a:rPr>
              <a:t>Which of the following are the MOST important teaching points for preventing SIDS in a young infant?</a:t>
            </a:r>
          </a:p>
          <a:p>
            <a:pPr marL="631825" lvl="0" indent="-342900">
              <a:buClr>
                <a:srgbClr val="002060">
                  <a:lumMod val="75000"/>
                </a:srgbClr>
              </a:buClr>
              <a:buFont typeface="+mj-lt"/>
              <a:buAutoNum type="alphaUcPeriod"/>
              <a:defRPr/>
            </a:pPr>
            <a:r>
              <a:rPr lang="en-US" sz="1800" dirty="0">
                <a:solidFill>
                  <a:prstClr val="black"/>
                </a:solidFill>
              </a:rPr>
              <a:t>Back to sleep, don’t co-sleep with your infant, and make sure your infant stays warm at night</a:t>
            </a:r>
          </a:p>
          <a:p>
            <a:pPr marL="631825" lvl="0" indent="-342900">
              <a:buClr>
                <a:srgbClr val="002060">
                  <a:lumMod val="75000"/>
                </a:srgbClr>
              </a:buClr>
              <a:buFont typeface="+mj-lt"/>
              <a:buAutoNum type="alphaUcPeriod"/>
              <a:defRPr/>
            </a:pPr>
            <a:r>
              <a:rPr lang="en-US" sz="1800" dirty="0">
                <a:solidFill>
                  <a:prstClr val="black"/>
                </a:solidFill>
              </a:rPr>
              <a:t>Offer a pacifier, avoid cigarette smoking, and place infant on his side to sleep after feeds</a:t>
            </a:r>
          </a:p>
          <a:p>
            <a:pPr marL="631825" lvl="0" indent="-342900">
              <a:buClr>
                <a:srgbClr val="002060">
                  <a:lumMod val="75000"/>
                </a:srgbClr>
              </a:buClr>
              <a:buFont typeface="+mj-lt"/>
              <a:buAutoNum type="alphaUcPeriod"/>
              <a:defRPr/>
            </a:pPr>
            <a:r>
              <a:rPr lang="en-US" sz="1800" dirty="0">
                <a:solidFill>
                  <a:srgbClr val="515E9D"/>
                </a:solidFill>
              </a:rPr>
              <a:t>Back to sleep, offer a pacifier, and don’t co-sleep with your infant</a:t>
            </a:r>
          </a:p>
          <a:p>
            <a:pPr marL="631825" lvl="0" indent="-342900">
              <a:buClr>
                <a:srgbClr val="002060">
                  <a:lumMod val="75000"/>
                </a:srgbClr>
              </a:buClr>
              <a:buFont typeface="+mj-lt"/>
              <a:buAutoNum type="alphaUcPeriod"/>
              <a:defRPr/>
            </a:pPr>
            <a:r>
              <a:rPr lang="en-US" sz="1800" dirty="0">
                <a:solidFill>
                  <a:prstClr val="black"/>
                </a:solidFill>
              </a:rPr>
              <a:t>Place infant on his side to sleep after feeds, avoid cigarette smoking, and make sure infant stays warm at night</a:t>
            </a:r>
          </a:p>
          <a:p>
            <a:pPr marL="0" indent="0">
              <a:buNone/>
            </a:pPr>
            <a:endParaRPr lang="en-US" altLang="en-US" dirty="0"/>
          </a:p>
          <a:p>
            <a:pPr marL="0" indent="0">
              <a:buNone/>
            </a:pPr>
            <a:r>
              <a:rPr lang="en-US" altLang="en-US" dirty="0"/>
              <a:t> </a:t>
            </a:r>
          </a:p>
        </p:txBody>
      </p:sp>
      <p:sp>
        <p:nvSpPr>
          <p:cNvPr id="2" name="TextBox 1"/>
          <p:cNvSpPr txBox="1"/>
          <p:nvPr/>
        </p:nvSpPr>
        <p:spPr>
          <a:xfrm>
            <a:off x="385412" y="4267200"/>
            <a:ext cx="8153400" cy="2246769"/>
          </a:xfrm>
          <a:prstGeom prst="rect">
            <a:avLst/>
          </a:prstGeom>
          <a:noFill/>
          <a:effectLst/>
        </p:spPr>
        <p:txBody>
          <a:bodyPr wrap="square" rtlCol="0">
            <a:spAutoFit/>
          </a:bodyPr>
          <a:lstStyle/>
          <a:p>
            <a:pPr marL="342900" indent="-342900">
              <a:spcAft>
                <a:spcPts val="1200"/>
              </a:spcAft>
              <a:buFont typeface="Arial" panose="020B0604020202020204" pitchFamily="34" charset="0"/>
              <a:buChar char="•"/>
            </a:pPr>
            <a:r>
              <a:rPr lang="en-US" altLang="en-US" sz="2000" spc="-150" dirty="0">
                <a:solidFill>
                  <a:schemeClr val="tx1">
                    <a:lumMod val="85000"/>
                    <a:lumOff val="15000"/>
                  </a:schemeClr>
                </a:solidFill>
              </a:rPr>
              <a:t>In considering the answer, review the presentation of options. Almost all of these options are plausible and could be correct. </a:t>
            </a:r>
          </a:p>
          <a:p>
            <a:pPr marL="342900" indent="-342900">
              <a:spcAft>
                <a:spcPts val="1200"/>
              </a:spcAft>
              <a:buFont typeface="Arial" panose="020B0604020202020204" pitchFamily="34" charset="0"/>
              <a:buChar char="•"/>
            </a:pPr>
            <a:r>
              <a:rPr lang="en-US" altLang="en-US" sz="2000" spc="-150" dirty="0">
                <a:solidFill>
                  <a:schemeClr val="tx1">
                    <a:lumMod val="85000"/>
                    <a:lumOff val="15000"/>
                  </a:schemeClr>
                </a:solidFill>
              </a:rPr>
              <a:t>If you know that “back to sleep”  is the most common information to prevent SIDS, then there are only two possible correct options. </a:t>
            </a:r>
          </a:p>
          <a:p>
            <a:pPr marL="342900" indent="-342900">
              <a:spcAft>
                <a:spcPts val="1200"/>
              </a:spcAft>
              <a:buFont typeface="Arial" panose="020B0604020202020204" pitchFamily="34" charset="0"/>
              <a:buChar char="•"/>
            </a:pPr>
            <a:r>
              <a:rPr lang="en-US" altLang="en-US" sz="2000" spc="-150" dirty="0">
                <a:solidFill>
                  <a:schemeClr val="tx1">
                    <a:lumMod val="85000"/>
                    <a:lumOff val="15000"/>
                  </a:schemeClr>
                </a:solidFill>
              </a:rPr>
              <a:t>If you know that keeping an infant too warm can contribute to SIDS, then you can eliminate those options. </a:t>
            </a:r>
            <a:endParaRPr lang="en-US" sz="2000" dirty="0"/>
          </a:p>
        </p:txBody>
      </p:sp>
      <p:pic>
        <p:nvPicPr>
          <p:cNvPr id="3" name="Picture 2">
            <a:extLst>
              <a:ext uri="{FF2B5EF4-FFF2-40B4-BE49-F238E27FC236}">
                <a16:creationId xmlns:a16="http://schemas.microsoft.com/office/drawing/2014/main" id="{61F030FF-AFC6-4E97-8621-DD620FED4BC2}"/>
              </a:ext>
            </a:extLst>
          </p:cNvPr>
          <p:cNvPicPr>
            <a:picLocks noChangeAspect="1"/>
          </p:cNvPicPr>
          <p:nvPr/>
        </p:nvPicPr>
        <p:blipFill>
          <a:blip r:embed="rId3"/>
          <a:stretch>
            <a:fillRect/>
          </a:stretch>
        </p:blipFill>
        <p:spPr>
          <a:xfrm>
            <a:off x="8035849" y="3131126"/>
            <a:ext cx="798940" cy="237765"/>
          </a:xfrm>
          <a:prstGeom prst="rect">
            <a:avLst/>
          </a:prstGeom>
        </p:spPr>
      </p:pic>
    </p:spTree>
    <p:extLst>
      <p:ext uri="{BB962C8B-B14F-4D97-AF65-F5344CB8AC3E}">
        <p14:creationId xmlns:p14="http://schemas.microsoft.com/office/powerpoint/2010/main" val="19899486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2" name="TextBox 4"/>
          <p:cNvSpPr txBox="1">
            <a:spLocks noChangeArrowheads="1"/>
          </p:cNvSpPr>
          <p:nvPr/>
        </p:nvSpPr>
        <p:spPr bwMode="auto">
          <a:xfrm>
            <a:off x="476250" y="1148426"/>
            <a:ext cx="7753351" cy="238526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81000" indent="-381000">
              <a:spcBef>
                <a:spcPct val="20000"/>
              </a:spcBef>
              <a:defRPr sz="2000">
                <a:solidFill>
                  <a:schemeClr val="tx1"/>
                </a:solidFill>
                <a:latin typeface="Myriad Web" pitchFamily="34" charset="0"/>
              </a:defRPr>
            </a:lvl1pPr>
            <a:lvl2pPr marL="742950" indent="-285750">
              <a:spcBef>
                <a:spcPct val="20000"/>
              </a:spcBef>
              <a:defRPr sz="2000">
                <a:solidFill>
                  <a:schemeClr val="tx1"/>
                </a:solidFill>
                <a:latin typeface="Myriad Web" pitchFamily="34" charset="0"/>
              </a:defRPr>
            </a:lvl2pPr>
            <a:lvl3pPr marL="1143000" indent="-228600">
              <a:spcBef>
                <a:spcPct val="20000"/>
              </a:spcBef>
              <a:defRPr>
                <a:solidFill>
                  <a:schemeClr val="tx1"/>
                </a:solidFill>
                <a:latin typeface="Myriad Web" pitchFamily="34" charset="0"/>
              </a:defRPr>
            </a:lvl3pPr>
            <a:lvl4pPr marL="1600200" indent="-228600">
              <a:spcBef>
                <a:spcPct val="20000"/>
              </a:spcBef>
              <a:defRPr sz="1600">
                <a:solidFill>
                  <a:schemeClr val="tx1"/>
                </a:solidFill>
                <a:latin typeface="Myriad Web" pitchFamily="34" charset="0"/>
              </a:defRPr>
            </a:lvl4pPr>
            <a:lvl5pPr marL="2057400" indent="-228600">
              <a:spcBef>
                <a:spcPct val="20000"/>
              </a:spcBef>
              <a:defRPr sz="1400">
                <a:solidFill>
                  <a:schemeClr val="tx1"/>
                </a:solidFill>
                <a:latin typeface="Myriad Web" pitchFamily="34" charset="0"/>
              </a:defRPr>
            </a:lvl5pPr>
            <a:lvl6pPr marL="2514600" indent="-228600" eaLnBrk="0" fontAlgn="base" hangingPunct="0">
              <a:spcBef>
                <a:spcPct val="20000"/>
              </a:spcBef>
              <a:spcAft>
                <a:spcPct val="0"/>
              </a:spcAft>
              <a:defRPr sz="1400">
                <a:solidFill>
                  <a:schemeClr val="tx1"/>
                </a:solidFill>
                <a:latin typeface="Myriad Web" pitchFamily="34" charset="0"/>
              </a:defRPr>
            </a:lvl6pPr>
            <a:lvl7pPr marL="2971800" indent="-228600" eaLnBrk="0" fontAlgn="base" hangingPunct="0">
              <a:spcBef>
                <a:spcPct val="20000"/>
              </a:spcBef>
              <a:spcAft>
                <a:spcPct val="0"/>
              </a:spcAft>
              <a:defRPr sz="1400">
                <a:solidFill>
                  <a:schemeClr val="tx1"/>
                </a:solidFill>
                <a:latin typeface="Myriad Web" pitchFamily="34" charset="0"/>
              </a:defRPr>
            </a:lvl7pPr>
            <a:lvl8pPr marL="3429000" indent="-228600" eaLnBrk="0" fontAlgn="base" hangingPunct="0">
              <a:spcBef>
                <a:spcPct val="20000"/>
              </a:spcBef>
              <a:spcAft>
                <a:spcPct val="0"/>
              </a:spcAft>
              <a:defRPr sz="1400">
                <a:solidFill>
                  <a:schemeClr val="tx1"/>
                </a:solidFill>
                <a:latin typeface="Myriad Web" pitchFamily="34" charset="0"/>
              </a:defRPr>
            </a:lvl8pPr>
            <a:lvl9pPr marL="3886200" indent="-228600" eaLnBrk="0" fontAlgn="base" hangingPunct="0">
              <a:spcBef>
                <a:spcPct val="20000"/>
              </a:spcBef>
              <a:spcAft>
                <a:spcPct val="0"/>
              </a:spcAft>
              <a:defRPr sz="1400">
                <a:solidFill>
                  <a:schemeClr val="tx1"/>
                </a:solidFill>
                <a:latin typeface="Myriad Web" pitchFamily="34" charset="0"/>
              </a:defRPr>
            </a:lvl9pPr>
          </a:lstStyle>
          <a:p>
            <a:pPr marL="225425" indent="-225425" eaLnBrk="1" hangingPunct="1">
              <a:lnSpc>
                <a:spcPct val="90000"/>
              </a:lnSpc>
              <a:spcAft>
                <a:spcPct val="75000"/>
              </a:spcAft>
            </a:pPr>
            <a:r>
              <a:rPr lang="en-US" altLang="en-US" dirty="0">
                <a:latin typeface="+mn-lt"/>
                <a:cs typeface="Arial" panose="020B0604020202020204" pitchFamily="34" charset="0"/>
              </a:rPr>
              <a:t>4. A 2 year old admitted for cellulitis is receiving IV vancomycin and develops redness on the neck and trunk.  Which of the following should be the FIRST action?</a:t>
            </a:r>
          </a:p>
          <a:p>
            <a:pPr eaLnBrk="1" hangingPunct="1">
              <a:spcBef>
                <a:spcPct val="0"/>
              </a:spcBef>
              <a:buFont typeface="+mj-lt"/>
              <a:buAutoNum type="alphaUcPeriod"/>
            </a:pPr>
            <a:r>
              <a:rPr lang="en-US" altLang="en-US" dirty="0">
                <a:latin typeface="+mn-lt"/>
                <a:cs typeface="Arial" panose="020B0604020202020204" pitchFamily="34" charset="0"/>
              </a:rPr>
              <a:t>administer NARCAN as soon as possible</a:t>
            </a:r>
          </a:p>
          <a:p>
            <a:pPr eaLnBrk="1" hangingPunct="1">
              <a:spcBef>
                <a:spcPct val="0"/>
              </a:spcBef>
              <a:buFont typeface="+mj-lt"/>
              <a:buAutoNum type="alphaUcPeriod"/>
            </a:pPr>
            <a:r>
              <a:rPr lang="en-US" altLang="en-US" dirty="0">
                <a:latin typeface="+mn-lt"/>
                <a:cs typeface="Arial" panose="020B0604020202020204" pitchFamily="34" charset="0"/>
              </a:rPr>
              <a:t>elevate IV site above the heart</a:t>
            </a:r>
          </a:p>
          <a:p>
            <a:pPr eaLnBrk="1" hangingPunct="1">
              <a:spcBef>
                <a:spcPct val="0"/>
              </a:spcBef>
              <a:buFont typeface="+mj-lt"/>
              <a:buAutoNum type="alphaUcPeriod"/>
            </a:pPr>
            <a:r>
              <a:rPr lang="en-US" altLang="en-US" dirty="0">
                <a:latin typeface="+mn-lt"/>
                <a:cs typeface="Arial" panose="020B0604020202020204" pitchFamily="34" charset="0"/>
              </a:rPr>
              <a:t>stop administration for 15 minutes and then restart</a:t>
            </a:r>
          </a:p>
          <a:p>
            <a:pPr eaLnBrk="1" hangingPunct="1">
              <a:spcBef>
                <a:spcPct val="0"/>
              </a:spcBef>
              <a:buFont typeface="+mj-lt"/>
              <a:buAutoNum type="alphaUcPeriod"/>
            </a:pPr>
            <a:r>
              <a:rPr lang="en-US" altLang="en-US" dirty="0">
                <a:latin typeface="+mn-lt"/>
                <a:cs typeface="Arial" panose="020B0604020202020204" pitchFamily="34" charset="0"/>
              </a:rPr>
              <a:t>slow the administration rate</a:t>
            </a:r>
            <a:r>
              <a:rPr lang="en-US" altLang="en-US" sz="1800" dirty="0">
                <a:latin typeface="+mn-lt"/>
                <a:cs typeface="Arial" panose="020B0604020202020204" pitchFamily="34" charset="0"/>
              </a:rPr>
              <a:t>		</a:t>
            </a:r>
          </a:p>
        </p:txBody>
      </p:sp>
      <p:sp>
        <p:nvSpPr>
          <p:cNvPr id="6" name="TextBox 4"/>
          <p:cNvSpPr txBox="1">
            <a:spLocks noChangeArrowheads="1"/>
          </p:cNvSpPr>
          <p:nvPr/>
        </p:nvSpPr>
        <p:spPr bwMode="auto">
          <a:xfrm>
            <a:off x="480209" y="4015267"/>
            <a:ext cx="7753350" cy="198515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81000" indent="-381000">
              <a:spcBef>
                <a:spcPct val="20000"/>
              </a:spcBef>
              <a:defRPr sz="2000">
                <a:solidFill>
                  <a:schemeClr val="tx1"/>
                </a:solidFill>
                <a:latin typeface="Myriad Web" pitchFamily="34" charset="0"/>
              </a:defRPr>
            </a:lvl1pPr>
            <a:lvl2pPr marL="742950" indent="-285750">
              <a:spcBef>
                <a:spcPct val="20000"/>
              </a:spcBef>
              <a:defRPr sz="2000">
                <a:solidFill>
                  <a:schemeClr val="tx1"/>
                </a:solidFill>
                <a:latin typeface="Myriad Web" pitchFamily="34" charset="0"/>
              </a:defRPr>
            </a:lvl2pPr>
            <a:lvl3pPr marL="1143000" indent="-228600">
              <a:spcBef>
                <a:spcPct val="20000"/>
              </a:spcBef>
              <a:defRPr>
                <a:solidFill>
                  <a:schemeClr val="tx1"/>
                </a:solidFill>
                <a:latin typeface="Myriad Web" pitchFamily="34" charset="0"/>
              </a:defRPr>
            </a:lvl3pPr>
            <a:lvl4pPr marL="1600200" indent="-228600">
              <a:spcBef>
                <a:spcPct val="20000"/>
              </a:spcBef>
              <a:defRPr sz="1600">
                <a:solidFill>
                  <a:schemeClr val="tx1"/>
                </a:solidFill>
                <a:latin typeface="Myriad Web" pitchFamily="34" charset="0"/>
              </a:defRPr>
            </a:lvl4pPr>
            <a:lvl5pPr marL="2057400" indent="-228600">
              <a:spcBef>
                <a:spcPct val="20000"/>
              </a:spcBef>
              <a:defRPr sz="1400">
                <a:solidFill>
                  <a:schemeClr val="tx1"/>
                </a:solidFill>
                <a:latin typeface="Myriad Web" pitchFamily="34" charset="0"/>
              </a:defRPr>
            </a:lvl5pPr>
            <a:lvl6pPr marL="2514600" indent="-228600" eaLnBrk="0" fontAlgn="base" hangingPunct="0">
              <a:spcBef>
                <a:spcPct val="20000"/>
              </a:spcBef>
              <a:spcAft>
                <a:spcPct val="0"/>
              </a:spcAft>
              <a:defRPr sz="1400">
                <a:solidFill>
                  <a:schemeClr val="tx1"/>
                </a:solidFill>
                <a:latin typeface="Myriad Web" pitchFamily="34" charset="0"/>
              </a:defRPr>
            </a:lvl6pPr>
            <a:lvl7pPr marL="2971800" indent="-228600" eaLnBrk="0" fontAlgn="base" hangingPunct="0">
              <a:spcBef>
                <a:spcPct val="20000"/>
              </a:spcBef>
              <a:spcAft>
                <a:spcPct val="0"/>
              </a:spcAft>
              <a:defRPr sz="1400">
                <a:solidFill>
                  <a:schemeClr val="tx1"/>
                </a:solidFill>
                <a:latin typeface="Myriad Web" pitchFamily="34" charset="0"/>
              </a:defRPr>
            </a:lvl7pPr>
            <a:lvl8pPr marL="3429000" indent="-228600" eaLnBrk="0" fontAlgn="base" hangingPunct="0">
              <a:spcBef>
                <a:spcPct val="20000"/>
              </a:spcBef>
              <a:spcAft>
                <a:spcPct val="0"/>
              </a:spcAft>
              <a:defRPr sz="1400">
                <a:solidFill>
                  <a:schemeClr val="tx1"/>
                </a:solidFill>
                <a:latin typeface="Myriad Web" pitchFamily="34" charset="0"/>
              </a:defRPr>
            </a:lvl8pPr>
            <a:lvl9pPr marL="3886200" indent="-228600" eaLnBrk="0" fontAlgn="base" hangingPunct="0">
              <a:spcBef>
                <a:spcPct val="20000"/>
              </a:spcBef>
              <a:spcAft>
                <a:spcPct val="0"/>
              </a:spcAft>
              <a:defRPr sz="1400">
                <a:solidFill>
                  <a:schemeClr val="tx1"/>
                </a:solidFill>
                <a:latin typeface="Myriad Web" pitchFamily="34" charset="0"/>
              </a:defRPr>
            </a:lvl9pPr>
          </a:lstStyle>
          <a:p>
            <a:pPr marL="225425" indent="-225425">
              <a:lnSpc>
                <a:spcPct val="90000"/>
              </a:lnSpc>
              <a:spcAft>
                <a:spcPct val="75000"/>
              </a:spcAft>
            </a:pPr>
            <a:r>
              <a:rPr lang="en-US" altLang="en-US" dirty="0">
                <a:latin typeface="+mn-lt"/>
                <a:cs typeface="Arial" panose="020B0604020202020204" pitchFamily="34" charset="0"/>
              </a:rPr>
              <a:t>5. Which of the following is the PRIORITY nursing care for a child with suspected bacterial meningitis?</a:t>
            </a:r>
          </a:p>
          <a:p>
            <a:pPr eaLnBrk="1" hangingPunct="1">
              <a:lnSpc>
                <a:spcPct val="90000"/>
              </a:lnSpc>
              <a:spcBef>
                <a:spcPts val="0"/>
              </a:spcBef>
              <a:buFont typeface="+mj-lt"/>
              <a:buAutoNum type="alphaUcPeriod"/>
            </a:pPr>
            <a:r>
              <a:rPr lang="en-US" altLang="en-US" dirty="0">
                <a:latin typeface="+mn-lt"/>
                <a:cs typeface="Arial" panose="020B0604020202020204" pitchFamily="34" charset="0"/>
              </a:rPr>
              <a:t>adequate hydration</a:t>
            </a:r>
          </a:p>
          <a:p>
            <a:pPr eaLnBrk="1" hangingPunct="1">
              <a:lnSpc>
                <a:spcPct val="90000"/>
              </a:lnSpc>
              <a:spcBef>
                <a:spcPts val="0"/>
              </a:spcBef>
              <a:buFont typeface="+mj-lt"/>
              <a:buAutoNum type="alphaUcPeriod"/>
            </a:pPr>
            <a:r>
              <a:rPr lang="en-US" altLang="en-US" dirty="0">
                <a:latin typeface="+mn-lt"/>
                <a:cs typeface="Arial" panose="020B0604020202020204" pitchFamily="34" charset="0"/>
              </a:rPr>
              <a:t>keep environmental stimuli to a minimum</a:t>
            </a:r>
          </a:p>
          <a:p>
            <a:pPr eaLnBrk="1" hangingPunct="1">
              <a:lnSpc>
                <a:spcPct val="90000"/>
              </a:lnSpc>
              <a:spcBef>
                <a:spcPts val="0"/>
              </a:spcBef>
              <a:buFont typeface="+mj-lt"/>
              <a:buAutoNum type="alphaUcPeriod"/>
            </a:pPr>
            <a:r>
              <a:rPr lang="en-US" altLang="en-US" dirty="0">
                <a:latin typeface="+mn-lt"/>
                <a:cs typeface="Arial" panose="020B0604020202020204" pitchFamily="34" charset="0"/>
              </a:rPr>
              <a:t>initiate respiratory isolation</a:t>
            </a:r>
          </a:p>
          <a:p>
            <a:pPr>
              <a:lnSpc>
                <a:spcPct val="90000"/>
              </a:lnSpc>
              <a:spcBef>
                <a:spcPts val="0"/>
              </a:spcBef>
              <a:buFont typeface="+mj-lt"/>
              <a:buAutoNum type="alphaUcPeriod"/>
            </a:pPr>
            <a:r>
              <a:rPr lang="en-US" altLang="en-US" dirty="0">
                <a:latin typeface="+mn-lt"/>
                <a:cs typeface="Arial" panose="020B0604020202020204" pitchFamily="34" charset="0"/>
              </a:rPr>
              <a:t>administer antibiotics as soon as ordered</a:t>
            </a:r>
            <a:r>
              <a:rPr lang="en-US" altLang="en-US" sz="1800" dirty="0">
                <a:latin typeface="+mn-lt"/>
                <a:cs typeface="Arial" panose="020B0604020202020204" pitchFamily="34" charset="0"/>
              </a:rPr>
              <a:t>		</a:t>
            </a:r>
          </a:p>
        </p:txBody>
      </p:sp>
      <p:sp>
        <p:nvSpPr>
          <p:cNvPr id="2" name="Rectangle 1"/>
          <p:cNvSpPr/>
          <p:nvPr/>
        </p:nvSpPr>
        <p:spPr>
          <a:xfrm>
            <a:off x="2841259" y="6080525"/>
            <a:ext cx="3411318" cy="369332"/>
          </a:xfrm>
          <a:prstGeom prst="rect">
            <a:avLst/>
          </a:prstGeom>
        </p:spPr>
        <p:txBody>
          <a:bodyPr wrap="none">
            <a:spAutoFit/>
          </a:bodyPr>
          <a:lstStyle/>
          <a:p>
            <a:pPr algn="ctr">
              <a:defRPr/>
            </a:pPr>
            <a:r>
              <a:rPr lang="en-US" i="1" dirty="0"/>
              <a:t>See the next slide for the answers. </a:t>
            </a:r>
          </a:p>
        </p:txBody>
      </p:sp>
      <p:sp>
        <p:nvSpPr>
          <p:cNvPr id="7" name="Title 1"/>
          <p:cNvSpPr>
            <a:spLocks noGrp="1"/>
          </p:cNvSpPr>
          <p:nvPr>
            <p:ph type="title"/>
          </p:nvPr>
        </p:nvSpPr>
        <p:spPr>
          <a:xfrm>
            <a:off x="457200" y="228600"/>
            <a:ext cx="8229600" cy="1143000"/>
          </a:xfrm>
        </p:spPr>
        <p:txBody>
          <a:bodyPr>
            <a:normAutofit/>
          </a:bodyPr>
          <a:lstStyle/>
          <a:p>
            <a:r>
              <a:rPr lang="en-US" altLang="en-US" b="1" dirty="0"/>
              <a:t>Question Examples 4 &amp; 5</a:t>
            </a:r>
          </a:p>
        </p:txBody>
      </p:sp>
    </p:spTree>
    <p:extLst>
      <p:ext uri="{BB962C8B-B14F-4D97-AF65-F5344CB8AC3E}">
        <p14:creationId xmlns:p14="http://schemas.microsoft.com/office/powerpoint/2010/main" val="177930613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pPr algn="ctr"/>
            <a:r>
              <a:rPr lang="en-US" dirty="0">
                <a:cs typeface="Arial" panose="020B0604020202020204" pitchFamily="34" charset="0"/>
              </a:rPr>
              <a:t>More about Test Anxiety</a:t>
            </a:r>
          </a:p>
        </p:txBody>
      </p:sp>
      <p:sp>
        <p:nvSpPr>
          <p:cNvPr id="6" name="Rectangle 3"/>
          <p:cNvSpPr txBox="1">
            <a:spLocks noChangeArrowheads="1"/>
          </p:cNvSpPr>
          <p:nvPr/>
        </p:nvSpPr>
        <p:spPr>
          <a:xfrm>
            <a:off x="255588" y="1143000"/>
            <a:ext cx="8431212" cy="518398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Wingdings" panose="05000000000000000000" pitchFamily="2" charset="2"/>
              <a:buChar char="§"/>
              <a:defRPr sz="3000" kern="1200" spc="-150" baseline="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600" kern="1200" spc="-150" baseline="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spc="-150" baseline="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1800" kern="1200" spc="-150" baseline="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1600" kern="1200" spc="-150" baseline="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buNone/>
            </a:pPr>
            <a:r>
              <a:rPr lang="en-US" altLang="en-US" sz="3200" dirty="0">
                <a:cs typeface="Arial" panose="020B0604020202020204" pitchFamily="34" charset="0"/>
              </a:rPr>
              <a:t>The degree of anxiety varies along a continuum from mild preoccupation to a fear of failure and sense of worthlessness </a:t>
            </a:r>
          </a:p>
          <a:p>
            <a:pPr marL="0" indent="0">
              <a:buNone/>
            </a:pPr>
            <a:r>
              <a:rPr lang="en-US" altLang="en-US" sz="2800" dirty="0"/>
              <a:t>                  </a:t>
            </a:r>
          </a:p>
          <a:p>
            <a:endParaRPr lang="en-US" altLang="en-US" sz="2800" dirty="0"/>
          </a:p>
          <a:p>
            <a:endParaRPr lang="en-US" altLang="en-US" sz="2800" dirty="0"/>
          </a:p>
          <a:p>
            <a:endParaRPr lang="en-US" altLang="en-US" sz="2800" dirty="0"/>
          </a:p>
        </p:txBody>
      </p:sp>
      <p:sp>
        <p:nvSpPr>
          <p:cNvPr id="13" name="Left-Right Arrow 15"/>
          <p:cNvSpPr>
            <a:spLocks noChangeArrowheads="1"/>
          </p:cNvSpPr>
          <p:nvPr/>
        </p:nvSpPr>
        <p:spPr bwMode="auto">
          <a:xfrm>
            <a:off x="2619643" y="4234418"/>
            <a:ext cx="3703102" cy="255588"/>
          </a:xfrm>
          <a:prstGeom prst="leftRightArrow">
            <a:avLst>
              <a:gd name="adj1" fmla="val 50000"/>
              <a:gd name="adj2" fmla="val 50040"/>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defRPr sz="2000">
                <a:solidFill>
                  <a:schemeClr val="tx1"/>
                </a:solidFill>
                <a:latin typeface="Myriad Web" pitchFamily="34" charset="0"/>
              </a:defRPr>
            </a:lvl1pPr>
            <a:lvl2pPr marL="742950" indent="-285750">
              <a:spcBef>
                <a:spcPct val="20000"/>
              </a:spcBef>
              <a:defRPr sz="2000">
                <a:solidFill>
                  <a:schemeClr val="tx1"/>
                </a:solidFill>
                <a:latin typeface="Myriad Web" pitchFamily="34" charset="0"/>
              </a:defRPr>
            </a:lvl2pPr>
            <a:lvl3pPr marL="1143000" indent="-228600">
              <a:spcBef>
                <a:spcPct val="20000"/>
              </a:spcBef>
              <a:defRPr>
                <a:solidFill>
                  <a:schemeClr val="tx1"/>
                </a:solidFill>
                <a:latin typeface="Myriad Web" pitchFamily="34" charset="0"/>
              </a:defRPr>
            </a:lvl3pPr>
            <a:lvl4pPr marL="1600200" indent="-228600">
              <a:spcBef>
                <a:spcPct val="20000"/>
              </a:spcBef>
              <a:defRPr sz="1600">
                <a:solidFill>
                  <a:schemeClr val="tx1"/>
                </a:solidFill>
                <a:latin typeface="Myriad Web" pitchFamily="34" charset="0"/>
              </a:defRPr>
            </a:lvl4pPr>
            <a:lvl5pPr marL="2057400" indent="-228600">
              <a:spcBef>
                <a:spcPct val="20000"/>
              </a:spcBef>
              <a:defRPr sz="1400">
                <a:solidFill>
                  <a:schemeClr val="tx1"/>
                </a:solidFill>
                <a:latin typeface="Myriad Web" pitchFamily="34" charset="0"/>
              </a:defRPr>
            </a:lvl5pPr>
            <a:lvl6pPr marL="2514600" indent="-228600" eaLnBrk="0" fontAlgn="base" hangingPunct="0">
              <a:spcBef>
                <a:spcPct val="20000"/>
              </a:spcBef>
              <a:spcAft>
                <a:spcPct val="0"/>
              </a:spcAft>
              <a:defRPr sz="1400">
                <a:solidFill>
                  <a:schemeClr val="tx1"/>
                </a:solidFill>
                <a:latin typeface="Myriad Web" pitchFamily="34" charset="0"/>
              </a:defRPr>
            </a:lvl6pPr>
            <a:lvl7pPr marL="2971800" indent="-228600" eaLnBrk="0" fontAlgn="base" hangingPunct="0">
              <a:spcBef>
                <a:spcPct val="20000"/>
              </a:spcBef>
              <a:spcAft>
                <a:spcPct val="0"/>
              </a:spcAft>
              <a:defRPr sz="1400">
                <a:solidFill>
                  <a:schemeClr val="tx1"/>
                </a:solidFill>
                <a:latin typeface="Myriad Web" pitchFamily="34" charset="0"/>
              </a:defRPr>
            </a:lvl7pPr>
            <a:lvl8pPr marL="3429000" indent="-228600" eaLnBrk="0" fontAlgn="base" hangingPunct="0">
              <a:spcBef>
                <a:spcPct val="20000"/>
              </a:spcBef>
              <a:spcAft>
                <a:spcPct val="0"/>
              </a:spcAft>
              <a:defRPr sz="1400">
                <a:solidFill>
                  <a:schemeClr val="tx1"/>
                </a:solidFill>
                <a:latin typeface="Myriad Web" pitchFamily="34" charset="0"/>
              </a:defRPr>
            </a:lvl8pPr>
            <a:lvl9pPr marL="3886200" indent="-228600" eaLnBrk="0" fontAlgn="base" hangingPunct="0">
              <a:spcBef>
                <a:spcPct val="20000"/>
              </a:spcBef>
              <a:spcAft>
                <a:spcPct val="0"/>
              </a:spcAft>
              <a:defRPr sz="1400">
                <a:solidFill>
                  <a:schemeClr val="tx1"/>
                </a:solidFill>
                <a:latin typeface="Myriad Web" pitchFamily="34" charset="0"/>
              </a:defRPr>
            </a:lvl9pPr>
          </a:lstStyle>
          <a:p>
            <a:pPr eaLnBrk="1" hangingPunct="1">
              <a:spcAft>
                <a:spcPct val="75000"/>
              </a:spcAft>
            </a:pPr>
            <a:endParaRPr lang="en-US" altLang="en-US" sz="2400" dirty="0">
              <a:latin typeface="+mn-lt"/>
            </a:endParaRPr>
          </a:p>
        </p:txBody>
      </p:sp>
      <p:pic>
        <p:nvPicPr>
          <p:cNvPr id="3" name="Picture 2">
            <a:extLst>
              <a:ext uri="{FF2B5EF4-FFF2-40B4-BE49-F238E27FC236}">
                <a16:creationId xmlns:a16="http://schemas.microsoft.com/office/drawing/2014/main" id="{98776369-5079-465C-BB12-F0879BF35127}"/>
              </a:ext>
            </a:extLst>
          </p:cNvPr>
          <p:cNvPicPr>
            <a:picLocks noChangeAspect="1"/>
          </p:cNvPicPr>
          <p:nvPr/>
        </p:nvPicPr>
        <p:blipFill rotWithShape="1">
          <a:blip r:embed="rId3">
            <a:extLst>
              <a:ext uri="{28A0092B-C50C-407E-A947-70E740481C1C}">
                <a14:useLocalDpi xmlns:a14="http://schemas.microsoft.com/office/drawing/2010/main" val="0"/>
              </a:ext>
            </a:extLst>
          </a:blip>
          <a:srcRect l="9300" t="6708" r="60070" b="4404"/>
          <a:stretch/>
        </p:blipFill>
        <p:spPr>
          <a:xfrm>
            <a:off x="6580955" y="2936648"/>
            <a:ext cx="1528220" cy="3252169"/>
          </a:xfrm>
          <a:prstGeom prst="rect">
            <a:avLst/>
          </a:prstGeom>
          <a:ln w="28575">
            <a:solidFill>
              <a:schemeClr val="tx1"/>
            </a:solidFill>
          </a:ln>
        </p:spPr>
      </p:pic>
      <p:pic>
        <p:nvPicPr>
          <p:cNvPr id="5" name="Picture 4">
            <a:extLst>
              <a:ext uri="{FF2B5EF4-FFF2-40B4-BE49-F238E27FC236}">
                <a16:creationId xmlns:a16="http://schemas.microsoft.com/office/drawing/2014/main" id="{96EDFDD9-23F5-4BF4-ABC7-B83AC09238B9}"/>
              </a:ext>
            </a:extLst>
          </p:cNvPr>
          <p:cNvPicPr>
            <a:picLocks noChangeAspect="1"/>
          </p:cNvPicPr>
          <p:nvPr/>
        </p:nvPicPr>
        <p:blipFill rotWithShape="1">
          <a:blip r:embed="rId3">
            <a:extLst>
              <a:ext uri="{28A0092B-C50C-407E-A947-70E740481C1C}">
                <a14:useLocalDpi xmlns:a14="http://schemas.microsoft.com/office/drawing/2010/main" val="0"/>
              </a:ext>
            </a:extLst>
          </a:blip>
          <a:srcRect l="60536" t="6158" r="10816" b="4222"/>
          <a:stretch/>
        </p:blipFill>
        <p:spPr>
          <a:xfrm>
            <a:off x="875118" y="2791194"/>
            <a:ext cx="1481015" cy="3397623"/>
          </a:xfrm>
          <a:prstGeom prst="rect">
            <a:avLst/>
          </a:prstGeom>
          <a:ln w="28575">
            <a:solidFill>
              <a:schemeClr val="tx1"/>
            </a:solidFill>
          </a:ln>
        </p:spPr>
      </p:pic>
    </p:spTree>
    <p:extLst>
      <p:ext uri="{BB962C8B-B14F-4D97-AF65-F5344CB8AC3E}">
        <p14:creationId xmlns:p14="http://schemas.microsoft.com/office/powerpoint/2010/main" val="28141261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28600"/>
            <a:ext cx="8686800" cy="1143000"/>
          </a:xfrm>
        </p:spPr>
        <p:txBody>
          <a:bodyPr>
            <a:normAutofit/>
          </a:bodyPr>
          <a:lstStyle/>
          <a:p>
            <a:r>
              <a:rPr lang="en-US" altLang="en-US" sz="4000" b="1" dirty="0"/>
              <a:t>Question Examples 4 &amp; 5 Continued</a:t>
            </a:r>
          </a:p>
        </p:txBody>
      </p:sp>
      <p:sp>
        <p:nvSpPr>
          <p:cNvPr id="43010" name="Rectangle 3"/>
          <p:cNvSpPr>
            <a:spLocks noGrp="1" noChangeArrowheads="1"/>
          </p:cNvSpPr>
          <p:nvPr>
            <p:ph idx="1"/>
          </p:nvPr>
        </p:nvSpPr>
        <p:spPr>
          <a:xfrm>
            <a:off x="475013" y="1219200"/>
            <a:ext cx="8001000" cy="5486400"/>
          </a:xfrm>
        </p:spPr>
        <p:txBody>
          <a:bodyPr>
            <a:normAutofit fontScale="92500" lnSpcReduction="10000"/>
          </a:bodyPr>
          <a:lstStyle/>
          <a:p>
            <a:pPr marL="0" indent="0">
              <a:lnSpc>
                <a:spcPct val="120000"/>
              </a:lnSpc>
              <a:buNone/>
              <a:defRPr/>
            </a:pPr>
            <a:r>
              <a:rPr lang="en-US" altLang="en-US" dirty="0">
                <a:solidFill>
                  <a:srgbClr val="12163D"/>
                </a:solidFill>
                <a:cs typeface="Arial" charset="0"/>
              </a:rPr>
              <a:t>The answers are:  </a:t>
            </a:r>
          </a:p>
          <a:p>
            <a:pPr marL="855663" indent="-855663">
              <a:lnSpc>
                <a:spcPct val="120000"/>
              </a:lnSpc>
              <a:buNone/>
              <a:defRPr/>
            </a:pPr>
            <a:r>
              <a:rPr lang="en-US" altLang="en-US" sz="2400" dirty="0">
                <a:solidFill>
                  <a:srgbClr val="515E9D"/>
                </a:solidFill>
                <a:cs typeface="Arial" charset="0"/>
              </a:rPr>
              <a:t>4. C  - </a:t>
            </a:r>
            <a:r>
              <a:rPr lang="en-US" altLang="en-US" sz="2400" dirty="0">
                <a:solidFill>
                  <a:srgbClr val="515E9D"/>
                </a:solidFill>
                <a:cs typeface="Arial" panose="020B0604020202020204" pitchFamily="34" charset="0"/>
              </a:rPr>
              <a:t>stop administration for 15 minutes and then restart.</a:t>
            </a:r>
          </a:p>
          <a:p>
            <a:pPr marL="0" indent="0">
              <a:lnSpc>
                <a:spcPct val="120000"/>
              </a:lnSpc>
              <a:buNone/>
              <a:defRPr/>
            </a:pPr>
            <a:r>
              <a:rPr lang="en-US" altLang="en-US" sz="2400" dirty="0">
                <a:solidFill>
                  <a:srgbClr val="515E9D"/>
                </a:solidFill>
                <a:cs typeface="Arial" panose="020B0604020202020204" pitchFamily="34" charset="0"/>
              </a:rPr>
              <a:t>5. D - administer antibiotics as soon as ordered.</a:t>
            </a:r>
          </a:p>
          <a:p>
            <a:pPr marL="0" indent="0">
              <a:lnSpc>
                <a:spcPct val="120000"/>
              </a:lnSpc>
              <a:buNone/>
              <a:defRPr/>
            </a:pPr>
            <a:endParaRPr lang="en-US" altLang="en-US" sz="2400" dirty="0">
              <a:cs typeface="Arial" panose="020B0604020202020204" pitchFamily="34" charset="0"/>
            </a:endParaRPr>
          </a:p>
          <a:p>
            <a:pPr>
              <a:lnSpc>
                <a:spcPct val="120000"/>
              </a:lnSpc>
              <a:buFontTx/>
              <a:buChar char="•"/>
              <a:defRPr/>
            </a:pPr>
            <a:r>
              <a:rPr lang="en-US" altLang="en-US" sz="2400" dirty="0">
                <a:cs typeface="Arial" charset="0"/>
              </a:rPr>
              <a:t>Avoid “reading details into” the question</a:t>
            </a:r>
          </a:p>
          <a:p>
            <a:pPr>
              <a:lnSpc>
                <a:spcPct val="120000"/>
              </a:lnSpc>
              <a:buFontTx/>
              <a:buChar char="•"/>
              <a:defRPr/>
            </a:pPr>
            <a:r>
              <a:rPr lang="en-US" altLang="en-US" sz="2400" dirty="0">
                <a:cs typeface="Arial" charset="0"/>
              </a:rPr>
              <a:t>Try to answer the question without looking at the options</a:t>
            </a:r>
          </a:p>
          <a:p>
            <a:pPr>
              <a:lnSpc>
                <a:spcPct val="120000"/>
              </a:lnSpc>
              <a:buFontTx/>
              <a:buChar char="•"/>
              <a:defRPr/>
            </a:pPr>
            <a:r>
              <a:rPr lang="en-US" altLang="en-US" sz="2400" dirty="0">
                <a:cs typeface="Arial" charset="0"/>
              </a:rPr>
              <a:t>Read all options before deciding</a:t>
            </a:r>
          </a:p>
          <a:p>
            <a:pPr lvl="1">
              <a:lnSpc>
                <a:spcPct val="120000"/>
              </a:lnSpc>
              <a:buFontTx/>
              <a:buChar char="–"/>
              <a:defRPr/>
            </a:pPr>
            <a:r>
              <a:rPr lang="en-US" altLang="en-US" sz="2400" dirty="0">
                <a:cs typeface="Arial" charset="0"/>
              </a:rPr>
              <a:t>Is action safe?</a:t>
            </a:r>
          </a:p>
          <a:p>
            <a:pPr lvl="1">
              <a:lnSpc>
                <a:spcPct val="120000"/>
              </a:lnSpc>
              <a:buFontTx/>
              <a:buChar char="–"/>
              <a:defRPr/>
            </a:pPr>
            <a:r>
              <a:rPr lang="en-US" altLang="en-US" sz="2400" dirty="0">
                <a:cs typeface="Arial" charset="0"/>
              </a:rPr>
              <a:t>Is this a priority action?</a:t>
            </a:r>
          </a:p>
          <a:p>
            <a:pPr lvl="1">
              <a:lnSpc>
                <a:spcPct val="120000"/>
              </a:lnSpc>
              <a:buFontTx/>
              <a:buChar char="–"/>
              <a:defRPr/>
            </a:pPr>
            <a:r>
              <a:rPr lang="en-US" altLang="en-US" sz="2400" dirty="0">
                <a:cs typeface="Arial" charset="0"/>
              </a:rPr>
              <a:t>Is the option true?</a:t>
            </a:r>
          </a:p>
          <a:p>
            <a:pPr lvl="1">
              <a:lnSpc>
                <a:spcPct val="120000"/>
              </a:lnSpc>
              <a:buFontTx/>
              <a:buChar char="–"/>
              <a:defRPr/>
            </a:pPr>
            <a:r>
              <a:rPr lang="en-US" altLang="en-US" sz="2400" dirty="0">
                <a:cs typeface="Arial" charset="0"/>
              </a:rPr>
              <a:t>Does the option answer the question?</a:t>
            </a:r>
          </a:p>
        </p:txBody>
      </p:sp>
    </p:spTree>
    <p:extLst>
      <p:ext uri="{BB962C8B-B14F-4D97-AF65-F5344CB8AC3E}">
        <p14:creationId xmlns:p14="http://schemas.microsoft.com/office/powerpoint/2010/main" val="3994244905"/>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4"/>
          <p:cNvSpPr>
            <a:spLocks noChangeArrowheads="1"/>
          </p:cNvSpPr>
          <p:nvPr/>
        </p:nvSpPr>
        <p:spPr bwMode="auto">
          <a:xfrm>
            <a:off x="835891" y="2945011"/>
            <a:ext cx="7462837" cy="2800767"/>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457200" indent="-457200">
              <a:spcBef>
                <a:spcPct val="20000"/>
              </a:spcBef>
              <a:defRPr sz="2000">
                <a:solidFill>
                  <a:schemeClr val="tx1"/>
                </a:solidFill>
                <a:latin typeface="Myriad Web" pitchFamily="34" charset="0"/>
              </a:defRPr>
            </a:lvl1pPr>
            <a:lvl2pPr marL="742950" indent="-285750">
              <a:spcBef>
                <a:spcPct val="20000"/>
              </a:spcBef>
              <a:defRPr sz="2000">
                <a:solidFill>
                  <a:schemeClr val="tx1"/>
                </a:solidFill>
                <a:latin typeface="Myriad Web" pitchFamily="34" charset="0"/>
              </a:defRPr>
            </a:lvl2pPr>
            <a:lvl3pPr marL="1143000" indent="-228600">
              <a:spcBef>
                <a:spcPct val="20000"/>
              </a:spcBef>
              <a:defRPr>
                <a:solidFill>
                  <a:schemeClr val="tx1"/>
                </a:solidFill>
                <a:latin typeface="Myriad Web" pitchFamily="34" charset="0"/>
              </a:defRPr>
            </a:lvl3pPr>
            <a:lvl4pPr marL="1600200" indent="-228600">
              <a:spcBef>
                <a:spcPct val="20000"/>
              </a:spcBef>
              <a:defRPr sz="1600">
                <a:solidFill>
                  <a:schemeClr val="tx1"/>
                </a:solidFill>
                <a:latin typeface="Myriad Web" pitchFamily="34" charset="0"/>
              </a:defRPr>
            </a:lvl4pPr>
            <a:lvl5pPr marL="2057400" indent="-228600">
              <a:spcBef>
                <a:spcPct val="20000"/>
              </a:spcBef>
              <a:defRPr sz="1400">
                <a:solidFill>
                  <a:schemeClr val="tx1"/>
                </a:solidFill>
                <a:latin typeface="Myriad Web" pitchFamily="34" charset="0"/>
              </a:defRPr>
            </a:lvl5pPr>
            <a:lvl6pPr marL="2514600" indent="-228600" eaLnBrk="0" fontAlgn="base" hangingPunct="0">
              <a:spcBef>
                <a:spcPct val="20000"/>
              </a:spcBef>
              <a:spcAft>
                <a:spcPct val="0"/>
              </a:spcAft>
              <a:defRPr sz="1400">
                <a:solidFill>
                  <a:schemeClr val="tx1"/>
                </a:solidFill>
                <a:latin typeface="Myriad Web" pitchFamily="34" charset="0"/>
              </a:defRPr>
            </a:lvl6pPr>
            <a:lvl7pPr marL="2971800" indent="-228600" eaLnBrk="0" fontAlgn="base" hangingPunct="0">
              <a:spcBef>
                <a:spcPct val="20000"/>
              </a:spcBef>
              <a:spcAft>
                <a:spcPct val="0"/>
              </a:spcAft>
              <a:defRPr sz="1400">
                <a:solidFill>
                  <a:schemeClr val="tx1"/>
                </a:solidFill>
                <a:latin typeface="Myriad Web" pitchFamily="34" charset="0"/>
              </a:defRPr>
            </a:lvl7pPr>
            <a:lvl8pPr marL="3429000" indent="-228600" eaLnBrk="0" fontAlgn="base" hangingPunct="0">
              <a:spcBef>
                <a:spcPct val="20000"/>
              </a:spcBef>
              <a:spcAft>
                <a:spcPct val="0"/>
              </a:spcAft>
              <a:defRPr sz="1400">
                <a:solidFill>
                  <a:schemeClr val="tx1"/>
                </a:solidFill>
                <a:latin typeface="Myriad Web" pitchFamily="34" charset="0"/>
              </a:defRPr>
            </a:lvl8pPr>
            <a:lvl9pPr marL="3886200" indent="-228600" eaLnBrk="0" fontAlgn="base" hangingPunct="0">
              <a:spcBef>
                <a:spcPct val="20000"/>
              </a:spcBef>
              <a:spcAft>
                <a:spcPct val="0"/>
              </a:spcAft>
              <a:defRPr sz="1400">
                <a:solidFill>
                  <a:schemeClr val="tx1"/>
                </a:solidFill>
                <a:latin typeface="Myriad Web" pitchFamily="34" charset="0"/>
              </a:defRPr>
            </a:lvl9pPr>
          </a:lstStyle>
          <a:p>
            <a:pPr marL="511175" indent="-511175">
              <a:spcBef>
                <a:spcPct val="0"/>
              </a:spcBef>
            </a:pPr>
            <a:r>
              <a:rPr lang="en-US" altLang="en-US" sz="2200" dirty="0">
                <a:latin typeface="+mn-lt"/>
                <a:cs typeface="Arial" panose="020B0604020202020204" pitchFamily="34" charset="0"/>
              </a:rPr>
              <a:t>  6. Correct measurement of blood pressure in a child is in the upper right arm because of:</a:t>
            </a:r>
          </a:p>
          <a:p>
            <a:pPr>
              <a:spcBef>
                <a:spcPct val="0"/>
              </a:spcBef>
            </a:pPr>
            <a:endParaRPr lang="en-US" altLang="en-US" sz="2200" dirty="0">
              <a:latin typeface="+mn-lt"/>
              <a:cs typeface="Arial" panose="020B0604020202020204" pitchFamily="34" charset="0"/>
            </a:endParaRPr>
          </a:p>
          <a:p>
            <a:pPr>
              <a:spcBef>
                <a:spcPct val="0"/>
              </a:spcBef>
              <a:buFont typeface="+mj-lt"/>
              <a:buAutoNum type="alphaUcPeriod"/>
              <a:tabLst>
                <a:tab pos="857250" algn="l"/>
              </a:tabLst>
            </a:pPr>
            <a:r>
              <a:rPr lang="en-US" altLang="en-US" sz="2200" dirty="0">
                <a:latin typeface="+mn-lt"/>
                <a:cs typeface="Arial" panose="020B0604020202020204" pitchFamily="34" charset="0"/>
              </a:rPr>
              <a:t>possible increased pressure in upper left arm</a:t>
            </a:r>
          </a:p>
          <a:p>
            <a:pPr>
              <a:spcBef>
                <a:spcPct val="0"/>
              </a:spcBef>
              <a:buFont typeface="+mj-lt"/>
              <a:buAutoNum type="alphaUcPeriod"/>
              <a:tabLst>
                <a:tab pos="857250" algn="l"/>
              </a:tabLst>
            </a:pPr>
            <a:r>
              <a:rPr lang="en-US" altLang="en-US" sz="2200" dirty="0">
                <a:latin typeface="+mn-lt"/>
                <a:cs typeface="Arial" panose="020B0604020202020204" pitchFamily="34" charset="0"/>
              </a:rPr>
              <a:t>possible decreased pressure in upper left arm</a:t>
            </a:r>
          </a:p>
          <a:p>
            <a:pPr>
              <a:spcBef>
                <a:spcPct val="0"/>
              </a:spcBef>
              <a:buFont typeface="+mj-lt"/>
              <a:buAutoNum type="alphaUcPeriod"/>
              <a:tabLst>
                <a:tab pos="857250" algn="l"/>
              </a:tabLst>
            </a:pPr>
            <a:r>
              <a:rPr lang="en-US" altLang="en-US" sz="2200" dirty="0">
                <a:latin typeface="+mn-lt"/>
                <a:cs typeface="Arial" panose="020B0604020202020204" pitchFamily="34" charset="0"/>
              </a:rPr>
              <a:t>differences in size between left and right arms</a:t>
            </a:r>
          </a:p>
          <a:p>
            <a:pPr>
              <a:spcBef>
                <a:spcPct val="0"/>
              </a:spcBef>
              <a:buFont typeface="+mj-lt"/>
              <a:buAutoNum type="alphaUcPeriod"/>
              <a:tabLst>
                <a:tab pos="857250" algn="l"/>
              </a:tabLst>
            </a:pPr>
            <a:r>
              <a:rPr lang="en-US" altLang="en-US" sz="2200" dirty="0">
                <a:latin typeface="+mn-lt"/>
                <a:cs typeface="Arial" panose="020B0604020202020204" pitchFamily="34" charset="0"/>
              </a:rPr>
              <a:t>the likelihood that the child is right-handed</a:t>
            </a:r>
          </a:p>
          <a:p>
            <a:pPr>
              <a:spcBef>
                <a:spcPct val="0"/>
              </a:spcBef>
            </a:pPr>
            <a:r>
              <a:rPr lang="en-US" altLang="en-US" dirty="0">
                <a:latin typeface="+mn-lt"/>
                <a:cs typeface="Arial" panose="020B0604020202020204" pitchFamily="34" charset="0"/>
              </a:rPr>
              <a:t>	    </a:t>
            </a:r>
          </a:p>
        </p:txBody>
      </p:sp>
      <p:sp>
        <p:nvSpPr>
          <p:cNvPr id="2" name="Rectangle 1"/>
          <p:cNvSpPr/>
          <p:nvPr/>
        </p:nvSpPr>
        <p:spPr>
          <a:xfrm>
            <a:off x="457200" y="1159639"/>
            <a:ext cx="7770091" cy="1569660"/>
          </a:xfrm>
          <a:prstGeom prst="rect">
            <a:avLst/>
          </a:prstGeom>
        </p:spPr>
        <p:txBody>
          <a:bodyPr wrap="square">
            <a:spAutoFit/>
          </a:bodyPr>
          <a:lstStyle/>
          <a:p>
            <a:pPr>
              <a:spcAft>
                <a:spcPts val="1800"/>
              </a:spcAft>
              <a:defRPr/>
            </a:pPr>
            <a:r>
              <a:rPr lang="en-US" altLang="en-US" sz="2200" b="1" spc="-150" dirty="0"/>
              <a:t>Look for opposites in the options</a:t>
            </a:r>
          </a:p>
          <a:p>
            <a:pPr marL="800100" lvl="1" indent="-342900">
              <a:spcAft>
                <a:spcPts val="1800"/>
              </a:spcAft>
              <a:buFont typeface="Arial" panose="020B0604020202020204" pitchFamily="34" charset="0"/>
              <a:buChar char="•"/>
              <a:defRPr/>
            </a:pPr>
            <a:r>
              <a:rPr lang="en-US" altLang="en-US" sz="2200" dirty="0">
                <a:cs typeface="Arial" charset="0"/>
              </a:rPr>
              <a:t>First rule out both</a:t>
            </a:r>
            <a:r>
              <a:rPr lang="en-US" altLang="en-US" sz="2200" dirty="0">
                <a:solidFill>
                  <a:srgbClr val="12163D"/>
                </a:solidFill>
                <a:cs typeface="Arial" charset="0"/>
              </a:rPr>
              <a:t> </a:t>
            </a:r>
            <a:r>
              <a:rPr lang="en-US" altLang="en-US" sz="2200" dirty="0">
                <a:cs typeface="Arial" charset="0"/>
              </a:rPr>
              <a:t>opposites or decide one is correct</a:t>
            </a:r>
          </a:p>
          <a:p>
            <a:pPr marL="800100" lvl="1" indent="-342900">
              <a:spcAft>
                <a:spcPts val="1800"/>
              </a:spcAft>
              <a:buFont typeface="Arial" panose="020B0604020202020204" pitchFamily="34" charset="0"/>
              <a:buChar char="•"/>
              <a:defRPr/>
            </a:pPr>
            <a:r>
              <a:rPr lang="en-US" altLang="en-US" sz="2200" dirty="0">
                <a:cs typeface="Arial" charset="0"/>
              </a:rPr>
              <a:t>If both are incorrect, consider the other options</a:t>
            </a:r>
          </a:p>
        </p:txBody>
      </p:sp>
      <p:sp>
        <p:nvSpPr>
          <p:cNvPr id="4" name="Rectangle 3"/>
          <p:cNvSpPr/>
          <p:nvPr/>
        </p:nvSpPr>
        <p:spPr>
          <a:xfrm>
            <a:off x="2861650" y="5964698"/>
            <a:ext cx="3411318" cy="369332"/>
          </a:xfrm>
          <a:prstGeom prst="rect">
            <a:avLst/>
          </a:prstGeom>
        </p:spPr>
        <p:txBody>
          <a:bodyPr wrap="none">
            <a:spAutoFit/>
          </a:bodyPr>
          <a:lstStyle/>
          <a:p>
            <a:pPr algn="ctr">
              <a:defRPr/>
            </a:pPr>
            <a:r>
              <a:rPr lang="en-US" i="1" dirty="0"/>
              <a:t>See the next slide for the answer. </a:t>
            </a:r>
          </a:p>
        </p:txBody>
      </p:sp>
      <p:sp>
        <p:nvSpPr>
          <p:cNvPr id="5" name="Title 1"/>
          <p:cNvSpPr>
            <a:spLocks noGrp="1"/>
          </p:cNvSpPr>
          <p:nvPr>
            <p:ph type="title"/>
          </p:nvPr>
        </p:nvSpPr>
        <p:spPr>
          <a:xfrm>
            <a:off x="457200" y="228600"/>
            <a:ext cx="8229600" cy="1143000"/>
          </a:xfrm>
        </p:spPr>
        <p:txBody>
          <a:bodyPr>
            <a:normAutofit/>
          </a:bodyPr>
          <a:lstStyle/>
          <a:p>
            <a:r>
              <a:rPr lang="en-US" altLang="en-US" b="1" dirty="0"/>
              <a:t>Question Example 6</a:t>
            </a:r>
          </a:p>
        </p:txBody>
      </p:sp>
    </p:spTree>
    <p:extLst>
      <p:ext uri="{BB962C8B-B14F-4D97-AF65-F5344CB8AC3E}">
        <p14:creationId xmlns:p14="http://schemas.microsoft.com/office/powerpoint/2010/main" val="1991167849"/>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28600"/>
            <a:ext cx="8229600" cy="1143000"/>
          </a:xfrm>
        </p:spPr>
        <p:txBody>
          <a:bodyPr>
            <a:normAutofit/>
          </a:bodyPr>
          <a:lstStyle/>
          <a:p>
            <a:r>
              <a:rPr lang="en-US" altLang="en-US" b="1" dirty="0"/>
              <a:t>Question Example 6 CONTINUED</a:t>
            </a:r>
          </a:p>
        </p:txBody>
      </p:sp>
      <p:sp>
        <p:nvSpPr>
          <p:cNvPr id="102402" name="Rectangle 3"/>
          <p:cNvSpPr>
            <a:spLocks noGrp="1" noChangeArrowheads="1"/>
          </p:cNvSpPr>
          <p:nvPr>
            <p:ph idx="1"/>
          </p:nvPr>
        </p:nvSpPr>
        <p:spPr>
          <a:xfrm>
            <a:off x="304800" y="1349375"/>
            <a:ext cx="8534400" cy="3832225"/>
          </a:xfrm>
        </p:spPr>
        <p:txBody>
          <a:bodyPr>
            <a:normAutofit/>
          </a:bodyPr>
          <a:lstStyle/>
          <a:p>
            <a:pPr marL="0" indent="0">
              <a:spcBef>
                <a:spcPct val="0"/>
              </a:spcBef>
              <a:buNone/>
            </a:pPr>
            <a:r>
              <a:rPr lang="en-US" altLang="en-US" sz="2200" dirty="0">
                <a:cs typeface="Arial" panose="020B0604020202020204" pitchFamily="34" charset="0"/>
              </a:rPr>
              <a:t>The answer is B - possible decreased pressure in upper left arm</a:t>
            </a:r>
          </a:p>
          <a:p>
            <a:pPr marL="0" indent="0">
              <a:spcBef>
                <a:spcPct val="0"/>
              </a:spcBef>
              <a:buNone/>
            </a:pPr>
            <a:endParaRPr lang="en-US" altLang="en-US" sz="2800" dirty="0">
              <a:cs typeface="Arial" panose="020B0604020202020204" pitchFamily="34" charset="0"/>
            </a:endParaRPr>
          </a:p>
          <a:p>
            <a:pPr marL="0" indent="0">
              <a:spcBef>
                <a:spcPct val="0"/>
              </a:spcBef>
              <a:buNone/>
            </a:pPr>
            <a:endParaRPr lang="en-US" altLang="en-US" sz="2800" dirty="0">
              <a:cs typeface="Arial" panose="020B0604020202020204" pitchFamily="34" charset="0"/>
            </a:endParaRPr>
          </a:p>
          <a:p>
            <a:pPr marL="0" indent="0">
              <a:spcBef>
                <a:spcPct val="0"/>
              </a:spcBef>
              <a:buNone/>
            </a:pPr>
            <a:r>
              <a:rPr lang="en-US" altLang="en-US" dirty="0">
                <a:cs typeface="Arial" panose="020B0604020202020204" pitchFamily="34" charset="0"/>
              </a:rPr>
              <a:t>	</a:t>
            </a:r>
            <a:endParaRPr lang="en-US" altLang="en-US" sz="2400" dirty="0"/>
          </a:p>
        </p:txBody>
      </p:sp>
      <p:sp>
        <p:nvSpPr>
          <p:cNvPr id="2" name="Rectangle 1"/>
          <p:cNvSpPr/>
          <p:nvPr/>
        </p:nvSpPr>
        <p:spPr>
          <a:xfrm>
            <a:off x="838200" y="2362200"/>
            <a:ext cx="7239000" cy="2462213"/>
          </a:xfrm>
          <a:prstGeom prst="rect">
            <a:avLst/>
          </a:prstGeom>
        </p:spPr>
        <p:txBody>
          <a:bodyPr wrap="square">
            <a:spAutoFit/>
          </a:bodyPr>
          <a:lstStyle/>
          <a:p>
            <a:pPr marL="285750" indent="-285750">
              <a:spcBef>
                <a:spcPct val="0"/>
              </a:spcBef>
            </a:pPr>
            <a:r>
              <a:rPr lang="en-US" altLang="en-US" sz="2200" dirty="0">
                <a:cs typeface="Arial" panose="020B0604020202020204" pitchFamily="34" charset="0"/>
              </a:rPr>
              <a:t>6. Correct measurement of blood pressure in a child is in the upper right arm because of:</a:t>
            </a:r>
          </a:p>
          <a:p>
            <a:pPr>
              <a:spcBef>
                <a:spcPct val="0"/>
              </a:spcBef>
            </a:pPr>
            <a:endParaRPr lang="en-US" altLang="en-US" sz="2200" dirty="0">
              <a:cs typeface="Arial" panose="020B0604020202020204" pitchFamily="34" charset="0"/>
            </a:endParaRPr>
          </a:p>
          <a:p>
            <a:pPr marL="457200" indent="-457200">
              <a:spcBef>
                <a:spcPct val="0"/>
              </a:spcBef>
              <a:buFont typeface="+mj-lt"/>
              <a:buAutoNum type="alphaUcPeriod"/>
            </a:pPr>
            <a:r>
              <a:rPr lang="en-US" altLang="en-US" sz="2200" strike="sngStrike" dirty="0">
                <a:cs typeface="Arial" panose="020B0604020202020204" pitchFamily="34" charset="0"/>
              </a:rPr>
              <a:t>possible increased pressure in upper left arm</a:t>
            </a:r>
          </a:p>
          <a:p>
            <a:pPr marL="457200" indent="-457200">
              <a:spcBef>
                <a:spcPct val="0"/>
              </a:spcBef>
              <a:buFont typeface="+mj-lt"/>
              <a:buAutoNum type="alphaUcPeriod"/>
            </a:pPr>
            <a:r>
              <a:rPr lang="en-US" altLang="en-US" sz="2200" dirty="0">
                <a:solidFill>
                  <a:srgbClr val="515E9D"/>
                </a:solidFill>
                <a:cs typeface="Arial" panose="020B0604020202020204" pitchFamily="34" charset="0"/>
              </a:rPr>
              <a:t>possible decreased pressure in upper left arm</a:t>
            </a:r>
          </a:p>
          <a:p>
            <a:pPr marL="457200" indent="-457200">
              <a:spcBef>
                <a:spcPct val="0"/>
              </a:spcBef>
              <a:buFont typeface="+mj-lt"/>
              <a:buAutoNum type="alphaUcPeriod"/>
            </a:pPr>
            <a:r>
              <a:rPr lang="en-US" altLang="en-US" sz="2200" strike="sngStrike" dirty="0">
                <a:cs typeface="Arial" panose="020B0604020202020204" pitchFamily="34" charset="0"/>
              </a:rPr>
              <a:t>differences in size between left and right arms</a:t>
            </a:r>
          </a:p>
          <a:p>
            <a:pPr marL="457200" indent="-457200">
              <a:spcBef>
                <a:spcPct val="0"/>
              </a:spcBef>
              <a:buFont typeface="+mj-lt"/>
              <a:buAutoNum type="alphaUcPeriod"/>
            </a:pPr>
            <a:r>
              <a:rPr lang="en-US" altLang="en-US" sz="2200" strike="sngStrike" dirty="0">
                <a:cs typeface="Arial" panose="020B0604020202020204" pitchFamily="34" charset="0"/>
              </a:rPr>
              <a:t>the likelihood that the child is right-handed</a:t>
            </a:r>
          </a:p>
        </p:txBody>
      </p:sp>
      <p:sp>
        <p:nvSpPr>
          <p:cNvPr id="4" name="Left Arrow 3"/>
          <p:cNvSpPr/>
          <p:nvPr/>
        </p:nvSpPr>
        <p:spPr>
          <a:xfrm>
            <a:off x="7581900" y="3810000"/>
            <a:ext cx="9906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39799085"/>
      </p:ext>
    </p:extLst>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22395"/>
            <a:ext cx="7772400" cy="963168"/>
          </a:xfrm>
        </p:spPr>
        <p:txBody>
          <a:bodyPr/>
          <a:lstStyle/>
          <a:p>
            <a:r>
              <a:rPr lang="en-US" b="1" dirty="0"/>
              <a:t>Question Example 7</a:t>
            </a:r>
          </a:p>
        </p:txBody>
      </p:sp>
      <p:sp>
        <p:nvSpPr>
          <p:cNvPr id="3" name="Content Placeholder 2"/>
          <p:cNvSpPr>
            <a:spLocks noGrp="1"/>
          </p:cNvSpPr>
          <p:nvPr>
            <p:ph idx="1"/>
          </p:nvPr>
        </p:nvSpPr>
        <p:spPr>
          <a:xfrm>
            <a:off x="533400" y="1426029"/>
            <a:ext cx="8077200" cy="4373563"/>
          </a:xfrm>
        </p:spPr>
        <p:txBody>
          <a:bodyPr>
            <a:normAutofit/>
          </a:bodyPr>
          <a:lstStyle/>
          <a:p>
            <a:pPr marL="0" indent="0">
              <a:spcBef>
                <a:spcPct val="0"/>
              </a:spcBef>
              <a:buNone/>
            </a:pPr>
            <a:r>
              <a:rPr lang="en-US" altLang="en-US" sz="2200" dirty="0">
                <a:cs typeface="Arial" panose="020B0604020202020204" pitchFamily="34" charset="0"/>
              </a:rPr>
              <a:t>Try this one: </a:t>
            </a:r>
          </a:p>
          <a:p>
            <a:pPr marL="0" indent="0">
              <a:spcBef>
                <a:spcPct val="0"/>
              </a:spcBef>
              <a:buNone/>
            </a:pPr>
            <a:endParaRPr lang="en-US" altLang="en-US" sz="2200" dirty="0">
              <a:cs typeface="Arial" panose="020B0604020202020204" pitchFamily="34" charset="0"/>
            </a:endParaRPr>
          </a:p>
          <a:p>
            <a:pPr marL="403225" indent="-403225">
              <a:spcBef>
                <a:spcPct val="0"/>
              </a:spcBef>
              <a:buNone/>
            </a:pPr>
            <a:r>
              <a:rPr lang="en-US" altLang="en-US" sz="2200" dirty="0">
                <a:cs typeface="Arial" panose="020B0604020202020204" pitchFamily="34" charset="0"/>
              </a:rPr>
              <a:t>7. An 8 year old diagnosed with type 1 diabetes is prescribed injections of both short-acting insulin regular (Humulin R) and an intermediate-acting insulin NPH (Humulin N). Parents would like to administer a single injection.  Which of the following is the MOST appropriate recommendation?  </a:t>
            </a:r>
          </a:p>
          <a:p>
            <a:pPr marL="0" indent="0">
              <a:spcBef>
                <a:spcPct val="0"/>
              </a:spcBef>
              <a:buNone/>
            </a:pPr>
            <a:endParaRPr lang="en-US" altLang="en-US" sz="2200" dirty="0">
              <a:cs typeface="Arial" panose="020B0604020202020204" pitchFamily="34" charset="0"/>
            </a:endParaRPr>
          </a:p>
          <a:p>
            <a:pPr marL="457200" indent="-457200">
              <a:spcBef>
                <a:spcPct val="0"/>
              </a:spcBef>
              <a:buFont typeface="+mj-lt"/>
              <a:buAutoNum type="alphaUcPeriod"/>
            </a:pPr>
            <a:r>
              <a:rPr lang="en-US" altLang="en-US" sz="2200" dirty="0">
                <a:cs typeface="Arial" panose="020B0604020202020204" pitchFamily="34" charset="0"/>
              </a:rPr>
              <a:t>withdraw the cloudy insulin first</a:t>
            </a:r>
          </a:p>
          <a:p>
            <a:pPr marL="457200" indent="-457200">
              <a:spcBef>
                <a:spcPct val="0"/>
              </a:spcBef>
              <a:buFont typeface="+mj-lt"/>
              <a:buAutoNum type="alphaUcPeriod"/>
            </a:pPr>
            <a:r>
              <a:rPr lang="en-US" altLang="en-US" sz="2200" dirty="0">
                <a:cs typeface="Arial" panose="020B0604020202020204" pitchFamily="34" charset="0"/>
              </a:rPr>
              <a:t>withdraw the clear insulin first</a:t>
            </a:r>
          </a:p>
          <a:p>
            <a:pPr marL="457200" indent="-457200">
              <a:spcBef>
                <a:spcPct val="0"/>
              </a:spcBef>
              <a:buFont typeface="+mj-lt"/>
              <a:buAutoNum type="alphaUcPeriod"/>
            </a:pPr>
            <a:r>
              <a:rPr lang="en-US" altLang="en-US" sz="2200" dirty="0">
                <a:cs typeface="Arial" panose="020B0604020202020204" pitchFamily="34" charset="0"/>
              </a:rPr>
              <a:t>explain it is not accepted practice to mix these two types of insulin</a:t>
            </a:r>
          </a:p>
          <a:p>
            <a:pPr marL="457200" indent="-457200">
              <a:spcBef>
                <a:spcPct val="0"/>
              </a:spcBef>
              <a:buFont typeface="+mj-lt"/>
              <a:buAutoNum type="alphaUcPeriod"/>
            </a:pPr>
            <a:r>
              <a:rPr lang="en-US" altLang="en-US" sz="2200" dirty="0">
                <a:cs typeface="Arial" panose="020B0604020202020204" pitchFamily="34" charset="0"/>
              </a:rPr>
              <a:t>consider another combination of insulin </a:t>
            </a:r>
          </a:p>
          <a:p>
            <a:endParaRPr lang="en-US" dirty="0"/>
          </a:p>
        </p:txBody>
      </p:sp>
      <p:sp>
        <p:nvSpPr>
          <p:cNvPr id="4" name="Rectangle 3"/>
          <p:cNvSpPr/>
          <p:nvPr/>
        </p:nvSpPr>
        <p:spPr>
          <a:xfrm>
            <a:off x="2841259" y="6080525"/>
            <a:ext cx="3411318" cy="369332"/>
          </a:xfrm>
          <a:prstGeom prst="rect">
            <a:avLst/>
          </a:prstGeom>
        </p:spPr>
        <p:txBody>
          <a:bodyPr wrap="none">
            <a:spAutoFit/>
          </a:bodyPr>
          <a:lstStyle/>
          <a:p>
            <a:pPr algn="ctr">
              <a:defRPr/>
            </a:pPr>
            <a:r>
              <a:rPr lang="en-US" i="1" dirty="0"/>
              <a:t>See the next slide for the answer. </a:t>
            </a:r>
          </a:p>
        </p:txBody>
      </p:sp>
    </p:spTree>
    <p:extLst>
      <p:ext uri="{BB962C8B-B14F-4D97-AF65-F5344CB8AC3E}">
        <p14:creationId xmlns:p14="http://schemas.microsoft.com/office/powerpoint/2010/main" val="16165175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a:xfrm>
            <a:off x="304800" y="29688"/>
            <a:ext cx="8229600" cy="1143000"/>
          </a:xfrm>
        </p:spPr>
        <p:txBody>
          <a:bodyPr>
            <a:normAutofit/>
          </a:bodyPr>
          <a:lstStyle/>
          <a:p>
            <a:r>
              <a:rPr lang="en-US" altLang="en-US" b="1" dirty="0"/>
              <a:t>Question Example 7 CONTINUED</a:t>
            </a:r>
          </a:p>
        </p:txBody>
      </p:sp>
      <p:sp>
        <p:nvSpPr>
          <p:cNvPr id="104451" name="Content Placeholder 2"/>
          <p:cNvSpPr>
            <a:spLocks noGrp="1"/>
          </p:cNvSpPr>
          <p:nvPr>
            <p:ph idx="1"/>
          </p:nvPr>
        </p:nvSpPr>
        <p:spPr>
          <a:xfrm>
            <a:off x="712788" y="1066800"/>
            <a:ext cx="7974012" cy="5249862"/>
          </a:xfrm>
        </p:spPr>
        <p:txBody>
          <a:bodyPr>
            <a:noAutofit/>
          </a:bodyPr>
          <a:lstStyle/>
          <a:p>
            <a:pPr marL="0" indent="0">
              <a:spcBef>
                <a:spcPct val="0"/>
              </a:spcBef>
              <a:buNone/>
            </a:pPr>
            <a:r>
              <a:rPr lang="en-US" altLang="en-US" sz="2200" dirty="0">
                <a:cs typeface="Arial" panose="020B0604020202020204" pitchFamily="34" charset="0"/>
              </a:rPr>
              <a:t>The answer is B - withdraw the clear insulin first. </a:t>
            </a:r>
          </a:p>
          <a:p>
            <a:pPr marL="0" indent="0">
              <a:spcBef>
                <a:spcPct val="0"/>
              </a:spcBef>
              <a:buNone/>
            </a:pPr>
            <a:r>
              <a:rPr lang="en-US" altLang="en-US" sz="2200" dirty="0">
                <a:cs typeface="Arial" panose="020B0604020202020204" pitchFamily="34" charset="0"/>
              </a:rPr>
              <a:t> </a:t>
            </a:r>
          </a:p>
          <a:p>
            <a:pPr marL="403225" indent="-403225">
              <a:spcBef>
                <a:spcPct val="0"/>
              </a:spcBef>
              <a:buNone/>
            </a:pPr>
            <a:r>
              <a:rPr lang="en-US" altLang="en-US" sz="2200" dirty="0">
                <a:cs typeface="Arial" panose="020B0604020202020204" pitchFamily="34" charset="0"/>
              </a:rPr>
              <a:t>7. An 8 year old diagnosed with type 1 diabetes is prescribed injections of both short-acting insulin regular (Humulin R) and an intermediate-acting insulin NPH (Humulin N). Parents would like to administer a single injection.  Which of the following is the MOST appropriate recommendation?  </a:t>
            </a:r>
          </a:p>
          <a:p>
            <a:pPr marL="0" indent="0">
              <a:spcBef>
                <a:spcPct val="0"/>
              </a:spcBef>
              <a:buNone/>
            </a:pPr>
            <a:endParaRPr lang="en-US" altLang="en-US" sz="2200" dirty="0">
              <a:cs typeface="Arial" panose="020B0604020202020204" pitchFamily="34" charset="0"/>
            </a:endParaRPr>
          </a:p>
          <a:p>
            <a:pPr marL="514350" indent="-514350">
              <a:spcBef>
                <a:spcPct val="0"/>
              </a:spcBef>
              <a:buFont typeface="+mj-lt"/>
              <a:buAutoNum type="alphaUcPeriod"/>
            </a:pPr>
            <a:r>
              <a:rPr lang="en-US" altLang="en-US" sz="2200" strike="sngStrike" dirty="0">
                <a:cs typeface="Arial" panose="020B0604020202020204" pitchFamily="34" charset="0"/>
              </a:rPr>
              <a:t>withdraw the cloudy insulin first</a:t>
            </a:r>
          </a:p>
          <a:p>
            <a:pPr marL="514350" indent="-514350">
              <a:spcBef>
                <a:spcPct val="0"/>
              </a:spcBef>
              <a:buFont typeface="+mj-lt"/>
              <a:buAutoNum type="alphaUcPeriod"/>
            </a:pPr>
            <a:r>
              <a:rPr lang="en-US" altLang="en-US" sz="2200" dirty="0">
                <a:solidFill>
                  <a:srgbClr val="515E9D"/>
                </a:solidFill>
                <a:cs typeface="Arial" panose="020B0604020202020204" pitchFamily="34" charset="0"/>
              </a:rPr>
              <a:t>withdraw the clear insulin first</a:t>
            </a:r>
          </a:p>
          <a:p>
            <a:pPr marL="514350" indent="-514350">
              <a:spcBef>
                <a:spcPct val="0"/>
              </a:spcBef>
              <a:buFont typeface="+mj-lt"/>
              <a:buAutoNum type="alphaUcPeriod"/>
            </a:pPr>
            <a:r>
              <a:rPr lang="en-US" altLang="en-US" sz="2200" strike="sngStrike" dirty="0">
                <a:cs typeface="Arial" panose="020B0604020202020204" pitchFamily="34" charset="0"/>
              </a:rPr>
              <a:t>explain it is not accepted practice to mix these two types of insulin </a:t>
            </a:r>
          </a:p>
          <a:p>
            <a:pPr marL="514350" indent="-514350">
              <a:spcBef>
                <a:spcPct val="0"/>
              </a:spcBef>
              <a:buFont typeface="+mj-lt"/>
              <a:buAutoNum type="alphaUcPeriod"/>
            </a:pPr>
            <a:r>
              <a:rPr lang="en-US" altLang="en-US" sz="2200" strike="sngStrike" dirty="0">
                <a:cs typeface="Arial" panose="020B0604020202020204" pitchFamily="34" charset="0"/>
              </a:rPr>
              <a:t>consider another combination of insulin </a:t>
            </a:r>
          </a:p>
          <a:p>
            <a:pPr marL="0" indent="0" eaLnBrk="1" hangingPunct="1">
              <a:spcBef>
                <a:spcPct val="0"/>
              </a:spcBef>
              <a:buNone/>
            </a:pPr>
            <a:endParaRPr lang="en-US" altLang="en-US" sz="2200" dirty="0">
              <a:solidFill>
                <a:srgbClr val="12163D"/>
              </a:solidFill>
              <a:cs typeface="Arial" panose="020B0604020202020204" pitchFamily="34" charset="0"/>
            </a:endParaRPr>
          </a:p>
          <a:p>
            <a:pPr marL="0" indent="0">
              <a:spcBef>
                <a:spcPct val="0"/>
              </a:spcBef>
              <a:buNone/>
            </a:pPr>
            <a:r>
              <a:rPr lang="en-US" altLang="en-US" sz="2200" dirty="0">
                <a:solidFill>
                  <a:srgbClr val="12163D"/>
                </a:solidFill>
                <a:cs typeface="Arial" panose="020B0604020202020204" pitchFamily="34" charset="0"/>
              </a:rPr>
              <a:t>Hint:  See if you can eliminate a global or general option as compared to other options. Answer D may be plausible, but is not the MOST appropriate answer. </a:t>
            </a:r>
          </a:p>
          <a:p>
            <a:pPr marL="0" indent="0" eaLnBrk="1" hangingPunct="1">
              <a:spcBef>
                <a:spcPct val="0"/>
              </a:spcBef>
              <a:buNone/>
            </a:pPr>
            <a:endParaRPr lang="en-US" altLang="en-US" dirty="0">
              <a:solidFill>
                <a:srgbClr val="12163D"/>
              </a:solidFill>
              <a:cs typeface="Arial" panose="020B0604020202020204" pitchFamily="34" charset="0"/>
            </a:endParaRPr>
          </a:p>
          <a:p>
            <a:pPr marL="0" indent="0" eaLnBrk="1" hangingPunct="1">
              <a:spcBef>
                <a:spcPct val="0"/>
              </a:spcBef>
              <a:buNone/>
            </a:pPr>
            <a:endParaRPr lang="en-US" altLang="en-US" sz="2400" dirty="0">
              <a:cs typeface="Arial" panose="020B0604020202020204" pitchFamily="34" charset="0"/>
            </a:endParaRPr>
          </a:p>
          <a:p>
            <a:pPr marL="457200" lvl="1" indent="0">
              <a:spcBef>
                <a:spcPct val="0"/>
              </a:spcBef>
              <a:buNone/>
            </a:pPr>
            <a:endParaRPr lang="en-US" altLang="en-US" sz="2400" dirty="0"/>
          </a:p>
        </p:txBody>
      </p:sp>
      <p:sp>
        <p:nvSpPr>
          <p:cNvPr id="4" name="Left Arrow 3"/>
          <p:cNvSpPr/>
          <p:nvPr/>
        </p:nvSpPr>
        <p:spPr>
          <a:xfrm>
            <a:off x="5410200" y="4114800"/>
            <a:ext cx="1066800" cy="304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537361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1339273"/>
            <a:ext cx="8153400" cy="3816429"/>
          </a:xfrm>
          <a:prstGeom prst="rect">
            <a:avLst/>
          </a:prstGeom>
        </p:spPr>
        <p:txBody>
          <a:bodyPr wrap="square">
            <a:spAutoFit/>
          </a:bodyPr>
          <a:lstStyle/>
          <a:p>
            <a:pPr>
              <a:spcBef>
                <a:spcPct val="0"/>
              </a:spcBef>
            </a:pPr>
            <a:r>
              <a:rPr lang="en-US" altLang="en-US" sz="2200" dirty="0">
                <a:solidFill>
                  <a:srgbClr val="12163D"/>
                </a:solidFill>
                <a:cs typeface="Arial" panose="020B0604020202020204" pitchFamily="34" charset="0"/>
              </a:rPr>
              <a:t>And another one:</a:t>
            </a:r>
          </a:p>
          <a:p>
            <a:pPr>
              <a:spcBef>
                <a:spcPct val="0"/>
              </a:spcBef>
            </a:pPr>
            <a:endParaRPr lang="en-US" altLang="en-US" sz="2200" dirty="0">
              <a:solidFill>
                <a:srgbClr val="12163D"/>
              </a:solidFill>
              <a:cs typeface="Arial" panose="020B0604020202020204" pitchFamily="34" charset="0"/>
            </a:endParaRPr>
          </a:p>
          <a:p>
            <a:pPr marL="463550" indent="-463550">
              <a:spcBef>
                <a:spcPct val="0"/>
              </a:spcBef>
            </a:pPr>
            <a:r>
              <a:rPr lang="en-US" altLang="en-US" sz="2200" dirty="0">
                <a:solidFill>
                  <a:srgbClr val="12163D"/>
                </a:solidFill>
                <a:cs typeface="Arial" panose="020B0604020202020204" pitchFamily="34" charset="0"/>
              </a:rPr>
              <a:t>8. Of the following techniques to complete a lumbar puncture, which is the FIRST step in the procedure?</a:t>
            </a:r>
          </a:p>
          <a:p>
            <a:pPr>
              <a:spcBef>
                <a:spcPct val="0"/>
              </a:spcBef>
            </a:pPr>
            <a:endParaRPr lang="en-US" altLang="en-US" sz="2200" dirty="0">
              <a:solidFill>
                <a:srgbClr val="12163D"/>
              </a:solidFill>
              <a:cs typeface="Arial" panose="020B0604020202020204" pitchFamily="34" charset="0"/>
            </a:endParaRPr>
          </a:p>
          <a:p>
            <a:pPr marL="457200" indent="-457200">
              <a:spcBef>
                <a:spcPct val="0"/>
              </a:spcBef>
              <a:buFont typeface="+mj-lt"/>
              <a:buAutoNum type="alphaUcPeriod"/>
            </a:pPr>
            <a:r>
              <a:rPr lang="en-US" altLang="en-US" sz="2200" dirty="0">
                <a:cs typeface="Arial" panose="020B0604020202020204" pitchFamily="34" charset="0"/>
              </a:rPr>
              <a:t>prepare the skin with an antiseptic scrub</a:t>
            </a:r>
          </a:p>
          <a:p>
            <a:pPr marL="457200" indent="-457200">
              <a:spcBef>
                <a:spcPct val="0"/>
              </a:spcBef>
              <a:buFont typeface="+mj-lt"/>
              <a:buAutoNum type="alphaUcPeriod"/>
            </a:pPr>
            <a:r>
              <a:rPr lang="en-US" altLang="en-US" sz="2200" dirty="0">
                <a:cs typeface="Arial" panose="020B0604020202020204" pitchFamily="34" charset="0"/>
              </a:rPr>
              <a:t>insert the needle with the bevel pointing to the ceiling</a:t>
            </a:r>
          </a:p>
          <a:p>
            <a:pPr marL="457200" indent="-457200">
              <a:spcBef>
                <a:spcPct val="0"/>
              </a:spcBef>
              <a:buFont typeface="+mj-lt"/>
              <a:buAutoNum type="alphaUcPeriod"/>
            </a:pPr>
            <a:r>
              <a:rPr lang="en-US" altLang="en-US" sz="2200" dirty="0">
                <a:cs typeface="Arial" panose="020B0604020202020204" pitchFamily="34" charset="0"/>
              </a:rPr>
              <a:t>locate and mark the spinal interspace either between L3-4 or L4-5</a:t>
            </a:r>
          </a:p>
          <a:p>
            <a:pPr marL="457200" indent="-457200">
              <a:spcBef>
                <a:spcPct val="0"/>
              </a:spcBef>
              <a:buFont typeface="+mj-lt"/>
              <a:buAutoNum type="alphaUcPeriod"/>
            </a:pPr>
            <a:r>
              <a:rPr lang="en-US" altLang="en-US" sz="2200" dirty="0">
                <a:cs typeface="Arial" panose="020B0604020202020204" pitchFamily="34" charset="0"/>
              </a:rPr>
              <a:t>place drapes over the lower spinal area and the field around the patient</a:t>
            </a:r>
          </a:p>
        </p:txBody>
      </p:sp>
      <p:sp>
        <p:nvSpPr>
          <p:cNvPr id="5" name="Title 1"/>
          <p:cNvSpPr>
            <a:spLocks noGrp="1"/>
          </p:cNvSpPr>
          <p:nvPr>
            <p:ph type="title"/>
          </p:nvPr>
        </p:nvSpPr>
        <p:spPr>
          <a:xfrm>
            <a:off x="457200" y="228600"/>
            <a:ext cx="8229600" cy="1143000"/>
          </a:xfrm>
        </p:spPr>
        <p:txBody>
          <a:bodyPr>
            <a:normAutofit/>
          </a:bodyPr>
          <a:lstStyle/>
          <a:p>
            <a:r>
              <a:rPr lang="en-US" altLang="en-US" b="1" dirty="0"/>
              <a:t>Question Example 8</a:t>
            </a:r>
          </a:p>
        </p:txBody>
      </p:sp>
      <p:sp>
        <p:nvSpPr>
          <p:cNvPr id="6" name="Rectangle 5"/>
          <p:cNvSpPr/>
          <p:nvPr/>
        </p:nvSpPr>
        <p:spPr>
          <a:xfrm>
            <a:off x="2841259" y="6080525"/>
            <a:ext cx="3411318" cy="369332"/>
          </a:xfrm>
          <a:prstGeom prst="rect">
            <a:avLst/>
          </a:prstGeom>
        </p:spPr>
        <p:txBody>
          <a:bodyPr wrap="none">
            <a:spAutoFit/>
          </a:bodyPr>
          <a:lstStyle/>
          <a:p>
            <a:pPr algn="ctr">
              <a:defRPr/>
            </a:pPr>
            <a:r>
              <a:rPr lang="en-US" i="1" dirty="0"/>
              <a:t>See the next slide for the answer. </a:t>
            </a:r>
          </a:p>
        </p:txBody>
      </p:sp>
    </p:spTree>
    <p:extLst>
      <p:ext uri="{BB962C8B-B14F-4D97-AF65-F5344CB8AC3E}">
        <p14:creationId xmlns:p14="http://schemas.microsoft.com/office/powerpoint/2010/main" val="11319408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28600"/>
            <a:ext cx="8229600" cy="1143000"/>
          </a:xfrm>
          <a:prstGeom prst="rect">
            <a:avLst/>
          </a:prstGeom>
        </p:spPr>
        <p:txBody>
          <a:bodyPr vert="horz" lIns="91440" tIns="45720" rIns="91440" bIns="45720" rtlCol="0" anchor="ctr">
            <a:normAutofit/>
          </a:bodyPr>
          <a:lstStyle>
            <a:lvl1pPr algn="ctr" defTabSz="914400" rtl="0" eaLnBrk="1" latinLnBrk="0" hangingPunct="1">
              <a:lnSpc>
                <a:spcPts val="4000"/>
              </a:lnSpc>
              <a:spcBef>
                <a:spcPct val="0"/>
              </a:spcBef>
              <a:buNone/>
              <a:defRPr sz="4400" b="1" kern="1200" spc="-150">
                <a:solidFill>
                  <a:srgbClr val="002060"/>
                </a:solidFill>
                <a:latin typeface="+mj-lt"/>
                <a:ea typeface="+mj-ea"/>
                <a:cs typeface="+mj-cs"/>
              </a:defRPr>
            </a:lvl1pPr>
          </a:lstStyle>
          <a:p>
            <a:pPr algn="l"/>
            <a:r>
              <a:rPr lang="en-US" altLang="en-US" sz="4200" cap="all" spc="0" dirty="0">
                <a:blipFill>
                  <a:blip r:embed="rId3">
                    <a:extLst>
                      <a:ext uri="{28A0092B-C50C-407E-A947-70E740481C1C}">
                        <a14:useLocalDpi xmlns:a14="http://schemas.microsoft.com/office/drawing/2010/main" val="0"/>
                      </a:ext>
                    </a:extLst>
                  </a:blip>
                  <a:tile tx="6350" ty="-127000" sx="65000" sy="64000" flip="none" algn="tl"/>
                </a:blipFill>
              </a:rPr>
              <a:t>Question Example 8 CONTINUED</a:t>
            </a:r>
            <a:endParaRPr lang="en-US" altLang="en-US" dirty="0"/>
          </a:p>
        </p:txBody>
      </p:sp>
      <p:sp>
        <p:nvSpPr>
          <p:cNvPr id="5" name="Rectangle 4"/>
          <p:cNvSpPr/>
          <p:nvPr/>
        </p:nvSpPr>
        <p:spPr>
          <a:xfrm>
            <a:off x="914400" y="1295400"/>
            <a:ext cx="7315200" cy="4493538"/>
          </a:xfrm>
          <a:prstGeom prst="rect">
            <a:avLst/>
          </a:prstGeom>
        </p:spPr>
        <p:txBody>
          <a:bodyPr wrap="square">
            <a:spAutoFit/>
          </a:bodyPr>
          <a:lstStyle/>
          <a:p>
            <a:pPr>
              <a:spcBef>
                <a:spcPct val="0"/>
              </a:spcBef>
            </a:pPr>
            <a:r>
              <a:rPr lang="en-US" altLang="en-US" sz="2200" dirty="0">
                <a:solidFill>
                  <a:srgbClr val="12163D"/>
                </a:solidFill>
                <a:cs typeface="Arial" panose="020B0604020202020204" pitchFamily="34" charset="0"/>
              </a:rPr>
              <a:t>The answer is C – locate and mark the spinal interspace either between L3-4 or L4-5</a:t>
            </a:r>
          </a:p>
          <a:p>
            <a:pPr>
              <a:spcBef>
                <a:spcPct val="0"/>
              </a:spcBef>
            </a:pPr>
            <a:endParaRPr lang="en-US" altLang="en-US" sz="2200" dirty="0">
              <a:solidFill>
                <a:srgbClr val="12163D"/>
              </a:solidFill>
              <a:cs typeface="Arial" panose="020B0604020202020204" pitchFamily="34" charset="0"/>
            </a:endParaRPr>
          </a:p>
          <a:p>
            <a:pPr marL="463550" indent="-463550">
              <a:spcBef>
                <a:spcPct val="0"/>
              </a:spcBef>
            </a:pPr>
            <a:r>
              <a:rPr lang="en-US" altLang="en-US" sz="2200" dirty="0">
                <a:solidFill>
                  <a:srgbClr val="12163D"/>
                </a:solidFill>
                <a:cs typeface="Arial" panose="020B0604020202020204" pitchFamily="34" charset="0"/>
              </a:rPr>
              <a:t>8. Of the following techniques to complete a lumbar puncture, which is the FIRST step in the procedure?</a:t>
            </a:r>
          </a:p>
          <a:p>
            <a:pPr>
              <a:spcBef>
                <a:spcPct val="0"/>
              </a:spcBef>
            </a:pPr>
            <a:endParaRPr lang="en-US" altLang="en-US" sz="2200" dirty="0">
              <a:solidFill>
                <a:srgbClr val="12163D"/>
              </a:solidFill>
              <a:cs typeface="Arial" panose="020B0604020202020204" pitchFamily="34" charset="0"/>
            </a:endParaRPr>
          </a:p>
          <a:p>
            <a:pPr marL="457200" indent="-457200">
              <a:spcBef>
                <a:spcPct val="0"/>
              </a:spcBef>
              <a:buFont typeface="+mj-lt"/>
              <a:buAutoNum type="alphaUcPeriod"/>
            </a:pPr>
            <a:r>
              <a:rPr lang="en-US" altLang="en-US" sz="2200" strike="sngStrike" dirty="0">
                <a:solidFill>
                  <a:srgbClr val="12163D"/>
                </a:solidFill>
                <a:cs typeface="Arial" panose="020B0604020202020204" pitchFamily="34" charset="0"/>
              </a:rPr>
              <a:t>prepare the skin with an antiseptic scrub</a:t>
            </a:r>
          </a:p>
          <a:p>
            <a:pPr marL="457200" indent="-457200">
              <a:spcBef>
                <a:spcPct val="0"/>
              </a:spcBef>
              <a:buFont typeface="+mj-lt"/>
              <a:buAutoNum type="alphaUcPeriod"/>
            </a:pPr>
            <a:r>
              <a:rPr lang="en-US" altLang="en-US" sz="2200" strike="sngStrike" dirty="0">
                <a:solidFill>
                  <a:srgbClr val="12163D"/>
                </a:solidFill>
                <a:cs typeface="Arial" panose="020B0604020202020204" pitchFamily="34" charset="0"/>
              </a:rPr>
              <a:t>insert the needle with the bevel pointing to the ceiling</a:t>
            </a:r>
          </a:p>
          <a:p>
            <a:pPr marL="457200" indent="-457200">
              <a:spcBef>
                <a:spcPct val="0"/>
              </a:spcBef>
              <a:buFont typeface="+mj-lt"/>
              <a:buAutoNum type="alphaUcPeriod"/>
            </a:pPr>
            <a:r>
              <a:rPr lang="en-US" altLang="en-US" sz="2200" dirty="0">
                <a:solidFill>
                  <a:srgbClr val="515E9D"/>
                </a:solidFill>
                <a:cs typeface="Arial" panose="020B0604020202020204" pitchFamily="34" charset="0"/>
              </a:rPr>
              <a:t>locate and mark the spinal interspace either between L3-4 or L4-5</a:t>
            </a:r>
          </a:p>
          <a:p>
            <a:pPr marL="457200" indent="-457200">
              <a:spcBef>
                <a:spcPct val="0"/>
              </a:spcBef>
              <a:buFont typeface="+mj-lt"/>
              <a:buAutoNum type="alphaUcPeriod"/>
            </a:pPr>
            <a:r>
              <a:rPr lang="en-US" altLang="en-US" sz="2200" strike="sngStrike" dirty="0">
                <a:solidFill>
                  <a:srgbClr val="12163D"/>
                </a:solidFill>
                <a:cs typeface="Arial" panose="020B0604020202020204" pitchFamily="34" charset="0"/>
              </a:rPr>
              <a:t>place drapes over the lower spinal area and the field around the patient</a:t>
            </a:r>
            <a:endParaRPr lang="en-US" altLang="en-US" sz="2200" strike="sngStrike" dirty="0">
              <a:cs typeface="Arial" panose="020B0604020202020204" pitchFamily="34" charset="0"/>
            </a:endParaRPr>
          </a:p>
        </p:txBody>
      </p:sp>
      <p:sp>
        <p:nvSpPr>
          <p:cNvPr id="6" name="Left Arrow 5"/>
          <p:cNvSpPr/>
          <p:nvPr/>
        </p:nvSpPr>
        <p:spPr>
          <a:xfrm>
            <a:off x="7391400" y="4419600"/>
            <a:ext cx="990600" cy="381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032375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a:xfrm>
            <a:off x="457200" y="152400"/>
            <a:ext cx="8229600" cy="1143000"/>
          </a:xfrm>
        </p:spPr>
        <p:txBody>
          <a:bodyPr>
            <a:normAutofit/>
          </a:bodyPr>
          <a:lstStyle/>
          <a:p>
            <a:r>
              <a:rPr lang="en-US" altLang="en-US" b="1" dirty="0"/>
              <a:t>Question Example 9</a:t>
            </a:r>
          </a:p>
        </p:txBody>
      </p:sp>
      <p:sp>
        <p:nvSpPr>
          <p:cNvPr id="3" name="Content Placeholder 2"/>
          <p:cNvSpPr>
            <a:spLocks noGrp="1"/>
          </p:cNvSpPr>
          <p:nvPr>
            <p:ph idx="1"/>
          </p:nvPr>
        </p:nvSpPr>
        <p:spPr>
          <a:xfrm>
            <a:off x="457200" y="1828800"/>
            <a:ext cx="8458200" cy="4800600"/>
          </a:xfrm>
        </p:spPr>
        <p:txBody>
          <a:bodyPr>
            <a:normAutofit/>
          </a:bodyPr>
          <a:lstStyle/>
          <a:p>
            <a:pPr marL="0" indent="0" eaLnBrk="1" hangingPunct="1">
              <a:spcBef>
                <a:spcPct val="0"/>
              </a:spcBef>
              <a:buNone/>
              <a:defRPr/>
            </a:pPr>
            <a:r>
              <a:rPr lang="en-US" altLang="en-US" sz="2200" dirty="0">
                <a:cs typeface="Arial" charset="0"/>
              </a:rPr>
              <a:t>When test questions include numbers, look carefully at the options!</a:t>
            </a:r>
          </a:p>
          <a:p>
            <a:pPr marL="0" indent="0" eaLnBrk="1" hangingPunct="1">
              <a:spcBef>
                <a:spcPct val="0"/>
              </a:spcBef>
              <a:buNone/>
              <a:defRPr/>
            </a:pPr>
            <a:endParaRPr lang="en-US" altLang="en-US" sz="2200" dirty="0">
              <a:cs typeface="Arial" charset="0"/>
            </a:endParaRPr>
          </a:p>
          <a:p>
            <a:pPr marL="403225" indent="-403225" eaLnBrk="1" hangingPunct="1">
              <a:spcBef>
                <a:spcPct val="0"/>
              </a:spcBef>
              <a:buNone/>
              <a:defRPr/>
            </a:pPr>
            <a:r>
              <a:rPr lang="en-US" altLang="en-US" sz="2200" dirty="0">
                <a:cs typeface="Arial" charset="0"/>
              </a:rPr>
              <a:t>9. The number of times a child normally coughs during the day is:</a:t>
            </a:r>
          </a:p>
          <a:p>
            <a:pPr marL="403225" indent="-403225" eaLnBrk="1" hangingPunct="1">
              <a:spcBef>
                <a:spcPct val="0"/>
              </a:spcBef>
              <a:buNone/>
              <a:defRPr/>
            </a:pPr>
            <a:endParaRPr lang="en-US" altLang="en-US" sz="2200" dirty="0">
              <a:cs typeface="Arial" charset="0"/>
            </a:endParaRPr>
          </a:p>
          <a:p>
            <a:pPr marL="914400" lvl="1" indent="-457200" eaLnBrk="1" hangingPunct="1">
              <a:spcBef>
                <a:spcPct val="0"/>
              </a:spcBef>
              <a:buFont typeface="+mj-lt"/>
              <a:buAutoNum type="alphaUcPeriod"/>
              <a:defRPr/>
            </a:pPr>
            <a:r>
              <a:rPr lang="en-US" altLang="en-US" sz="2200" dirty="0">
                <a:cs typeface="Arial" charset="0"/>
              </a:rPr>
              <a:t>2-4</a:t>
            </a:r>
          </a:p>
          <a:p>
            <a:pPr marL="914400" lvl="1" indent="-457200" eaLnBrk="1" hangingPunct="1">
              <a:spcBef>
                <a:spcPct val="0"/>
              </a:spcBef>
              <a:buFont typeface="+mj-lt"/>
              <a:buAutoNum type="alphaUcPeriod"/>
              <a:defRPr/>
            </a:pPr>
            <a:r>
              <a:rPr lang="en-US" altLang="en-US" sz="2200" dirty="0">
                <a:cs typeface="Arial" charset="0"/>
              </a:rPr>
              <a:t>6-8</a:t>
            </a:r>
          </a:p>
          <a:p>
            <a:pPr marL="914400" lvl="1" indent="-457200" eaLnBrk="1" hangingPunct="1">
              <a:spcBef>
                <a:spcPct val="0"/>
              </a:spcBef>
              <a:buFont typeface="+mj-lt"/>
              <a:buAutoNum type="alphaUcPeriod"/>
              <a:defRPr/>
            </a:pPr>
            <a:r>
              <a:rPr lang="en-US" altLang="en-US" sz="2200" dirty="0">
                <a:cs typeface="Arial" charset="0"/>
              </a:rPr>
              <a:t>10-12</a:t>
            </a:r>
          </a:p>
          <a:p>
            <a:pPr marL="914400" lvl="1" indent="-457200" eaLnBrk="1" hangingPunct="1">
              <a:spcBef>
                <a:spcPct val="0"/>
              </a:spcBef>
              <a:buFont typeface="+mj-lt"/>
              <a:buAutoNum type="alphaUcPeriod"/>
              <a:defRPr/>
            </a:pPr>
            <a:r>
              <a:rPr lang="en-US" altLang="en-US" sz="2200" dirty="0">
                <a:cs typeface="Arial" charset="0"/>
              </a:rPr>
              <a:t>2-30</a:t>
            </a:r>
          </a:p>
          <a:p>
            <a:pPr marL="0" lvl="1" indent="0" eaLnBrk="1" hangingPunct="1">
              <a:spcBef>
                <a:spcPct val="0"/>
              </a:spcBef>
              <a:buNone/>
              <a:defRPr/>
            </a:pPr>
            <a:endParaRPr lang="en-US" altLang="en-US" sz="2000" dirty="0">
              <a:cs typeface="Arial" charset="0"/>
            </a:endParaRPr>
          </a:p>
          <a:p>
            <a:pPr>
              <a:defRPr/>
            </a:pPr>
            <a:endParaRPr lang="en-US" sz="2000" dirty="0"/>
          </a:p>
        </p:txBody>
      </p:sp>
      <p:sp>
        <p:nvSpPr>
          <p:cNvPr id="4" name="Rectangle 3"/>
          <p:cNvSpPr/>
          <p:nvPr/>
        </p:nvSpPr>
        <p:spPr>
          <a:xfrm>
            <a:off x="2866341" y="5955268"/>
            <a:ext cx="3411318" cy="369332"/>
          </a:xfrm>
          <a:prstGeom prst="rect">
            <a:avLst/>
          </a:prstGeom>
        </p:spPr>
        <p:txBody>
          <a:bodyPr wrap="none">
            <a:spAutoFit/>
          </a:bodyPr>
          <a:lstStyle/>
          <a:p>
            <a:pPr algn="ctr">
              <a:defRPr/>
            </a:pPr>
            <a:r>
              <a:rPr lang="en-US" i="1" dirty="0"/>
              <a:t>See the next slide for the answer. </a:t>
            </a:r>
          </a:p>
        </p:txBody>
      </p:sp>
    </p:spTree>
    <p:extLst>
      <p:ext uri="{BB962C8B-B14F-4D97-AF65-F5344CB8AC3E}">
        <p14:creationId xmlns:p14="http://schemas.microsoft.com/office/powerpoint/2010/main" val="22334370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152400"/>
            <a:ext cx="8382000" cy="1143000"/>
          </a:xfrm>
          <a:prstGeom prst="rect">
            <a:avLst/>
          </a:prstGeom>
        </p:spPr>
        <p:txBody>
          <a:bodyPr vert="horz" lIns="91440" tIns="45720" rIns="91440" bIns="45720" rtlCol="0" anchor="ctr">
            <a:normAutofit/>
          </a:bodyPr>
          <a:lstStyle>
            <a:lvl1pPr algn="ctr" defTabSz="914400" rtl="0" eaLnBrk="1" latinLnBrk="0" hangingPunct="1">
              <a:lnSpc>
                <a:spcPts val="4000"/>
              </a:lnSpc>
              <a:spcBef>
                <a:spcPct val="0"/>
              </a:spcBef>
              <a:buNone/>
              <a:defRPr sz="4400" b="1" kern="1200" spc="-150">
                <a:solidFill>
                  <a:srgbClr val="002060"/>
                </a:solidFill>
                <a:latin typeface="+mj-lt"/>
                <a:ea typeface="+mj-ea"/>
                <a:cs typeface="+mj-cs"/>
              </a:defRPr>
            </a:lvl1pPr>
          </a:lstStyle>
          <a:p>
            <a:pPr algn="l"/>
            <a:r>
              <a:rPr lang="en-US" altLang="en-US" sz="4200" cap="all" spc="0" dirty="0">
                <a:blipFill>
                  <a:blip r:embed="rId3">
                    <a:extLst>
                      <a:ext uri="{28A0092B-C50C-407E-A947-70E740481C1C}">
                        <a14:useLocalDpi xmlns:a14="http://schemas.microsoft.com/office/drawing/2010/main" val="0"/>
                      </a:ext>
                    </a:extLst>
                  </a:blip>
                  <a:tile tx="6350" ty="-127000" sx="65000" sy="64000" flip="none" algn="tl"/>
                </a:blipFill>
              </a:rPr>
              <a:t>Question Example 9 Continued</a:t>
            </a:r>
            <a:endParaRPr lang="en-US" altLang="en-US" dirty="0"/>
          </a:p>
        </p:txBody>
      </p:sp>
      <p:sp>
        <p:nvSpPr>
          <p:cNvPr id="5" name="Rectangle 4"/>
          <p:cNvSpPr/>
          <p:nvPr/>
        </p:nvSpPr>
        <p:spPr>
          <a:xfrm>
            <a:off x="800100" y="2151727"/>
            <a:ext cx="7391400" cy="2769989"/>
          </a:xfrm>
          <a:prstGeom prst="rect">
            <a:avLst/>
          </a:prstGeom>
        </p:spPr>
        <p:txBody>
          <a:bodyPr wrap="square">
            <a:spAutoFit/>
          </a:bodyPr>
          <a:lstStyle/>
          <a:p>
            <a:pPr marL="403225" lvl="1" indent="-403225">
              <a:spcBef>
                <a:spcPct val="0"/>
              </a:spcBef>
              <a:defRPr/>
            </a:pPr>
            <a:r>
              <a:rPr lang="en-US" altLang="en-US" sz="2000" dirty="0">
                <a:cs typeface="Arial" charset="0"/>
              </a:rPr>
              <a:t>9. </a:t>
            </a:r>
            <a:r>
              <a:rPr lang="en-US" altLang="en-US" sz="2200" dirty="0">
                <a:cs typeface="Arial" charset="0"/>
              </a:rPr>
              <a:t>The number of times a child normally coughs during the day is: </a:t>
            </a:r>
          </a:p>
          <a:p>
            <a:pPr marL="0" lvl="1">
              <a:spcBef>
                <a:spcPct val="0"/>
              </a:spcBef>
              <a:defRPr/>
            </a:pPr>
            <a:endParaRPr lang="en-US" altLang="en-US" sz="2200" dirty="0">
              <a:cs typeface="Arial" charset="0"/>
            </a:endParaRPr>
          </a:p>
          <a:p>
            <a:pPr marL="914400" lvl="1" indent="-457200">
              <a:spcBef>
                <a:spcPct val="0"/>
              </a:spcBef>
              <a:buFont typeface="+mj-lt"/>
              <a:buAutoNum type="alphaUcPeriod"/>
              <a:defRPr/>
            </a:pPr>
            <a:r>
              <a:rPr lang="en-US" altLang="en-US" sz="2200" strike="sngStrike" dirty="0">
                <a:cs typeface="Arial" charset="0"/>
              </a:rPr>
              <a:t>2-4</a:t>
            </a:r>
          </a:p>
          <a:p>
            <a:pPr marL="914400" lvl="1" indent="-457200">
              <a:spcBef>
                <a:spcPct val="0"/>
              </a:spcBef>
              <a:buFont typeface="+mj-lt"/>
              <a:buAutoNum type="alphaUcPeriod"/>
              <a:defRPr/>
            </a:pPr>
            <a:r>
              <a:rPr lang="en-US" altLang="en-US" sz="2200" strike="sngStrike" dirty="0">
                <a:cs typeface="Arial" charset="0"/>
              </a:rPr>
              <a:t>6-8</a:t>
            </a:r>
          </a:p>
          <a:p>
            <a:pPr marL="914400" lvl="1" indent="-457200">
              <a:spcBef>
                <a:spcPct val="0"/>
              </a:spcBef>
              <a:buFont typeface="+mj-lt"/>
              <a:buAutoNum type="alphaUcPeriod"/>
              <a:defRPr/>
            </a:pPr>
            <a:r>
              <a:rPr lang="en-US" altLang="en-US" sz="2200" strike="sngStrike" dirty="0">
                <a:cs typeface="Arial" charset="0"/>
              </a:rPr>
              <a:t>10-12</a:t>
            </a:r>
          </a:p>
          <a:p>
            <a:pPr marL="914400" lvl="1" indent="-457200">
              <a:spcBef>
                <a:spcPct val="0"/>
              </a:spcBef>
              <a:buFont typeface="+mj-lt"/>
              <a:buAutoNum type="alphaUcPeriod"/>
              <a:defRPr/>
            </a:pPr>
            <a:r>
              <a:rPr lang="en-US" altLang="en-US" sz="2200" dirty="0">
                <a:solidFill>
                  <a:srgbClr val="515E9D"/>
                </a:solidFill>
                <a:cs typeface="Arial" charset="0"/>
              </a:rPr>
              <a:t>2-30</a:t>
            </a:r>
          </a:p>
          <a:p>
            <a:pPr lvl="1">
              <a:spcBef>
                <a:spcPct val="0"/>
              </a:spcBef>
              <a:defRPr/>
            </a:pPr>
            <a:endParaRPr lang="en-US" altLang="en-US" sz="2000" dirty="0">
              <a:solidFill>
                <a:srgbClr val="FF0000"/>
              </a:solidFill>
              <a:cs typeface="Arial" charset="0"/>
            </a:endParaRPr>
          </a:p>
        </p:txBody>
      </p:sp>
      <p:sp>
        <p:nvSpPr>
          <p:cNvPr id="7" name="Left Arrow 6"/>
          <p:cNvSpPr/>
          <p:nvPr/>
        </p:nvSpPr>
        <p:spPr>
          <a:xfrm>
            <a:off x="2590800" y="4243864"/>
            <a:ext cx="9906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4505793" y="2880836"/>
            <a:ext cx="3505200" cy="1938992"/>
          </a:xfrm>
          <a:prstGeom prst="rect">
            <a:avLst/>
          </a:prstGeom>
          <a:solidFill>
            <a:srgbClr val="EAE9FD"/>
          </a:solidFill>
        </p:spPr>
        <p:txBody>
          <a:bodyPr wrap="square" rtlCol="0">
            <a:spAutoFit/>
          </a:bodyPr>
          <a:lstStyle/>
          <a:p>
            <a:r>
              <a:rPr lang="en-US" sz="2000" u="sng" dirty="0"/>
              <a:t>Hint</a:t>
            </a:r>
            <a:r>
              <a:rPr lang="en-US" sz="2000" dirty="0"/>
              <a:t>: </a:t>
            </a:r>
            <a:r>
              <a:rPr lang="en-US" sz="2000" i="1" dirty="0"/>
              <a:t>Watch for number ranges that encompass other number ranges; often, a larger “spread” could be right because it contains more options.</a:t>
            </a:r>
          </a:p>
        </p:txBody>
      </p:sp>
    </p:spTree>
    <p:extLst>
      <p:ext uri="{BB962C8B-B14F-4D97-AF65-F5344CB8AC3E}">
        <p14:creationId xmlns:p14="http://schemas.microsoft.com/office/powerpoint/2010/main" val="38651209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idx="1"/>
          </p:nvPr>
        </p:nvSpPr>
        <p:spPr>
          <a:xfrm>
            <a:off x="973137" y="1693132"/>
            <a:ext cx="7437438" cy="4016375"/>
          </a:xfrm>
          <a:ln>
            <a:noFill/>
          </a:ln>
        </p:spPr>
        <p:txBody>
          <a:bodyPr>
            <a:noAutofit/>
          </a:bodyPr>
          <a:lstStyle/>
          <a:p>
            <a:pPr>
              <a:defRPr/>
            </a:pPr>
            <a:endParaRPr lang="en-US" sz="1800" dirty="0">
              <a:cs typeface="Arial" charset="0"/>
            </a:endParaRPr>
          </a:p>
          <a:p>
            <a:pPr marL="511175" indent="-511175">
              <a:spcBef>
                <a:spcPts val="0"/>
              </a:spcBef>
              <a:buNone/>
              <a:defRPr/>
            </a:pPr>
            <a:r>
              <a:rPr lang="en-US" sz="2200" dirty="0">
                <a:cs typeface="Arial" charset="0"/>
              </a:rPr>
              <a:t>10.  A 5 year old who has had no immunizations now presents with a vesicular rash following a prodrome of fever and headache.  What is the MOST likely diagnosis?</a:t>
            </a:r>
          </a:p>
          <a:p>
            <a:pPr marL="0" indent="0">
              <a:spcBef>
                <a:spcPts val="0"/>
              </a:spcBef>
              <a:buNone/>
              <a:defRPr/>
            </a:pPr>
            <a:endParaRPr lang="en-US" sz="2200" dirty="0">
              <a:cs typeface="Arial" charset="0"/>
            </a:endParaRPr>
          </a:p>
          <a:p>
            <a:pPr marL="457200" indent="-457200">
              <a:spcBef>
                <a:spcPts val="0"/>
              </a:spcBef>
              <a:buFontTx/>
              <a:buAutoNum type="alphaUcPeriod"/>
              <a:defRPr/>
            </a:pPr>
            <a:r>
              <a:rPr lang="en-US" sz="2200" dirty="0">
                <a:cs typeface="Arial" charset="0"/>
              </a:rPr>
              <a:t>measles</a:t>
            </a:r>
          </a:p>
          <a:p>
            <a:pPr marL="457200" indent="-457200">
              <a:spcBef>
                <a:spcPts val="0"/>
              </a:spcBef>
              <a:buFontTx/>
              <a:buAutoNum type="alphaUcPeriod"/>
              <a:defRPr/>
            </a:pPr>
            <a:r>
              <a:rPr lang="en-US" sz="2200" dirty="0">
                <a:cs typeface="Arial" charset="0"/>
              </a:rPr>
              <a:t>scarlet fever</a:t>
            </a:r>
          </a:p>
          <a:p>
            <a:pPr marL="457200" indent="-457200">
              <a:spcBef>
                <a:spcPts val="0"/>
              </a:spcBef>
              <a:buFontTx/>
              <a:buAutoNum type="alphaUcPeriod"/>
              <a:defRPr/>
            </a:pPr>
            <a:r>
              <a:rPr lang="en-US" sz="2200" dirty="0">
                <a:cs typeface="Arial" charset="0"/>
              </a:rPr>
              <a:t>varicella</a:t>
            </a:r>
          </a:p>
          <a:p>
            <a:pPr marL="457200" indent="-457200">
              <a:spcBef>
                <a:spcPts val="0"/>
              </a:spcBef>
              <a:buFontTx/>
              <a:buAutoNum type="alphaUcPeriod"/>
              <a:defRPr/>
            </a:pPr>
            <a:r>
              <a:rPr lang="en-US" sz="2200" dirty="0">
                <a:cs typeface="Arial" charset="0"/>
              </a:rPr>
              <a:t>rubella</a:t>
            </a:r>
          </a:p>
          <a:p>
            <a:pPr marL="0" indent="0">
              <a:buNone/>
              <a:defRPr/>
            </a:pPr>
            <a:endParaRPr lang="en-US" sz="1800" dirty="0">
              <a:cs typeface="Arial" charset="0"/>
            </a:endParaRPr>
          </a:p>
        </p:txBody>
      </p:sp>
      <p:sp>
        <p:nvSpPr>
          <p:cNvPr id="106501" name="TextBox 7"/>
          <p:cNvSpPr txBox="1">
            <a:spLocks noChangeArrowheads="1"/>
          </p:cNvSpPr>
          <p:nvPr/>
        </p:nvSpPr>
        <p:spPr bwMode="auto">
          <a:xfrm>
            <a:off x="973137" y="1022150"/>
            <a:ext cx="813752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000">
                <a:solidFill>
                  <a:schemeClr val="tx1"/>
                </a:solidFill>
                <a:latin typeface="Myriad Web" pitchFamily="34" charset="0"/>
              </a:defRPr>
            </a:lvl1pPr>
            <a:lvl2pPr marL="742950" indent="-285750">
              <a:spcBef>
                <a:spcPct val="20000"/>
              </a:spcBef>
              <a:defRPr sz="2000">
                <a:solidFill>
                  <a:schemeClr val="tx1"/>
                </a:solidFill>
                <a:latin typeface="Myriad Web" pitchFamily="34" charset="0"/>
              </a:defRPr>
            </a:lvl2pPr>
            <a:lvl3pPr marL="1143000" indent="-228600">
              <a:spcBef>
                <a:spcPct val="20000"/>
              </a:spcBef>
              <a:defRPr>
                <a:solidFill>
                  <a:schemeClr val="tx1"/>
                </a:solidFill>
                <a:latin typeface="Myriad Web" pitchFamily="34" charset="0"/>
              </a:defRPr>
            </a:lvl3pPr>
            <a:lvl4pPr marL="1600200" indent="-228600">
              <a:spcBef>
                <a:spcPct val="20000"/>
              </a:spcBef>
              <a:defRPr sz="1600">
                <a:solidFill>
                  <a:schemeClr val="tx1"/>
                </a:solidFill>
                <a:latin typeface="Myriad Web" pitchFamily="34" charset="0"/>
              </a:defRPr>
            </a:lvl4pPr>
            <a:lvl5pPr marL="2057400" indent="-228600">
              <a:spcBef>
                <a:spcPct val="20000"/>
              </a:spcBef>
              <a:defRPr sz="1400">
                <a:solidFill>
                  <a:schemeClr val="tx1"/>
                </a:solidFill>
                <a:latin typeface="Myriad Web" pitchFamily="34" charset="0"/>
              </a:defRPr>
            </a:lvl5pPr>
            <a:lvl6pPr marL="2514600" indent="-228600" eaLnBrk="0" fontAlgn="base" hangingPunct="0">
              <a:spcBef>
                <a:spcPct val="20000"/>
              </a:spcBef>
              <a:spcAft>
                <a:spcPct val="0"/>
              </a:spcAft>
              <a:defRPr sz="1400">
                <a:solidFill>
                  <a:schemeClr val="tx1"/>
                </a:solidFill>
                <a:latin typeface="Myriad Web" pitchFamily="34" charset="0"/>
              </a:defRPr>
            </a:lvl6pPr>
            <a:lvl7pPr marL="2971800" indent="-228600" eaLnBrk="0" fontAlgn="base" hangingPunct="0">
              <a:spcBef>
                <a:spcPct val="20000"/>
              </a:spcBef>
              <a:spcAft>
                <a:spcPct val="0"/>
              </a:spcAft>
              <a:defRPr sz="1400">
                <a:solidFill>
                  <a:schemeClr val="tx1"/>
                </a:solidFill>
                <a:latin typeface="Myriad Web" pitchFamily="34" charset="0"/>
              </a:defRPr>
            </a:lvl7pPr>
            <a:lvl8pPr marL="3429000" indent="-228600" eaLnBrk="0" fontAlgn="base" hangingPunct="0">
              <a:spcBef>
                <a:spcPct val="20000"/>
              </a:spcBef>
              <a:spcAft>
                <a:spcPct val="0"/>
              </a:spcAft>
              <a:defRPr sz="1400">
                <a:solidFill>
                  <a:schemeClr val="tx1"/>
                </a:solidFill>
                <a:latin typeface="Myriad Web" pitchFamily="34" charset="0"/>
              </a:defRPr>
            </a:lvl8pPr>
            <a:lvl9pPr marL="3886200" indent="-228600" eaLnBrk="0" fontAlgn="base" hangingPunct="0">
              <a:spcBef>
                <a:spcPct val="20000"/>
              </a:spcBef>
              <a:spcAft>
                <a:spcPct val="0"/>
              </a:spcAft>
              <a:defRPr sz="1400">
                <a:solidFill>
                  <a:schemeClr val="tx1"/>
                </a:solidFill>
                <a:latin typeface="Myriad Web" pitchFamily="34" charset="0"/>
              </a:defRPr>
            </a:lvl9pPr>
          </a:lstStyle>
          <a:p>
            <a:pPr eaLnBrk="1" hangingPunct="1">
              <a:spcAft>
                <a:spcPct val="75000"/>
              </a:spcAft>
            </a:pPr>
            <a:r>
              <a:rPr lang="en-US" altLang="en-US" sz="2200" dirty="0">
                <a:latin typeface="+mn-lt"/>
                <a:cs typeface="Arial" panose="020B0604020202020204" pitchFamily="34" charset="0"/>
              </a:rPr>
              <a:t>Next, spend time looking at and understanding a graphic:</a:t>
            </a:r>
          </a:p>
        </p:txBody>
      </p:sp>
      <p:sp>
        <p:nvSpPr>
          <p:cNvPr id="8" name="Rectangle 7"/>
          <p:cNvSpPr/>
          <p:nvPr/>
        </p:nvSpPr>
        <p:spPr>
          <a:xfrm>
            <a:off x="1743668" y="6096000"/>
            <a:ext cx="3411318" cy="369332"/>
          </a:xfrm>
          <a:prstGeom prst="rect">
            <a:avLst/>
          </a:prstGeom>
        </p:spPr>
        <p:txBody>
          <a:bodyPr wrap="none">
            <a:spAutoFit/>
          </a:bodyPr>
          <a:lstStyle/>
          <a:p>
            <a:pPr algn="ctr">
              <a:defRPr/>
            </a:pPr>
            <a:r>
              <a:rPr lang="en-US" i="1" dirty="0"/>
              <a:t>See the next slide for the answer. </a:t>
            </a:r>
          </a:p>
        </p:txBody>
      </p:sp>
      <p:sp>
        <p:nvSpPr>
          <p:cNvPr id="9" name="Title 1"/>
          <p:cNvSpPr txBox="1">
            <a:spLocks/>
          </p:cNvSpPr>
          <p:nvPr/>
        </p:nvSpPr>
        <p:spPr>
          <a:xfrm>
            <a:off x="457200" y="152400"/>
            <a:ext cx="8229600" cy="1143000"/>
          </a:xfrm>
          <a:prstGeom prst="rect">
            <a:avLst/>
          </a:prstGeom>
        </p:spPr>
        <p:txBody>
          <a:bodyPr vert="horz" lIns="91440" tIns="45720" rIns="91440" bIns="45720" rtlCol="0" anchor="ctr">
            <a:normAutofit/>
          </a:bodyPr>
          <a:lstStyle>
            <a:lvl1pPr algn="ctr" defTabSz="914400" rtl="0" eaLnBrk="1" latinLnBrk="0" hangingPunct="1">
              <a:lnSpc>
                <a:spcPts val="4000"/>
              </a:lnSpc>
              <a:spcBef>
                <a:spcPct val="0"/>
              </a:spcBef>
              <a:buNone/>
              <a:defRPr sz="4400" b="1" kern="1200" spc="-150">
                <a:solidFill>
                  <a:srgbClr val="002060"/>
                </a:solidFill>
                <a:latin typeface="+mj-lt"/>
                <a:ea typeface="+mj-ea"/>
                <a:cs typeface="+mj-cs"/>
              </a:defRPr>
            </a:lvl1pPr>
          </a:lstStyle>
          <a:p>
            <a:pPr algn="l"/>
            <a:r>
              <a:rPr lang="en-US" altLang="en-US" sz="4200" cap="all" spc="0" dirty="0">
                <a:blipFill>
                  <a:blip r:embed="rId3">
                    <a:extLst>
                      <a:ext uri="{28A0092B-C50C-407E-A947-70E740481C1C}">
                        <a14:useLocalDpi xmlns:a14="http://schemas.microsoft.com/office/drawing/2010/main" val="0"/>
                      </a:ext>
                    </a:extLst>
                  </a:blip>
                  <a:tile tx="6350" ty="-127000" sx="65000" sy="64000" flip="none" algn="tl"/>
                </a:blipFill>
              </a:rPr>
              <a:t>Question Example 10</a:t>
            </a:r>
            <a:endParaRPr lang="en-US" altLang="en-US" dirty="0"/>
          </a:p>
        </p:txBody>
      </p:sp>
      <p:pic>
        <p:nvPicPr>
          <p:cNvPr id="7" name="Picture 6"/>
          <p:cNvPicPr>
            <a:picLocks noChangeAspect="1"/>
          </p:cNvPicPr>
          <p:nvPr/>
        </p:nvPicPr>
        <p:blipFill>
          <a:blip r:embed="rId4"/>
          <a:stretch>
            <a:fillRect/>
          </a:stretch>
        </p:blipFill>
        <p:spPr>
          <a:xfrm>
            <a:off x="5884212" y="3200400"/>
            <a:ext cx="2367365" cy="3429000"/>
          </a:xfrm>
          <a:prstGeom prst="rect">
            <a:avLst/>
          </a:prstGeom>
        </p:spPr>
      </p:pic>
    </p:spTree>
    <p:extLst>
      <p:ext uri="{BB962C8B-B14F-4D97-AF65-F5344CB8AC3E}">
        <p14:creationId xmlns:p14="http://schemas.microsoft.com/office/powerpoint/2010/main" val="10954814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8284"/>
            <a:ext cx="8229600" cy="1143000"/>
          </a:xfrm>
        </p:spPr>
        <p:txBody>
          <a:bodyPr>
            <a:normAutofit/>
          </a:bodyPr>
          <a:lstStyle/>
          <a:p>
            <a:pPr algn="l"/>
            <a:r>
              <a:rPr lang="en-US" dirty="0">
                <a:cs typeface="Arial" panose="020B0604020202020204" pitchFamily="34" charset="0"/>
              </a:rPr>
              <a:t>Responses to Anxiety </a:t>
            </a:r>
          </a:p>
        </p:txBody>
      </p:sp>
      <p:sp>
        <p:nvSpPr>
          <p:cNvPr id="6" name="TextBox 13"/>
          <p:cNvSpPr txBox="1">
            <a:spLocks noChangeArrowheads="1"/>
          </p:cNvSpPr>
          <p:nvPr/>
        </p:nvSpPr>
        <p:spPr bwMode="auto">
          <a:xfrm>
            <a:off x="5181600" y="1102978"/>
            <a:ext cx="3377293" cy="1661993"/>
          </a:xfrm>
          <a:prstGeom prst="rect">
            <a:avLst/>
          </a:prstGeom>
          <a:solidFill>
            <a:srgbClr val="EAE9FD"/>
          </a:solidFill>
          <a:ln>
            <a:noFill/>
          </a:ln>
          <a:extLst/>
        </p:spPr>
        <p:txBody>
          <a:bodyPr wrap="square">
            <a:spAutoFit/>
          </a:bodyPr>
          <a:lstStyle>
            <a:lvl1pPr>
              <a:spcBef>
                <a:spcPct val="20000"/>
              </a:spcBef>
              <a:defRPr sz="2000">
                <a:solidFill>
                  <a:schemeClr val="tx1"/>
                </a:solidFill>
                <a:latin typeface="Myriad Web" pitchFamily="34" charset="0"/>
              </a:defRPr>
            </a:lvl1pPr>
            <a:lvl2pPr marL="742950" indent="-285750">
              <a:spcBef>
                <a:spcPct val="20000"/>
              </a:spcBef>
              <a:defRPr sz="2000">
                <a:solidFill>
                  <a:schemeClr val="tx1"/>
                </a:solidFill>
                <a:latin typeface="Myriad Web" pitchFamily="34" charset="0"/>
              </a:defRPr>
            </a:lvl2pPr>
            <a:lvl3pPr marL="1143000" indent="-228600">
              <a:spcBef>
                <a:spcPct val="20000"/>
              </a:spcBef>
              <a:defRPr>
                <a:solidFill>
                  <a:schemeClr val="tx1"/>
                </a:solidFill>
                <a:latin typeface="Myriad Web" pitchFamily="34" charset="0"/>
              </a:defRPr>
            </a:lvl3pPr>
            <a:lvl4pPr marL="1600200" indent="-228600">
              <a:spcBef>
                <a:spcPct val="20000"/>
              </a:spcBef>
              <a:defRPr sz="1600">
                <a:solidFill>
                  <a:schemeClr val="tx1"/>
                </a:solidFill>
                <a:latin typeface="Myriad Web" pitchFamily="34" charset="0"/>
              </a:defRPr>
            </a:lvl4pPr>
            <a:lvl5pPr marL="2057400" indent="-228600">
              <a:spcBef>
                <a:spcPct val="20000"/>
              </a:spcBef>
              <a:defRPr sz="1400">
                <a:solidFill>
                  <a:schemeClr val="tx1"/>
                </a:solidFill>
                <a:latin typeface="Myriad Web" pitchFamily="34" charset="0"/>
              </a:defRPr>
            </a:lvl5pPr>
            <a:lvl6pPr marL="2514600" indent="-228600" eaLnBrk="0" fontAlgn="base" hangingPunct="0">
              <a:spcBef>
                <a:spcPct val="20000"/>
              </a:spcBef>
              <a:spcAft>
                <a:spcPct val="0"/>
              </a:spcAft>
              <a:defRPr sz="1400">
                <a:solidFill>
                  <a:schemeClr val="tx1"/>
                </a:solidFill>
                <a:latin typeface="Myriad Web" pitchFamily="34" charset="0"/>
              </a:defRPr>
            </a:lvl6pPr>
            <a:lvl7pPr marL="2971800" indent="-228600" eaLnBrk="0" fontAlgn="base" hangingPunct="0">
              <a:spcBef>
                <a:spcPct val="20000"/>
              </a:spcBef>
              <a:spcAft>
                <a:spcPct val="0"/>
              </a:spcAft>
              <a:defRPr sz="1400">
                <a:solidFill>
                  <a:schemeClr val="tx1"/>
                </a:solidFill>
                <a:latin typeface="Myriad Web" pitchFamily="34" charset="0"/>
              </a:defRPr>
            </a:lvl7pPr>
            <a:lvl8pPr marL="3429000" indent="-228600" eaLnBrk="0" fontAlgn="base" hangingPunct="0">
              <a:spcBef>
                <a:spcPct val="20000"/>
              </a:spcBef>
              <a:spcAft>
                <a:spcPct val="0"/>
              </a:spcAft>
              <a:defRPr sz="1400">
                <a:solidFill>
                  <a:schemeClr val="tx1"/>
                </a:solidFill>
                <a:latin typeface="Myriad Web" pitchFamily="34" charset="0"/>
              </a:defRPr>
            </a:lvl8pPr>
            <a:lvl9pPr marL="3886200" indent="-228600" eaLnBrk="0" fontAlgn="base" hangingPunct="0">
              <a:spcBef>
                <a:spcPct val="20000"/>
              </a:spcBef>
              <a:spcAft>
                <a:spcPct val="0"/>
              </a:spcAft>
              <a:defRPr sz="1400">
                <a:solidFill>
                  <a:schemeClr val="tx1"/>
                </a:solidFill>
                <a:latin typeface="Myriad Web" pitchFamily="34" charset="0"/>
              </a:defRPr>
            </a:lvl9pPr>
          </a:lstStyle>
          <a:p>
            <a:pPr eaLnBrk="1" hangingPunct="1">
              <a:spcBef>
                <a:spcPct val="0"/>
              </a:spcBef>
              <a:spcAft>
                <a:spcPts val="1200"/>
              </a:spcAft>
            </a:pPr>
            <a:r>
              <a:rPr lang="en-US" altLang="en-US" sz="1800" b="1" u="sng" dirty="0">
                <a:latin typeface="+mn-lt"/>
                <a:cs typeface="Arial" panose="020B0604020202020204" pitchFamily="34" charset="0"/>
              </a:rPr>
              <a:t>Physical:</a:t>
            </a:r>
          </a:p>
          <a:p>
            <a:pPr eaLnBrk="1" hangingPunct="1">
              <a:spcBef>
                <a:spcPct val="0"/>
              </a:spcBef>
              <a:spcAft>
                <a:spcPts val="1200"/>
              </a:spcAft>
            </a:pPr>
            <a:r>
              <a:rPr lang="en-US" altLang="en-US" sz="1800" dirty="0">
                <a:latin typeface="+mn-lt"/>
                <a:cs typeface="Arial" panose="020B0604020202020204" pitchFamily="34" charset="0"/>
                <a:sym typeface="Wingdings" panose="05000000000000000000" pitchFamily="2" charset="2"/>
              </a:rPr>
              <a:t></a:t>
            </a:r>
            <a:r>
              <a:rPr lang="en-US" altLang="en-US" sz="1800" dirty="0">
                <a:latin typeface="+mn-lt"/>
                <a:cs typeface="Arial" panose="020B0604020202020204" pitchFamily="34" charset="0"/>
              </a:rPr>
              <a:t> Heart Rate, </a:t>
            </a:r>
            <a:r>
              <a:rPr lang="en-US" altLang="en-US" sz="1800" dirty="0">
                <a:latin typeface="+mn-lt"/>
                <a:cs typeface="Arial" panose="020B0604020202020204" pitchFamily="34" charset="0"/>
                <a:sym typeface="Wingdings" panose="05000000000000000000" pitchFamily="2" charset="2"/>
              </a:rPr>
              <a:t> </a:t>
            </a:r>
            <a:r>
              <a:rPr lang="en-US" altLang="en-US" sz="1800" dirty="0">
                <a:latin typeface="+mn-lt"/>
                <a:cs typeface="Arial" panose="020B0604020202020204" pitchFamily="34" charset="0"/>
              </a:rPr>
              <a:t>Respirations</a:t>
            </a:r>
          </a:p>
          <a:p>
            <a:pPr eaLnBrk="1" hangingPunct="1">
              <a:spcBef>
                <a:spcPct val="0"/>
              </a:spcBef>
              <a:spcAft>
                <a:spcPts val="1200"/>
              </a:spcAft>
            </a:pPr>
            <a:r>
              <a:rPr lang="en-US" altLang="en-US" sz="1800" dirty="0">
                <a:latin typeface="+mn-lt"/>
                <a:cs typeface="Arial" panose="020B0604020202020204" pitchFamily="34" charset="0"/>
              </a:rPr>
              <a:t>Muscle Tension</a:t>
            </a:r>
          </a:p>
          <a:p>
            <a:pPr eaLnBrk="1" hangingPunct="1">
              <a:spcBef>
                <a:spcPct val="0"/>
              </a:spcBef>
              <a:spcAft>
                <a:spcPts val="1200"/>
              </a:spcAft>
            </a:pPr>
            <a:r>
              <a:rPr lang="en-US" altLang="en-US" sz="1800" dirty="0">
                <a:latin typeface="+mn-lt"/>
                <a:cs typeface="Arial" panose="020B0604020202020204" pitchFamily="34" charset="0"/>
              </a:rPr>
              <a:t>Sweating</a:t>
            </a:r>
            <a:endParaRPr lang="en-US" altLang="en-US" sz="1800" dirty="0">
              <a:latin typeface="+mn-lt"/>
            </a:endParaRPr>
          </a:p>
        </p:txBody>
      </p:sp>
      <p:sp>
        <p:nvSpPr>
          <p:cNvPr id="7" name="TextBox 15"/>
          <p:cNvSpPr txBox="1">
            <a:spLocks noChangeArrowheads="1"/>
          </p:cNvSpPr>
          <p:nvPr/>
        </p:nvSpPr>
        <p:spPr bwMode="auto">
          <a:xfrm>
            <a:off x="5181600" y="2839017"/>
            <a:ext cx="3377293" cy="1661993"/>
          </a:xfrm>
          <a:prstGeom prst="rect">
            <a:avLst/>
          </a:prstGeom>
          <a:solidFill>
            <a:srgbClr val="FFFFFF"/>
          </a:solidFill>
          <a:ln>
            <a:noFill/>
          </a:ln>
          <a:extLst/>
        </p:spPr>
        <p:txBody>
          <a:bodyPr wrap="square">
            <a:spAutoFit/>
          </a:bodyPr>
          <a:lstStyle>
            <a:lvl1pPr>
              <a:spcBef>
                <a:spcPct val="20000"/>
              </a:spcBef>
              <a:defRPr sz="2000">
                <a:solidFill>
                  <a:schemeClr val="tx1"/>
                </a:solidFill>
                <a:latin typeface="Myriad Web" pitchFamily="34" charset="0"/>
              </a:defRPr>
            </a:lvl1pPr>
            <a:lvl2pPr marL="742950" indent="-285750">
              <a:spcBef>
                <a:spcPct val="20000"/>
              </a:spcBef>
              <a:defRPr sz="2000">
                <a:solidFill>
                  <a:schemeClr val="tx1"/>
                </a:solidFill>
                <a:latin typeface="Myriad Web" pitchFamily="34" charset="0"/>
              </a:defRPr>
            </a:lvl2pPr>
            <a:lvl3pPr marL="1143000" indent="-228600">
              <a:spcBef>
                <a:spcPct val="20000"/>
              </a:spcBef>
              <a:defRPr>
                <a:solidFill>
                  <a:schemeClr val="tx1"/>
                </a:solidFill>
                <a:latin typeface="Myriad Web" pitchFamily="34" charset="0"/>
              </a:defRPr>
            </a:lvl3pPr>
            <a:lvl4pPr marL="1600200" indent="-228600">
              <a:spcBef>
                <a:spcPct val="20000"/>
              </a:spcBef>
              <a:defRPr sz="1600">
                <a:solidFill>
                  <a:schemeClr val="tx1"/>
                </a:solidFill>
                <a:latin typeface="Myriad Web" pitchFamily="34" charset="0"/>
              </a:defRPr>
            </a:lvl4pPr>
            <a:lvl5pPr marL="2057400" indent="-228600">
              <a:spcBef>
                <a:spcPct val="20000"/>
              </a:spcBef>
              <a:defRPr sz="1400">
                <a:solidFill>
                  <a:schemeClr val="tx1"/>
                </a:solidFill>
                <a:latin typeface="Myriad Web" pitchFamily="34" charset="0"/>
              </a:defRPr>
            </a:lvl5pPr>
            <a:lvl6pPr marL="2514600" indent="-228600" eaLnBrk="0" fontAlgn="base" hangingPunct="0">
              <a:spcBef>
                <a:spcPct val="20000"/>
              </a:spcBef>
              <a:spcAft>
                <a:spcPct val="0"/>
              </a:spcAft>
              <a:defRPr sz="1400">
                <a:solidFill>
                  <a:schemeClr val="tx1"/>
                </a:solidFill>
                <a:latin typeface="Myriad Web" pitchFamily="34" charset="0"/>
              </a:defRPr>
            </a:lvl6pPr>
            <a:lvl7pPr marL="2971800" indent="-228600" eaLnBrk="0" fontAlgn="base" hangingPunct="0">
              <a:spcBef>
                <a:spcPct val="20000"/>
              </a:spcBef>
              <a:spcAft>
                <a:spcPct val="0"/>
              </a:spcAft>
              <a:defRPr sz="1400">
                <a:solidFill>
                  <a:schemeClr val="tx1"/>
                </a:solidFill>
                <a:latin typeface="Myriad Web" pitchFamily="34" charset="0"/>
              </a:defRPr>
            </a:lvl7pPr>
            <a:lvl8pPr marL="3429000" indent="-228600" eaLnBrk="0" fontAlgn="base" hangingPunct="0">
              <a:spcBef>
                <a:spcPct val="20000"/>
              </a:spcBef>
              <a:spcAft>
                <a:spcPct val="0"/>
              </a:spcAft>
              <a:defRPr sz="1400">
                <a:solidFill>
                  <a:schemeClr val="tx1"/>
                </a:solidFill>
                <a:latin typeface="Myriad Web" pitchFamily="34" charset="0"/>
              </a:defRPr>
            </a:lvl8pPr>
            <a:lvl9pPr marL="3886200" indent="-228600" eaLnBrk="0" fontAlgn="base" hangingPunct="0">
              <a:spcBef>
                <a:spcPct val="20000"/>
              </a:spcBef>
              <a:spcAft>
                <a:spcPct val="0"/>
              </a:spcAft>
              <a:defRPr sz="1400">
                <a:solidFill>
                  <a:schemeClr val="tx1"/>
                </a:solidFill>
                <a:latin typeface="Myriad Web" pitchFamily="34" charset="0"/>
              </a:defRPr>
            </a:lvl9pPr>
          </a:lstStyle>
          <a:p>
            <a:pPr eaLnBrk="1" hangingPunct="1">
              <a:spcBef>
                <a:spcPct val="0"/>
              </a:spcBef>
              <a:spcAft>
                <a:spcPts val="1200"/>
              </a:spcAft>
            </a:pPr>
            <a:r>
              <a:rPr lang="en-US" altLang="en-US" sz="1800" b="1" u="sng" dirty="0">
                <a:latin typeface="+mn-lt"/>
                <a:cs typeface="Arial" panose="020B0604020202020204" pitchFamily="34" charset="0"/>
              </a:rPr>
              <a:t>Mental:</a:t>
            </a:r>
          </a:p>
          <a:p>
            <a:pPr eaLnBrk="1" hangingPunct="1">
              <a:spcBef>
                <a:spcPct val="0"/>
              </a:spcBef>
              <a:spcAft>
                <a:spcPts val="1200"/>
              </a:spcAft>
            </a:pPr>
            <a:r>
              <a:rPr lang="en-US" altLang="en-US" sz="1800" dirty="0">
                <a:latin typeface="+mn-lt"/>
                <a:cs typeface="Arial" panose="020B0604020202020204" pitchFamily="34" charset="0"/>
                <a:sym typeface="Wingdings" panose="05000000000000000000" pitchFamily="2" charset="2"/>
              </a:rPr>
              <a:t>Nervousness, uneasiness</a:t>
            </a:r>
          </a:p>
          <a:p>
            <a:pPr eaLnBrk="1" hangingPunct="1">
              <a:spcBef>
                <a:spcPct val="0"/>
              </a:spcBef>
              <a:spcAft>
                <a:spcPts val="1200"/>
              </a:spcAft>
            </a:pPr>
            <a:r>
              <a:rPr lang="en-US" altLang="en-US" sz="1800" dirty="0">
                <a:latin typeface="+mn-lt"/>
                <a:cs typeface="Arial" panose="020B0604020202020204" pitchFamily="34" charset="0"/>
                <a:sym typeface="Wingdings" panose="05000000000000000000" pitchFamily="2" charset="2"/>
              </a:rPr>
              <a:t>Negative thoughts</a:t>
            </a:r>
          </a:p>
          <a:p>
            <a:pPr eaLnBrk="1" hangingPunct="1">
              <a:spcBef>
                <a:spcPct val="0"/>
              </a:spcBef>
              <a:spcAft>
                <a:spcPts val="1200"/>
              </a:spcAft>
            </a:pPr>
            <a:r>
              <a:rPr lang="en-US" altLang="en-US" sz="1800" dirty="0">
                <a:latin typeface="+mn-lt"/>
                <a:cs typeface="Arial" panose="020B0604020202020204" pitchFamily="34" charset="0"/>
                <a:sym typeface="Wingdings" panose="05000000000000000000" pitchFamily="2" charset="2"/>
              </a:rPr>
              <a:t>Drawing a “blank”</a:t>
            </a:r>
            <a:endParaRPr lang="en-US" altLang="en-US" sz="1800" dirty="0">
              <a:latin typeface="+mn-lt"/>
            </a:endParaRPr>
          </a:p>
        </p:txBody>
      </p:sp>
      <p:sp>
        <p:nvSpPr>
          <p:cNvPr id="8" name="TextBox 14"/>
          <p:cNvSpPr txBox="1">
            <a:spLocks noChangeArrowheads="1"/>
          </p:cNvSpPr>
          <p:nvPr/>
        </p:nvSpPr>
        <p:spPr bwMode="auto">
          <a:xfrm>
            <a:off x="5189375" y="4563159"/>
            <a:ext cx="3369517" cy="1661993"/>
          </a:xfrm>
          <a:prstGeom prst="rect">
            <a:avLst/>
          </a:prstGeom>
          <a:solidFill>
            <a:srgbClr val="EAE9FD"/>
          </a:solidFill>
          <a:ln>
            <a:noFill/>
          </a:ln>
          <a:extLst/>
        </p:spPr>
        <p:txBody>
          <a:bodyPr wrap="square">
            <a:spAutoFit/>
          </a:bodyPr>
          <a:lstStyle>
            <a:lvl1pPr>
              <a:spcBef>
                <a:spcPct val="20000"/>
              </a:spcBef>
              <a:defRPr sz="2000">
                <a:solidFill>
                  <a:schemeClr val="tx1"/>
                </a:solidFill>
                <a:latin typeface="Myriad Web" pitchFamily="34" charset="0"/>
              </a:defRPr>
            </a:lvl1pPr>
            <a:lvl2pPr marL="742950" indent="-285750">
              <a:spcBef>
                <a:spcPct val="20000"/>
              </a:spcBef>
              <a:defRPr sz="2000">
                <a:solidFill>
                  <a:schemeClr val="tx1"/>
                </a:solidFill>
                <a:latin typeface="Myriad Web" pitchFamily="34" charset="0"/>
              </a:defRPr>
            </a:lvl2pPr>
            <a:lvl3pPr marL="1143000" indent="-228600">
              <a:spcBef>
                <a:spcPct val="20000"/>
              </a:spcBef>
              <a:defRPr>
                <a:solidFill>
                  <a:schemeClr val="tx1"/>
                </a:solidFill>
                <a:latin typeface="Myriad Web" pitchFamily="34" charset="0"/>
              </a:defRPr>
            </a:lvl3pPr>
            <a:lvl4pPr marL="1600200" indent="-228600">
              <a:spcBef>
                <a:spcPct val="20000"/>
              </a:spcBef>
              <a:defRPr sz="1600">
                <a:solidFill>
                  <a:schemeClr val="tx1"/>
                </a:solidFill>
                <a:latin typeface="Myriad Web" pitchFamily="34" charset="0"/>
              </a:defRPr>
            </a:lvl4pPr>
            <a:lvl5pPr marL="2057400" indent="-228600">
              <a:spcBef>
                <a:spcPct val="20000"/>
              </a:spcBef>
              <a:defRPr sz="1400">
                <a:solidFill>
                  <a:schemeClr val="tx1"/>
                </a:solidFill>
                <a:latin typeface="Myriad Web" pitchFamily="34" charset="0"/>
              </a:defRPr>
            </a:lvl5pPr>
            <a:lvl6pPr marL="2514600" indent="-228600" eaLnBrk="0" fontAlgn="base" hangingPunct="0">
              <a:spcBef>
                <a:spcPct val="20000"/>
              </a:spcBef>
              <a:spcAft>
                <a:spcPct val="0"/>
              </a:spcAft>
              <a:defRPr sz="1400">
                <a:solidFill>
                  <a:schemeClr val="tx1"/>
                </a:solidFill>
                <a:latin typeface="Myriad Web" pitchFamily="34" charset="0"/>
              </a:defRPr>
            </a:lvl6pPr>
            <a:lvl7pPr marL="2971800" indent="-228600" eaLnBrk="0" fontAlgn="base" hangingPunct="0">
              <a:spcBef>
                <a:spcPct val="20000"/>
              </a:spcBef>
              <a:spcAft>
                <a:spcPct val="0"/>
              </a:spcAft>
              <a:defRPr sz="1400">
                <a:solidFill>
                  <a:schemeClr val="tx1"/>
                </a:solidFill>
                <a:latin typeface="Myriad Web" pitchFamily="34" charset="0"/>
              </a:defRPr>
            </a:lvl7pPr>
            <a:lvl8pPr marL="3429000" indent="-228600" eaLnBrk="0" fontAlgn="base" hangingPunct="0">
              <a:spcBef>
                <a:spcPct val="20000"/>
              </a:spcBef>
              <a:spcAft>
                <a:spcPct val="0"/>
              </a:spcAft>
              <a:defRPr sz="1400">
                <a:solidFill>
                  <a:schemeClr val="tx1"/>
                </a:solidFill>
                <a:latin typeface="Myriad Web" pitchFamily="34" charset="0"/>
              </a:defRPr>
            </a:lvl8pPr>
            <a:lvl9pPr marL="3886200" indent="-228600" eaLnBrk="0" fontAlgn="base" hangingPunct="0">
              <a:spcBef>
                <a:spcPct val="20000"/>
              </a:spcBef>
              <a:spcAft>
                <a:spcPct val="0"/>
              </a:spcAft>
              <a:defRPr sz="1400">
                <a:solidFill>
                  <a:schemeClr val="tx1"/>
                </a:solidFill>
                <a:latin typeface="Myriad Web" pitchFamily="34" charset="0"/>
              </a:defRPr>
            </a:lvl9pPr>
          </a:lstStyle>
          <a:p>
            <a:pPr eaLnBrk="1" hangingPunct="1">
              <a:spcBef>
                <a:spcPct val="0"/>
              </a:spcBef>
              <a:spcAft>
                <a:spcPts val="1200"/>
              </a:spcAft>
            </a:pPr>
            <a:r>
              <a:rPr lang="en-US" altLang="en-US" sz="1800" b="1" u="sng" dirty="0">
                <a:latin typeface="+mn-lt"/>
                <a:cs typeface="Arial" panose="020B0604020202020204" pitchFamily="34" charset="0"/>
              </a:rPr>
              <a:t>Behavioral:</a:t>
            </a:r>
          </a:p>
          <a:p>
            <a:pPr eaLnBrk="1" hangingPunct="1">
              <a:spcBef>
                <a:spcPct val="0"/>
              </a:spcBef>
              <a:spcAft>
                <a:spcPts val="1200"/>
              </a:spcAft>
            </a:pPr>
            <a:r>
              <a:rPr lang="en-US" altLang="en-US" sz="1800" dirty="0">
                <a:latin typeface="+mn-lt"/>
                <a:cs typeface="Arial" panose="020B0604020202020204" pitchFamily="34" charset="0"/>
                <a:sym typeface="Wingdings" panose="05000000000000000000" pitchFamily="2" charset="2"/>
              </a:rPr>
              <a:t>Pacing</a:t>
            </a:r>
          </a:p>
          <a:p>
            <a:pPr eaLnBrk="1" hangingPunct="1">
              <a:spcBef>
                <a:spcPct val="0"/>
              </a:spcBef>
              <a:spcAft>
                <a:spcPts val="1200"/>
              </a:spcAft>
            </a:pPr>
            <a:r>
              <a:rPr lang="en-US" altLang="en-US" sz="1800" dirty="0">
                <a:latin typeface="+mn-lt"/>
                <a:cs typeface="Arial" panose="020B0604020202020204" pitchFamily="34" charset="0"/>
                <a:sym typeface="Wingdings" panose="05000000000000000000" pitchFamily="2" charset="2"/>
              </a:rPr>
              <a:t>Foot tapping</a:t>
            </a:r>
          </a:p>
          <a:p>
            <a:pPr eaLnBrk="1" hangingPunct="1">
              <a:spcBef>
                <a:spcPct val="0"/>
              </a:spcBef>
              <a:spcAft>
                <a:spcPts val="1200"/>
              </a:spcAft>
            </a:pPr>
            <a:r>
              <a:rPr lang="en-US" altLang="en-US" sz="1800" dirty="0">
                <a:latin typeface="+mn-lt"/>
                <a:cs typeface="Arial" panose="020B0604020202020204" pitchFamily="34" charset="0"/>
                <a:sym typeface="Wingdings" panose="05000000000000000000" pitchFamily="2" charset="2"/>
              </a:rPr>
              <a:t>Avoidance</a:t>
            </a:r>
            <a:endParaRPr lang="en-US" altLang="en-US" sz="1800" dirty="0">
              <a:latin typeface="+mn-lt"/>
            </a:endParaRPr>
          </a:p>
        </p:txBody>
      </p:sp>
      <p:pic>
        <p:nvPicPr>
          <p:cNvPr id="3" name="Picture 2">
            <a:extLst>
              <a:ext uri="{FF2B5EF4-FFF2-40B4-BE49-F238E27FC236}">
                <a16:creationId xmlns:a16="http://schemas.microsoft.com/office/drawing/2014/main" id="{BCDD3C27-064F-4E8E-ADF6-8A01E60251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828800"/>
            <a:ext cx="3505504" cy="3505504"/>
          </a:xfrm>
          <a:prstGeom prst="rect">
            <a:avLst/>
          </a:prstGeom>
          <a:ln w="28575">
            <a:solidFill>
              <a:schemeClr val="tx1"/>
            </a:solidFill>
          </a:ln>
        </p:spPr>
      </p:pic>
    </p:spTree>
    <p:extLst>
      <p:ext uri="{BB962C8B-B14F-4D97-AF65-F5344CB8AC3E}">
        <p14:creationId xmlns:p14="http://schemas.microsoft.com/office/powerpoint/2010/main" val="9650755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idx="1"/>
          </p:nvPr>
        </p:nvSpPr>
        <p:spPr>
          <a:xfrm>
            <a:off x="790575" y="1447800"/>
            <a:ext cx="7621587" cy="5029200"/>
          </a:xfrm>
        </p:spPr>
        <p:txBody>
          <a:bodyPr>
            <a:normAutofit/>
          </a:bodyPr>
          <a:lstStyle/>
          <a:p>
            <a:pPr marL="0" indent="0">
              <a:buNone/>
              <a:defRPr/>
            </a:pPr>
            <a:r>
              <a:rPr lang="en-US" altLang="en-US" sz="2200" dirty="0">
                <a:solidFill>
                  <a:srgbClr val="12163D"/>
                </a:solidFill>
                <a:cs typeface="Arial" charset="0"/>
              </a:rPr>
              <a:t>The answer is C - varicella</a:t>
            </a:r>
            <a:endParaRPr lang="en-US" altLang="en-US" sz="2200" dirty="0"/>
          </a:p>
        </p:txBody>
      </p:sp>
      <p:sp>
        <p:nvSpPr>
          <p:cNvPr id="108547" name="Text Box 5"/>
          <p:cNvSpPr txBox="1">
            <a:spLocks noChangeArrowheads="1"/>
          </p:cNvSpPr>
          <p:nvPr/>
        </p:nvSpPr>
        <p:spPr bwMode="auto">
          <a:xfrm>
            <a:off x="700793" y="1981200"/>
            <a:ext cx="7528807"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457200" indent="-457200">
              <a:spcBef>
                <a:spcPct val="20000"/>
              </a:spcBef>
              <a:defRPr sz="2000">
                <a:solidFill>
                  <a:schemeClr val="tx1"/>
                </a:solidFill>
                <a:latin typeface="Myriad Web" pitchFamily="34" charset="0"/>
              </a:defRPr>
            </a:lvl1pPr>
            <a:lvl2pPr marL="914400" indent="-457200">
              <a:spcBef>
                <a:spcPct val="20000"/>
              </a:spcBef>
              <a:defRPr sz="2000">
                <a:solidFill>
                  <a:schemeClr val="tx1"/>
                </a:solidFill>
                <a:latin typeface="Myriad Web" pitchFamily="34" charset="0"/>
              </a:defRPr>
            </a:lvl2pPr>
            <a:lvl3pPr marL="1143000" indent="-228600">
              <a:spcBef>
                <a:spcPct val="20000"/>
              </a:spcBef>
              <a:defRPr>
                <a:solidFill>
                  <a:schemeClr val="tx1"/>
                </a:solidFill>
                <a:latin typeface="Myriad Web" pitchFamily="34" charset="0"/>
              </a:defRPr>
            </a:lvl3pPr>
            <a:lvl4pPr marL="1600200" indent="-228600">
              <a:spcBef>
                <a:spcPct val="20000"/>
              </a:spcBef>
              <a:defRPr sz="1600">
                <a:solidFill>
                  <a:schemeClr val="tx1"/>
                </a:solidFill>
                <a:latin typeface="Myriad Web" pitchFamily="34" charset="0"/>
              </a:defRPr>
            </a:lvl4pPr>
            <a:lvl5pPr marL="2057400" indent="-228600">
              <a:spcBef>
                <a:spcPct val="20000"/>
              </a:spcBef>
              <a:defRPr sz="1400">
                <a:solidFill>
                  <a:schemeClr val="tx1"/>
                </a:solidFill>
                <a:latin typeface="Myriad Web" pitchFamily="34" charset="0"/>
              </a:defRPr>
            </a:lvl5pPr>
            <a:lvl6pPr marL="2514600" indent="-228600" eaLnBrk="0" fontAlgn="base" hangingPunct="0">
              <a:spcBef>
                <a:spcPct val="20000"/>
              </a:spcBef>
              <a:spcAft>
                <a:spcPct val="0"/>
              </a:spcAft>
              <a:defRPr sz="1400">
                <a:solidFill>
                  <a:schemeClr val="tx1"/>
                </a:solidFill>
                <a:latin typeface="Myriad Web" pitchFamily="34" charset="0"/>
              </a:defRPr>
            </a:lvl6pPr>
            <a:lvl7pPr marL="2971800" indent="-228600" eaLnBrk="0" fontAlgn="base" hangingPunct="0">
              <a:spcBef>
                <a:spcPct val="20000"/>
              </a:spcBef>
              <a:spcAft>
                <a:spcPct val="0"/>
              </a:spcAft>
              <a:defRPr sz="1400">
                <a:solidFill>
                  <a:schemeClr val="tx1"/>
                </a:solidFill>
                <a:latin typeface="Myriad Web" pitchFamily="34" charset="0"/>
              </a:defRPr>
            </a:lvl7pPr>
            <a:lvl8pPr marL="3429000" indent="-228600" eaLnBrk="0" fontAlgn="base" hangingPunct="0">
              <a:spcBef>
                <a:spcPct val="20000"/>
              </a:spcBef>
              <a:spcAft>
                <a:spcPct val="0"/>
              </a:spcAft>
              <a:defRPr sz="1400">
                <a:solidFill>
                  <a:schemeClr val="tx1"/>
                </a:solidFill>
                <a:latin typeface="Myriad Web" pitchFamily="34" charset="0"/>
              </a:defRPr>
            </a:lvl8pPr>
            <a:lvl9pPr marL="3886200" indent="-228600" eaLnBrk="0" fontAlgn="base" hangingPunct="0">
              <a:spcBef>
                <a:spcPct val="20000"/>
              </a:spcBef>
              <a:spcAft>
                <a:spcPct val="0"/>
              </a:spcAft>
              <a:defRPr sz="1400">
                <a:solidFill>
                  <a:schemeClr val="tx1"/>
                </a:solidFill>
                <a:latin typeface="Myriad Web" pitchFamily="34" charset="0"/>
              </a:defRPr>
            </a:lvl9pPr>
          </a:lstStyle>
          <a:p>
            <a:pPr marL="403225" indent="-403225">
              <a:spcBef>
                <a:spcPts val="0"/>
              </a:spcBef>
              <a:defRPr/>
            </a:pPr>
            <a:r>
              <a:rPr lang="en-US" sz="2200" spc="-150" dirty="0">
                <a:latin typeface="+mn-lt"/>
                <a:cs typeface="Arial" charset="0"/>
              </a:rPr>
              <a:t>10.  </a:t>
            </a:r>
            <a:r>
              <a:rPr lang="en-US" sz="2200" dirty="0">
                <a:latin typeface="Rockwell" panose="02060603020205020403" pitchFamily="18" charset="0"/>
                <a:cs typeface="Arial" charset="0"/>
              </a:rPr>
              <a:t>A 5 year old who has had no immunizations now presents with a vesicular rash following a prodrome of fever and headache.  What is the MOST likely diagnosis?</a:t>
            </a:r>
          </a:p>
          <a:p>
            <a:pPr marL="403225" indent="-403225">
              <a:spcBef>
                <a:spcPts val="0"/>
              </a:spcBef>
              <a:defRPr/>
            </a:pPr>
            <a:endParaRPr lang="en-US" sz="2200" dirty="0">
              <a:latin typeface="+mn-lt"/>
              <a:cs typeface="Arial" charset="0"/>
            </a:endParaRPr>
          </a:p>
          <a:p>
            <a:pPr>
              <a:spcBef>
                <a:spcPts val="0"/>
              </a:spcBef>
              <a:buFontTx/>
              <a:buAutoNum type="alphaUcPeriod"/>
              <a:defRPr/>
            </a:pPr>
            <a:r>
              <a:rPr lang="en-US" sz="2200" strike="sngStrike" spc="-150" dirty="0">
                <a:solidFill>
                  <a:schemeClr val="tx1">
                    <a:lumMod val="85000"/>
                    <a:lumOff val="15000"/>
                  </a:schemeClr>
                </a:solidFill>
                <a:latin typeface="+mn-lt"/>
                <a:cs typeface="Arial" charset="0"/>
              </a:rPr>
              <a:t>measles</a:t>
            </a:r>
          </a:p>
          <a:p>
            <a:pPr>
              <a:spcBef>
                <a:spcPts val="0"/>
              </a:spcBef>
              <a:buFontTx/>
              <a:buAutoNum type="alphaUcPeriod"/>
              <a:defRPr/>
            </a:pPr>
            <a:r>
              <a:rPr lang="en-US" sz="2200" strike="sngStrike" spc="-150" dirty="0">
                <a:solidFill>
                  <a:schemeClr val="tx1">
                    <a:lumMod val="85000"/>
                    <a:lumOff val="15000"/>
                  </a:schemeClr>
                </a:solidFill>
                <a:latin typeface="+mn-lt"/>
                <a:cs typeface="Arial" charset="0"/>
              </a:rPr>
              <a:t>scarlet fever</a:t>
            </a:r>
          </a:p>
          <a:p>
            <a:pPr>
              <a:spcBef>
                <a:spcPts val="0"/>
              </a:spcBef>
              <a:buFontTx/>
              <a:buAutoNum type="alphaUcPeriod"/>
              <a:defRPr/>
            </a:pPr>
            <a:r>
              <a:rPr lang="en-US" sz="2200" spc="-150" dirty="0">
                <a:solidFill>
                  <a:srgbClr val="515E9D"/>
                </a:solidFill>
                <a:latin typeface="+mn-lt"/>
                <a:cs typeface="Arial" charset="0"/>
              </a:rPr>
              <a:t>varicella</a:t>
            </a:r>
          </a:p>
          <a:p>
            <a:pPr>
              <a:spcBef>
                <a:spcPts val="0"/>
              </a:spcBef>
              <a:buFontTx/>
              <a:buAutoNum type="alphaUcPeriod"/>
              <a:defRPr/>
            </a:pPr>
            <a:r>
              <a:rPr lang="en-US" sz="2200" strike="sngStrike" spc="-150" dirty="0">
                <a:solidFill>
                  <a:schemeClr val="tx1">
                    <a:lumMod val="85000"/>
                    <a:lumOff val="15000"/>
                  </a:schemeClr>
                </a:solidFill>
                <a:latin typeface="+mn-lt"/>
                <a:cs typeface="Arial" charset="0"/>
              </a:rPr>
              <a:t>rubella</a:t>
            </a:r>
          </a:p>
        </p:txBody>
      </p:sp>
      <p:sp>
        <p:nvSpPr>
          <p:cNvPr id="108548" name="Rectangle 6"/>
          <p:cNvSpPr>
            <a:spLocks noChangeArrowheads="1"/>
          </p:cNvSpPr>
          <p:nvPr/>
        </p:nvSpPr>
        <p:spPr bwMode="auto">
          <a:xfrm>
            <a:off x="790575" y="2409825"/>
            <a:ext cx="7105650"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defRPr sz="2000">
                <a:solidFill>
                  <a:schemeClr val="tx1"/>
                </a:solidFill>
                <a:latin typeface="Myriad Web" pitchFamily="34" charset="0"/>
              </a:defRPr>
            </a:lvl1pPr>
            <a:lvl2pPr marL="742950" indent="-285750">
              <a:spcBef>
                <a:spcPct val="20000"/>
              </a:spcBef>
              <a:defRPr sz="2000">
                <a:solidFill>
                  <a:schemeClr val="tx1"/>
                </a:solidFill>
                <a:latin typeface="Myriad Web" pitchFamily="34" charset="0"/>
              </a:defRPr>
            </a:lvl2pPr>
            <a:lvl3pPr marL="1143000" indent="-228600">
              <a:spcBef>
                <a:spcPct val="20000"/>
              </a:spcBef>
              <a:defRPr>
                <a:solidFill>
                  <a:schemeClr val="tx1"/>
                </a:solidFill>
                <a:latin typeface="Myriad Web" pitchFamily="34" charset="0"/>
              </a:defRPr>
            </a:lvl3pPr>
            <a:lvl4pPr marL="1600200" indent="-228600">
              <a:spcBef>
                <a:spcPct val="20000"/>
              </a:spcBef>
              <a:defRPr sz="1600">
                <a:solidFill>
                  <a:schemeClr val="tx1"/>
                </a:solidFill>
                <a:latin typeface="Myriad Web" pitchFamily="34" charset="0"/>
              </a:defRPr>
            </a:lvl4pPr>
            <a:lvl5pPr marL="2057400" indent="-228600">
              <a:spcBef>
                <a:spcPct val="20000"/>
              </a:spcBef>
              <a:defRPr sz="1400">
                <a:solidFill>
                  <a:schemeClr val="tx1"/>
                </a:solidFill>
                <a:latin typeface="Myriad Web" pitchFamily="34" charset="0"/>
              </a:defRPr>
            </a:lvl5pPr>
            <a:lvl6pPr marL="2514600" indent="-228600" eaLnBrk="0" fontAlgn="base" hangingPunct="0">
              <a:spcBef>
                <a:spcPct val="20000"/>
              </a:spcBef>
              <a:spcAft>
                <a:spcPct val="0"/>
              </a:spcAft>
              <a:defRPr sz="1400">
                <a:solidFill>
                  <a:schemeClr val="tx1"/>
                </a:solidFill>
                <a:latin typeface="Myriad Web" pitchFamily="34" charset="0"/>
              </a:defRPr>
            </a:lvl6pPr>
            <a:lvl7pPr marL="2971800" indent="-228600" eaLnBrk="0" fontAlgn="base" hangingPunct="0">
              <a:spcBef>
                <a:spcPct val="20000"/>
              </a:spcBef>
              <a:spcAft>
                <a:spcPct val="0"/>
              </a:spcAft>
              <a:defRPr sz="1400">
                <a:solidFill>
                  <a:schemeClr val="tx1"/>
                </a:solidFill>
                <a:latin typeface="Myriad Web" pitchFamily="34" charset="0"/>
              </a:defRPr>
            </a:lvl7pPr>
            <a:lvl8pPr marL="3429000" indent="-228600" eaLnBrk="0" fontAlgn="base" hangingPunct="0">
              <a:spcBef>
                <a:spcPct val="20000"/>
              </a:spcBef>
              <a:spcAft>
                <a:spcPct val="0"/>
              </a:spcAft>
              <a:defRPr sz="1400">
                <a:solidFill>
                  <a:schemeClr val="tx1"/>
                </a:solidFill>
                <a:latin typeface="Myriad Web" pitchFamily="34" charset="0"/>
              </a:defRPr>
            </a:lvl8pPr>
            <a:lvl9pPr marL="3886200" indent="-228600" eaLnBrk="0" fontAlgn="base" hangingPunct="0">
              <a:spcBef>
                <a:spcPct val="20000"/>
              </a:spcBef>
              <a:spcAft>
                <a:spcPct val="0"/>
              </a:spcAft>
              <a:defRPr sz="1400">
                <a:solidFill>
                  <a:schemeClr val="tx1"/>
                </a:solidFill>
                <a:latin typeface="Myriad Web" pitchFamily="34" charset="0"/>
              </a:defRPr>
            </a:lvl9pPr>
          </a:lstStyle>
          <a:p>
            <a:pPr eaLnBrk="1" hangingPunct="1">
              <a:spcAft>
                <a:spcPct val="75000"/>
              </a:spcAft>
            </a:pPr>
            <a:endParaRPr lang="en-US" altLang="en-US" sz="2400" dirty="0">
              <a:latin typeface="Tahoma" panose="020B0604030504040204" pitchFamily="34" charset="0"/>
            </a:endParaRPr>
          </a:p>
        </p:txBody>
      </p:sp>
      <p:sp>
        <p:nvSpPr>
          <p:cNvPr id="5" name="Left Arrow 4"/>
          <p:cNvSpPr/>
          <p:nvPr/>
        </p:nvSpPr>
        <p:spPr>
          <a:xfrm>
            <a:off x="2346794" y="4438650"/>
            <a:ext cx="9906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txBox="1">
            <a:spLocks/>
          </p:cNvSpPr>
          <p:nvPr/>
        </p:nvSpPr>
        <p:spPr>
          <a:xfrm>
            <a:off x="457200" y="152400"/>
            <a:ext cx="8229600" cy="1143000"/>
          </a:xfrm>
          <a:prstGeom prst="rect">
            <a:avLst/>
          </a:prstGeom>
        </p:spPr>
        <p:txBody>
          <a:bodyPr vert="horz" lIns="91440" tIns="45720" rIns="91440" bIns="45720" rtlCol="0" anchor="ctr">
            <a:normAutofit/>
          </a:bodyPr>
          <a:lstStyle>
            <a:lvl1pPr algn="ctr" defTabSz="914400" rtl="0" eaLnBrk="1" latinLnBrk="0" hangingPunct="1">
              <a:lnSpc>
                <a:spcPts val="4000"/>
              </a:lnSpc>
              <a:spcBef>
                <a:spcPct val="0"/>
              </a:spcBef>
              <a:buNone/>
              <a:defRPr sz="4400" b="1" kern="1200" spc="-150">
                <a:solidFill>
                  <a:srgbClr val="002060"/>
                </a:solidFill>
                <a:latin typeface="+mj-lt"/>
                <a:ea typeface="+mj-ea"/>
                <a:cs typeface="+mj-cs"/>
              </a:defRPr>
            </a:lvl1pPr>
          </a:lstStyle>
          <a:p>
            <a:pPr algn="l"/>
            <a:r>
              <a:rPr lang="en-US" altLang="en-US" sz="4200" cap="all" spc="0" dirty="0">
                <a:blipFill>
                  <a:blip r:embed="rId3">
                    <a:extLst>
                      <a:ext uri="{28A0092B-C50C-407E-A947-70E740481C1C}">
                        <a14:useLocalDpi xmlns:a14="http://schemas.microsoft.com/office/drawing/2010/main" val="0"/>
                      </a:ext>
                    </a:extLst>
                  </a:blip>
                  <a:tile tx="6350" ty="-127000" sx="65000" sy="64000" flip="none" algn="tl"/>
                </a:blipFill>
              </a:rPr>
              <a:t>Question Example 10 continued</a:t>
            </a:r>
            <a:endParaRPr lang="en-US" altLang="en-US" sz="4000" dirty="0"/>
          </a:p>
        </p:txBody>
      </p:sp>
      <p:pic>
        <p:nvPicPr>
          <p:cNvPr id="4" name="Picture 3"/>
          <p:cNvPicPr>
            <a:picLocks noChangeAspect="1"/>
          </p:cNvPicPr>
          <p:nvPr/>
        </p:nvPicPr>
        <p:blipFill>
          <a:blip r:embed="rId4"/>
          <a:stretch>
            <a:fillRect/>
          </a:stretch>
        </p:blipFill>
        <p:spPr>
          <a:xfrm>
            <a:off x="5884212" y="3200400"/>
            <a:ext cx="2367365" cy="3429000"/>
          </a:xfrm>
          <a:prstGeom prst="rect">
            <a:avLst/>
          </a:prstGeom>
        </p:spPr>
      </p:pic>
    </p:spTree>
    <p:extLst>
      <p:ext uri="{BB962C8B-B14F-4D97-AF65-F5344CB8AC3E}">
        <p14:creationId xmlns:p14="http://schemas.microsoft.com/office/powerpoint/2010/main" val="2651672929"/>
      </p:ext>
    </p:extLst>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7886700" cy="5172302"/>
          </a:xfrm>
        </p:spPr>
        <p:txBody>
          <a:bodyPr>
            <a:normAutofit/>
          </a:bodyPr>
          <a:lstStyle/>
          <a:p>
            <a:pPr marL="0" indent="0">
              <a:buNone/>
            </a:pPr>
            <a:r>
              <a:rPr lang="en-US" altLang="en-US" sz="2200" dirty="0">
                <a:solidFill>
                  <a:srgbClr val="12163D"/>
                </a:solidFill>
                <a:cs typeface="Arial" charset="0"/>
              </a:rPr>
              <a:t>If one part of an option is incorrect, then the entire option is incorrect.</a:t>
            </a:r>
          </a:p>
          <a:p>
            <a:pPr marL="0" indent="0">
              <a:spcBef>
                <a:spcPct val="0"/>
              </a:spcBef>
              <a:buNone/>
            </a:pPr>
            <a:endParaRPr lang="en-US" altLang="en-US" sz="2200" dirty="0">
              <a:cs typeface="Arial" panose="020B0604020202020204" pitchFamily="34" charset="0"/>
            </a:endParaRPr>
          </a:p>
          <a:p>
            <a:pPr marL="569913" indent="-569913">
              <a:spcBef>
                <a:spcPct val="0"/>
              </a:spcBef>
              <a:buNone/>
            </a:pPr>
            <a:r>
              <a:rPr lang="en-US" altLang="en-US" sz="2200" dirty="0">
                <a:solidFill>
                  <a:schemeClr val="tx1"/>
                </a:solidFill>
                <a:cs typeface="Arial" panose="020B0604020202020204" pitchFamily="34" charset="0"/>
              </a:rPr>
              <a:t>11. Risk factors for metabolic syndrome among adolescents include the following:</a:t>
            </a:r>
          </a:p>
          <a:p>
            <a:pPr>
              <a:spcBef>
                <a:spcPct val="0"/>
              </a:spcBef>
            </a:pPr>
            <a:endParaRPr lang="en-US" altLang="en-US" sz="2200" dirty="0">
              <a:solidFill>
                <a:schemeClr val="tx1"/>
              </a:solidFill>
              <a:cs typeface="Arial" panose="020B0604020202020204" pitchFamily="34" charset="0"/>
            </a:endParaRPr>
          </a:p>
          <a:p>
            <a:pPr marL="688975" lvl="1" indent="-522288">
              <a:spcBef>
                <a:spcPct val="0"/>
              </a:spcBef>
              <a:buFontTx/>
              <a:buAutoNum type="alphaUcPeriod"/>
            </a:pPr>
            <a:r>
              <a:rPr lang="en-US" altLang="en-US" sz="2200" dirty="0">
                <a:solidFill>
                  <a:schemeClr val="tx1"/>
                </a:solidFill>
                <a:cs typeface="Arial" panose="020B0604020202020204" pitchFamily="34" charset="0"/>
              </a:rPr>
              <a:t>abdominal obesity and hyperinsulinemia</a:t>
            </a:r>
          </a:p>
          <a:p>
            <a:pPr marL="688975" lvl="1" indent="-522288">
              <a:spcBef>
                <a:spcPct val="0"/>
              </a:spcBef>
              <a:buFontTx/>
              <a:buAutoNum type="alphaUcPeriod"/>
            </a:pPr>
            <a:r>
              <a:rPr lang="en-US" altLang="en-US" sz="2200" dirty="0">
                <a:solidFill>
                  <a:schemeClr val="tx1"/>
                </a:solidFill>
                <a:cs typeface="Arial" panose="020B0604020202020204" pitchFamily="34" charset="0"/>
              </a:rPr>
              <a:t>abdominal obesity and hypoinsulinemia</a:t>
            </a:r>
          </a:p>
          <a:p>
            <a:pPr marL="688975" lvl="1" indent="-522288">
              <a:spcBef>
                <a:spcPct val="0"/>
              </a:spcBef>
              <a:buFontTx/>
              <a:buAutoNum type="alphaUcPeriod"/>
            </a:pPr>
            <a:r>
              <a:rPr lang="en-US" altLang="en-US" sz="2200" dirty="0">
                <a:solidFill>
                  <a:schemeClr val="tx1"/>
                </a:solidFill>
                <a:cs typeface="Arial" panose="020B0604020202020204" pitchFamily="34" charset="0"/>
              </a:rPr>
              <a:t>elevated triglycerides and HDL = 40 mg/dL or higher</a:t>
            </a:r>
          </a:p>
          <a:p>
            <a:pPr marL="688975" lvl="1" indent="-522288">
              <a:spcBef>
                <a:spcPct val="0"/>
              </a:spcBef>
              <a:buFontTx/>
              <a:buAutoNum type="alphaUcPeriod"/>
            </a:pPr>
            <a:r>
              <a:rPr lang="en-US" altLang="en-US" sz="2200" dirty="0">
                <a:solidFill>
                  <a:schemeClr val="tx1"/>
                </a:solidFill>
                <a:cs typeface="Arial" panose="020B0604020202020204" pitchFamily="34" charset="0"/>
              </a:rPr>
              <a:t>HDL = 40 mg/dL or higher and hyperinsulinemia</a:t>
            </a:r>
          </a:p>
          <a:p>
            <a:pPr marL="0" indent="0">
              <a:buNone/>
            </a:pPr>
            <a:endParaRPr lang="en-US" dirty="0"/>
          </a:p>
        </p:txBody>
      </p:sp>
      <p:sp>
        <p:nvSpPr>
          <p:cNvPr id="4" name="Rectangle 3"/>
          <p:cNvSpPr/>
          <p:nvPr/>
        </p:nvSpPr>
        <p:spPr>
          <a:xfrm>
            <a:off x="2514600" y="5562600"/>
            <a:ext cx="3411318" cy="369332"/>
          </a:xfrm>
          <a:prstGeom prst="rect">
            <a:avLst/>
          </a:prstGeom>
        </p:spPr>
        <p:txBody>
          <a:bodyPr wrap="none">
            <a:spAutoFit/>
          </a:bodyPr>
          <a:lstStyle/>
          <a:p>
            <a:pPr algn="ctr">
              <a:defRPr/>
            </a:pPr>
            <a:r>
              <a:rPr lang="en-US" i="1" dirty="0"/>
              <a:t>See the next slide for the answer. </a:t>
            </a:r>
          </a:p>
        </p:txBody>
      </p:sp>
      <p:sp>
        <p:nvSpPr>
          <p:cNvPr id="5" name="Title 1"/>
          <p:cNvSpPr txBox="1">
            <a:spLocks/>
          </p:cNvSpPr>
          <p:nvPr/>
        </p:nvSpPr>
        <p:spPr>
          <a:xfrm>
            <a:off x="457200" y="152400"/>
            <a:ext cx="8229600" cy="1143000"/>
          </a:xfrm>
          <a:prstGeom prst="rect">
            <a:avLst/>
          </a:prstGeom>
        </p:spPr>
        <p:txBody>
          <a:bodyPr vert="horz" lIns="91440" tIns="45720" rIns="91440" bIns="45720" rtlCol="0" anchor="ctr">
            <a:normAutofit/>
          </a:bodyPr>
          <a:lstStyle>
            <a:lvl1pPr algn="ctr" defTabSz="914400" rtl="0" eaLnBrk="1" latinLnBrk="0" hangingPunct="1">
              <a:lnSpc>
                <a:spcPts val="4000"/>
              </a:lnSpc>
              <a:spcBef>
                <a:spcPct val="0"/>
              </a:spcBef>
              <a:buNone/>
              <a:defRPr sz="4400" b="1" kern="1200" spc="-150">
                <a:solidFill>
                  <a:srgbClr val="002060"/>
                </a:solidFill>
                <a:latin typeface="+mj-lt"/>
                <a:ea typeface="+mj-ea"/>
                <a:cs typeface="+mj-cs"/>
              </a:defRPr>
            </a:lvl1pPr>
          </a:lstStyle>
          <a:p>
            <a:pPr algn="l"/>
            <a:r>
              <a:rPr lang="en-US" altLang="en-US" cap="all" spc="0" dirty="0">
                <a:blipFill>
                  <a:blip r:embed="rId3">
                    <a:extLst>
                      <a:ext uri="{28A0092B-C50C-407E-A947-70E740481C1C}">
                        <a14:useLocalDpi xmlns:a14="http://schemas.microsoft.com/office/drawing/2010/main" val="0"/>
                      </a:ext>
                    </a:extLst>
                  </a:blip>
                  <a:tile tx="6350" ty="-127000" sx="65000" sy="64000" flip="none" algn="tl"/>
                </a:blipFill>
              </a:rPr>
              <a:t>Question Example 11</a:t>
            </a:r>
            <a:endParaRPr lang="en-US" altLang="en-US" dirty="0"/>
          </a:p>
        </p:txBody>
      </p:sp>
    </p:spTree>
    <p:extLst>
      <p:ext uri="{BB962C8B-B14F-4D97-AF65-F5344CB8AC3E}">
        <p14:creationId xmlns:p14="http://schemas.microsoft.com/office/powerpoint/2010/main" val="274528706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2289811"/>
            <a:ext cx="7848600" cy="2462213"/>
          </a:xfrm>
          <a:prstGeom prst="rect">
            <a:avLst/>
          </a:prstGeom>
        </p:spPr>
        <p:txBody>
          <a:bodyPr wrap="square">
            <a:spAutoFit/>
          </a:bodyPr>
          <a:lstStyle/>
          <a:p>
            <a:pPr marL="569913" indent="-569913">
              <a:spcBef>
                <a:spcPct val="0"/>
              </a:spcBef>
            </a:pPr>
            <a:r>
              <a:rPr lang="en-US" altLang="en-US" sz="2200" dirty="0">
                <a:cs typeface="Arial" panose="020B0604020202020204" pitchFamily="34" charset="0"/>
              </a:rPr>
              <a:t>11. Risk factors for metabolic syndrome among adolescents include the following:</a:t>
            </a:r>
          </a:p>
          <a:p>
            <a:pPr>
              <a:spcBef>
                <a:spcPct val="0"/>
              </a:spcBef>
            </a:pPr>
            <a:endParaRPr lang="en-US" altLang="en-US" sz="2200" dirty="0">
              <a:cs typeface="Arial" panose="020B0604020202020204" pitchFamily="34" charset="0"/>
            </a:endParaRPr>
          </a:p>
          <a:p>
            <a:pPr marL="514350" indent="-514350">
              <a:spcBef>
                <a:spcPct val="0"/>
              </a:spcBef>
              <a:buFont typeface="+mj-lt"/>
              <a:buAutoNum type="alphaUcPeriod"/>
            </a:pPr>
            <a:r>
              <a:rPr lang="en-US" altLang="en-US" sz="2200" dirty="0">
                <a:solidFill>
                  <a:srgbClr val="515E9D"/>
                </a:solidFill>
                <a:cs typeface="Arial" panose="020B0604020202020204" pitchFamily="34" charset="0"/>
              </a:rPr>
              <a:t>abdominal obesity and hyperinsulinemia</a:t>
            </a:r>
          </a:p>
          <a:p>
            <a:pPr marL="514350" indent="-514350">
              <a:spcBef>
                <a:spcPct val="0"/>
              </a:spcBef>
              <a:buFont typeface="+mj-lt"/>
              <a:buAutoNum type="alphaUcPeriod"/>
            </a:pPr>
            <a:r>
              <a:rPr lang="en-US" altLang="en-US" sz="2200" strike="sngStrike" dirty="0">
                <a:cs typeface="Arial" panose="020B0604020202020204" pitchFamily="34" charset="0"/>
              </a:rPr>
              <a:t>abdominal obesity and hypoinsulinemia</a:t>
            </a:r>
          </a:p>
          <a:p>
            <a:pPr marL="514350" indent="-514350">
              <a:spcBef>
                <a:spcPct val="0"/>
              </a:spcBef>
              <a:buFont typeface="+mj-lt"/>
              <a:buAutoNum type="alphaUcPeriod"/>
            </a:pPr>
            <a:r>
              <a:rPr lang="en-US" altLang="en-US" sz="2200" strike="sngStrike" dirty="0">
                <a:cs typeface="Arial" panose="020B0604020202020204" pitchFamily="34" charset="0"/>
              </a:rPr>
              <a:t>elevated triglycerides and HDL = 40 mg/dL or higher</a:t>
            </a:r>
          </a:p>
          <a:p>
            <a:pPr marL="514350" indent="-514350">
              <a:spcBef>
                <a:spcPct val="0"/>
              </a:spcBef>
              <a:buFont typeface="+mj-lt"/>
              <a:buAutoNum type="alphaUcPeriod"/>
            </a:pPr>
            <a:r>
              <a:rPr lang="en-US" altLang="en-US" sz="2200" strike="sngStrike" dirty="0">
                <a:cs typeface="Arial" panose="020B0604020202020204" pitchFamily="34" charset="0"/>
              </a:rPr>
              <a:t>HDL = 40 mg/dL or higher and hyperinsulinemia</a:t>
            </a:r>
          </a:p>
        </p:txBody>
      </p:sp>
      <p:sp>
        <p:nvSpPr>
          <p:cNvPr id="5" name="Rectangle 4"/>
          <p:cNvSpPr/>
          <p:nvPr/>
        </p:nvSpPr>
        <p:spPr>
          <a:xfrm>
            <a:off x="586839" y="1154861"/>
            <a:ext cx="7981208" cy="1138773"/>
          </a:xfrm>
          <a:prstGeom prst="rect">
            <a:avLst/>
          </a:prstGeom>
        </p:spPr>
        <p:txBody>
          <a:bodyPr wrap="square">
            <a:spAutoFit/>
          </a:bodyPr>
          <a:lstStyle/>
          <a:p>
            <a:pPr marL="0" lvl="1">
              <a:defRPr/>
            </a:pPr>
            <a:endParaRPr lang="en-US" altLang="en-US" sz="2200" dirty="0">
              <a:cs typeface="Arial" panose="020B0604020202020204" pitchFamily="34" charset="0"/>
            </a:endParaRPr>
          </a:p>
          <a:p>
            <a:pPr marL="0" lvl="1">
              <a:defRPr/>
            </a:pPr>
            <a:r>
              <a:rPr lang="en-US" altLang="en-US" sz="2200" dirty="0">
                <a:cs typeface="Arial" panose="020B0604020202020204" pitchFamily="34" charset="0"/>
              </a:rPr>
              <a:t>The answer is A: abdominal obesity and hyperinsulinemia</a:t>
            </a:r>
          </a:p>
          <a:p>
            <a:pPr>
              <a:defRPr/>
            </a:pPr>
            <a:r>
              <a:rPr lang="en-US" altLang="en-US" sz="2400" dirty="0"/>
              <a:t> </a:t>
            </a:r>
          </a:p>
        </p:txBody>
      </p:sp>
      <p:sp>
        <p:nvSpPr>
          <p:cNvPr id="6" name="Left Arrow 5"/>
          <p:cNvSpPr/>
          <p:nvPr/>
        </p:nvSpPr>
        <p:spPr>
          <a:xfrm>
            <a:off x="7086600" y="3388474"/>
            <a:ext cx="9906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txBox="1">
            <a:spLocks/>
          </p:cNvSpPr>
          <p:nvPr/>
        </p:nvSpPr>
        <p:spPr>
          <a:xfrm>
            <a:off x="457200" y="152400"/>
            <a:ext cx="8458200" cy="1143000"/>
          </a:xfrm>
          <a:prstGeom prst="rect">
            <a:avLst/>
          </a:prstGeom>
        </p:spPr>
        <p:txBody>
          <a:bodyPr vert="horz" lIns="91440" tIns="45720" rIns="91440" bIns="45720" rtlCol="0" anchor="ctr">
            <a:normAutofit/>
          </a:bodyPr>
          <a:lstStyle>
            <a:lvl1pPr algn="ctr" defTabSz="914400" rtl="0" eaLnBrk="1" latinLnBrk="0" hangingPunct="1">
              <a:lnSpc>
                <a:spcPts val="4000"/>
              </a:lnSpc>
              <a:spcBef>
                <a:spcPct val="0"/>
              </a:spcBef>
              <a:buNone/>
              <a:defRPr sz="4400" b="1" kern="1200" spc="-150">
                <a:solidFill>
                  <a:srgbClr val="002060"/>
                </a:solidFill>
                <a:latin typeface="+mj-lt"/>
                <a:ea typeface="+mj-ea"/>
                <a:cs typeface="+mj-cs"/>
              </a:defRPr>
            </a:lvl1pPr>
          </a:lstStyle>
          <a:p>
            <a:pPr algn="l"/>
            <a:r>
              <a:rPr lang="en-US" altLang="en-US" cap="all" spc="0" dirty="0">
                <a:blipFill>
                  <a:blip r:embed="rId3">
                    <a:extLst>
                      <a:ext uri="{28A0092B-C50C-407E-A947-70E740481C1C}">
                        <a14:useLocalDpi xmlns:a14="http://schemas.microsoft.com/office/drawing/2010/main" val="0"/>
                      </a:ext>
                    </a:extLst>
                  </a:blip>
                  <a:tile tx="6350" ty="-127000" sx="65000" sy="64000" flip="none" algn="tl"/>
                </a:blipFill>
              </a:rPr>
              <a:t>Question Example 11 CONTINUED</a:t>
            </a:r>
            <a:endParaRPr lang="en-US" altLang="en-US" dirty="0"/>
          </a:p>
        </p:txBody>
      </p:sp>
    </p:spTree>
    <p:extLst>
      <p:ext uri="{BB962C8B-B14F-4D97-AF65-F5344CB8AC3E}">
        <p14:creationId xmlns:p14="http://schemas.microsoft.com/office/powerpoint/2010/main" val="14054988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3"/>
          <p:cNvSpPr>
            <a:spLocks noGrp="1" noChangeArrowheads="1"/>
          </p:cNvSpPr>
          <p:nvPr>
            <p:ph idx="1"/>
          </p:nvPr>
        </p:nvSpPr>
        <p:spPr>
          <a:xfrm>
            <a:off x="457200" y="1371601"/>
            <a:ext cx="8229600" cy="4876800"/>
          </a:xfrm>
        </p:spPr>
        <p:txBody>
          <a:bodyPr>
            <a:normAutofit/>
          </a:bodyPr>
          <a:lstStyle/>
          <a:p>
            <a:pPr marL="0" indent="0">
              <a:buNone/>
              <a:defRPr/>
            </a:pPr>
            <a:r>
              <a:rPr lang="en-US" altLang="en-US" sz="2200" dirty="0">
                <a:cs typeface="Arial" panose="020B0604020202020204" pitchFamily="34" charset="0"/>
              </a:rPr>
              <a:t>If an item has “All of the above” as an option and at least two of the statements are correct, then select “All of the above” as your answer.</a:t>
            </a:r>
          </a:p>
          <a:p>
            <a:pPr marL="0" indent="0">
              <a:defRPr/>
            </a:pPr>
            <a:endParaRPr lang="en-US" altLang="en-US" sz="2400" dirty="0">
              <a:cs typeface="Arial" panose="020B0604020202020204" pitchFamily="34" charset="0"/>
            </a:endParaRPr>
          </a:p>
          <a:p>
            <a:pPr marL="0" indent="0">
              <a:defRPr/>
            </a:pPr>
            <a:endParaRPr lang="en-US" altLang="en-US" sz="2400" dirty="0">
              <a:cs typeface="Arial" panose="020B0604020202020204" pitchFamily="34" charset="0"/>
            </a:endParaRPr>
          </a:p>
          <a:p>
            <a:pPr marL="0" indent="0">
              <a:defRPr/>
            </a:pPr>
            <a:endParaRPr lang="en-US" altLang="en-US" sz="2400" dirty="0">
              <a:cs typeface="Arial" panose="020B0604020202020204" pitchFamily="34" charset="0"/>
            </a:endParaRPr>
          </a:p>
          <a:p>
            <a:pPr marL="0" indent="0">
              <a:defRPr/>
            </a:pPr>
            <a:endParaRPr lang="en-US" altLang="en-US" sz="2400" dirty="0">
              <a:cs typeface="Arial" panose="020B0604020202020204" pitchFamily="34" charset="0"/>
            </a:endParaRPr>
          </a:p>
          <a:p>
            <a:pPr marL="0" indent="0">
              <a:buNone/>
              <a:defRPr/>
            </a:pPr>
            <a:endParaRPr lang="en-US" altLang="en-US" sz="2400" dirty="0">
              <a:cs typeface="Arial" panose="020B0604020202020204" pitchFamily="34" charset="0"/>
            </a:endParaRPr>
          </a:p>
          <a:p>
            <a:pPr marL="0" indent="0">
              <a:buNone/>
              <a:defRPr/>
            </a:pPr>
            <a:r>
              <a:rPr lang="en-US" altLang="en-US" sz="2200" i="1" dirty="0">
                <a:solidFill>
                  <a:srgbClr val="515E9D"/>
                </a:solidFill>
                <a:cs typeface="Arial" panose="020B0604020202020204" pitchFamily="34" charset="0"/>
              </a:rPr>
              <a:t>Please note that PNCB exams </a:t>
            </a:r>
            <a:r>
              <a:rPr lang="en-US" altLang="en-US" sz="2200" i="1" u="sng" dirty="0">
                <a:solidFill>
                  <a:srgbClr val="515E9D"/>
                </a:solidFill>
                <a:cs typeface="Arial" panose="020B0604020202020204" pitchFamily="34" charset="0"/>
              </a:rPr>
              <a:t>do not</a:t>
            </a:r>
            <a:r>
              <a:rPr lang="en-US" altLang="en-US" sz="2200" i="1" dirty="0">
                <a:solidFill>
                  <a:srgbClr val="515E9D"/>
                </a:solidFill>
                <a:cs typeface="Arial" panose="020B0604020202020204" pitchFamily="34" charset="0"/>
              </a:rPr>
              <a:t> include “all of the above” choices, but other exams may use these types of items.</a:t>
            </a:r>
            <a:r>
              <a:rPr lang="en-US" altLang="en-US" dirty="0">
                <a:solidFill>
                  <a:srgbClr val="FF0000"/>
                </a:solidFill>
              </a:rPr>
              <a:t>		</a:t>
            </a:r>
          </a:p>
          <a:p>
            <a:pPr>
              <a:defRPr/>
            </a:pPr>
            <a:endParaRPr lang="en-US" altLang="en-US" dirty="0"/>
          </a:p>
        </p:txBody>
      </p:sp>
      <p:sp>
        <p:nvSpPr>
          <p:cNvPr id="112643" name="Text Box 5"/>
          <p:cNvSpPr txBox="1">
            <a:spLocks noChangeArrowheads="1"/>
          </p:cNvSpPr>
          <p:nvPr/>
        </p:nvSpPr>
        <p:spPr bwMode="auto">
          <a:xfrm>
            <a:off x="914400" y="2819400"/>
            <a:ext cx="6629400" cy="1785104"/>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457200" indent="-457200">
              <a:spcBef>
                <a:spcPct val="20000"/>
              </a:spcBef>
              <a:defRPr sz="2000">
                <a:solidFill>
                  <a:schemeClr val="tx1"/>
                </a:solidFill>
                <a:latin typeface="Myriad Web" pitchFamily="34" charset="0"/>
              </a:defRPr>
            </a:lvl1pPr>
            <a:lvl2pPr marL="742950" indent="-285750">
              <a:spcBef>
                <a:spcPct val="20000"/>
              </a:spcBef>
              <a:defRPr sz="2000">
                <a:solidFill>
                  <a:schemeClr val="tx1"/>
                </a:solidFill>
                <a:latin typeface="Myriad Web" pitchFamily="34" charset="0"/>
              </a:defRPr>
            </a:lvl2pPr>
            <a:lvl3pPr marL="1143000" indent="-228600">
              <a:spcBef>
                <a:spcPct val="20000"/>
              </a:spcBef>
              <a:defRPr>
                <a:solidFill>
                  <a:schemeClr val="tx1"/>
                </a:solidFill>
                <a:latin typeface="Myriad Web" pitchFamily="34" charset="0"/>
              </a:defRPr>
            </a:lvl3pPr>
            <a:lvl4pPr marL="1600200" indent="-228600">
              <a:spcBef>
                <a:spcPct val="20000"/>
              </a:spcBef>
              <a:defRPr sz="1600">
                <a:solidFill>
                  <a:schemeClr val="tx1"/>
                </a:solidFill>
                <a:latin typeface="Myriad Web" pitchFamily="34" charset="0"/>
              </a:defRPr>
            </a:lvl4pPr>
            <a:lvl5pPr marL="2057400" indent="-228600">
              <a:spcBef>
                <a:spcPct val="20000"/>
              </a:spcBef>
              <a:defRPr sz="1400">
                <a:solidFill>
                  <a:schemeClr val="tx1"/>
                </a:solidFill>
                <a:latin typeface="Myriad Web" pitchFamily="34" charset="0"/>
              </a:defRPr>
            </a:lvl5pPr>
            <a:lvl6pPr marL="2514600" indent="-228600" eaLnBrk="0" fontAlgn="base" hangingPunct="0">
              <a:spcBef>
                <a:spcPct val="20000"/>
              </a:spcBef>
              <a:spcAft>
                <a:spcPct val="0"/>
              </a:spcAft>
              <a:defRPr sz="1400">
                <a:solidFill>
                  <a:schemeClr val="tx1"/>
                </a:solidFill>
                <a:latin typeface="Myriad Web" pitchFamily="34" charset="0"/>
              </a:defRPr>
            </a:lvl6pPr>
            <a:lvl7pPr marL="2971800" indent="-228600" eaLnBrk="0" fontAlgn="base" hangingPunct="0">
              <a:spcBef>
                <a:spcPct val="20000"/>
              </a:spcBef>
              <a:spcAft>
                <a:spcPct val="0"/>
              </a:spcAft>
              <a:defRPr sz="1400">
                <a:solidFill>
                  <a:schemeClr val="tx1"/>
                </a:solidFill>
                <a:latin typeface="Myriad Web" pitchFamily="34" charset="0"/>
              </a:defRPr>
            </a:lvl7pPr>
            <a:lvl8pPr marL="3429000" indent="-228600" eaLnBrk="0" fontAlgn="base" hangingPunct="0">
              <a:spcBef>
                <a:spcPct val="20000"/>
              </a:spcBef>
              <a:spcAft>
                <a:spcPct val="0"/>
              </a:spcAft>
              <a:defRPr sz="1400">
                <a:solidFill>
                  <a:schemeClr val="tx1"/>
                </a:solidFill>
                <a:latin typeface="Myriad Web" pitchFamily="34" charset="0"/>
              </a:defRPr>
            </a:lvl8pPr>
            <a:lvl9pPr marL="3886200" indent="-228600" eaLnBrk="0" fontAlgn="base" hangingPunct="0">
              <a:spcBef>
                <a:spcPct val="20000"/>
              </a:spcBef>
              <a:spcAft>
                <a:spcPct val="0"/>
              </a:spcAft>
              <a:defRPr sz="1400">
                <a:solidFill>
                  <a:schemeClr val="tx1"/>
                </a:solidFill>
                <a:latin typeface="Myriad Web" pitchFamily="34" charset="0"/>
              </a:defRPr>
            </a:lvl9pPr>
          </a:lstStyle>
          <a:p>
            <a:pPr eaLnBrk="1" hangingPunct="1">
              <a:spcBef>
                <a:spcPct val="0"/>
              </a:spcBef>
            </a:pPr>
            <a:r>
              <a:rPr lang="en-US" altLang="en-US" sz="2200" dirty="0">
                <a:latin typeface="+mn-lt"/>
                <a:cs typeface="Arial" panose="020B0604020202020204" pitchFamily="34" charset="0"/>
              </a:rPr>
              <a:t>Which of the following are dairy products?</a:t>
            </a:r>
          </a:p>
          <a:p>
            <a:pPr eaLnBrk="1" hangingPunct="1">
              <a:spcBef>
                <a:spcPct val="0"/>
              </a:spcBef>
              <a:buFontTx/>
              <a:buAutoNum type="alphaUcPeriod"/>
            </a:pPr>
            <a:r>
              <a:rPr lang="en-US" altLang="en-US" sz="2200" dirty="0">
                <a:latin typeface="+mn-lt"/>
                <a:cs typeface="Arial" panose="020B0604020202020204" pitchFamily="34" charset="0"/>
              </a:rPr>
              <a:t>cheese</a:t>
            </a:r>
          </a:p>
          <a:p>
            <a:pPr eaLnBrk="1" hangingPunct="1">
              <a:spcBef>
                <a:spcPct val="0"/>
              </a:spcBef>
              <a:buFontTx/>
              <a:buAutoNum type="alphaUcPeriod"/>
            </a:pPr>
            <a:r>
              <a:rPr lang="en-US" altLang="en-US" sz="2200" dirty="0">
                <a:latin typeface="+mn-lt"/>
                <a:cs typeface="Arial" panose="020B0604020202020204" pitchFamily="34" charset="0"/>
              </a:rPr>
              <a:t>ghee</a:t>
            </a:r>
          </a:p>
          <a:p>
            <a:pPr eaLnBrk="1" hangingPunct="1">
              <a:spcBef>
                <a:spcPct val="0"/>
              </a:spcBef>
              <a:buFontTx/>
              <a:buAutoNum type="alphaUcPeriod"/>
            </a:pPr>
            <a:r>
              <a:rPr lang="en-US" altLang="en-US" sz="2200" dirty="0">
                <a:latin typeface="+mn-lt"/>
                <a:cs typeface="Arial" panose="020B0604020202020204" pitchFamily="34" charset="0"/>
              </a:rPr>
              <a:t>ice cream</a:t>
            </a:r>
          </a:p>
          <a:p>
            <a:pPr eaLnBrk="1" hangingPunct="1">
              <a:spcBef>
                <a:spcPct val="0"/>
              </a:spcBef>
              <a:buFontTx/>
              <a:buAutoNum type="alphaUcPeriod"/>
            </a:pPr>
            <a:r>
              <a:rPr lang="en-US" altLang="en-US" sz="2200" dirty="0">
                <a:latin typeface="+mn-lt"/>
                <a:cs typeface="Arial" panose="020B0604020202020204" pitchFamily="34" charset="0"/>
              </a:rPr>
              <a:t>all of the above</a:t>
            </a:r>
          </a:p>
        </p:txBody>
      </p:sp>
      <p:sp>
        <p:nvSpPr>
          <p:cNvPr id="4" name="Title 1"/>
          <p:cNvSpPr txBox="1">
            <a:spLocks/>
          </p:cNvSpPr>
          <p:nvPr/>
        </p:nvSpPr>
        <p:spPr>
          <a:xfrm>
            <a:off x="457200" y="152400"/>
            <a:ext cx="8229600" cy="1143000"/>
          </a:xfrm>
          <a:prstGeom prst="rect">
            <a:avLst/>
          </a:prstGeom>
        </p:spPr>
        <p:txBody>
          <a:bodyPr vert="horz" lIns="91440" tIns="45720" rIns="91440" bIns="45720" rtlCol="0" anchor="ctr">
            <a:normAutofit/>
          </a:bodyPr>
          <a:lstStyle>
            <a:lvl1pPr algn="ctr" defTabSz="914400" rtl="0" eaLnBrk="1" latinLnBrk="0" hangingPunct="1">
              <a:lnSpc>
                <a:spcPts val="4000"/>
              </a:lnSpc>
              <a:spcBef>
                <a:spcPct val="0"/>
              </a:spcBef>
              <a:buNone/>
              <a:defRPr sz="4400" b="1" kern="1200" spc="-150">
                <a:solidFill>
                  <a:srgbClr val="002060"/>
                </a:solidFill>
                <a:latin typeface="+mj-lt"/>
                <a:ea typeface="+mj-ea"/>
                <a:cs typeface="+mj-cs"/>
              </a:defRPr>
            </a:lvl1pPr>
          </a:lstStyle>
          <a:p>
            <a:pPr algn="l"/>
            <a:r>
              <a:rPr lang="en-US" altLang="en-US" cap="all" spc="0" dirty="0">
                <a:blipFill>
                  <a:blip r:embed="rId3">
                    <a:extLst>
                      <a:ext uri="{28A0092B-C50C-407E-A947-70E740481C1C}">
                        <a14:useLocalDpi xmlns:a14="http://schemas.microsoft.com/office/drawing/2010/main" val="0"/>
                      </a:ext>
                    </a:extLst>
                  </a:blip>
                  <a:tile tx="6350" ty="-127000" sx="65000" sy="64000" flip="none" algn="tl"/>
                </a:blipFill>
              </a:rPr>
              <a:t>other tips and tricks</a:t>
            </a:r>
            <a:endParaRPr lang="en-US" altLang="en-US" dirty="0"/>
          </a:p>
        </p:txBody>
      </p:sp>
    </p:spTree>
    <p:extLst>
      <p:ext uri="{BB962C8B-B14F-4D97-AF65-F5344CB8AC3E}">
        <p14:creationId xmlns:p14="http://schemas.microsoft.com/office/powerpoint/2010/main" val="947054062"/>
      </p:ext>
    </p:extLst>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
          <p:cNvSpPr>
            <a:spLocks noGrp="1" noChangeArrowheads="1"/>
          </p:cNvSpPr>
          <p:nvPr>
            <p:ph idx="1"/>
          </p:nvPr>
        </p:nvSpPr>
        <p:spPr>
          <a:xfrm>
            <a:off x="452438" y="1371600"/>
            <a:ext cx="8229600" cy="4953000"/>
          </a:xfrm>
        </p:spPr>
        <p:txBody>
          <a:bodyPr>
            <a:normAutofit/>
          </a:bodyPr>
          <a:lstStyle/>
          <a:p>
            <a:pPr marL="0" indent="0">
              <a:buNone/>
            </a:pPr>
            <a:r>
              <a:rPr lang="en-US" altLang="en-US" sz="2200" dirty="0">
                <a:cs typeface="Arial" panose="020B0604020202020204" pitchFamily="34" charset="0"/>
              </a:rPr>
              <a:t>Choose “None of the above” </a:t>
            </a:r>
            <a:r>
              <a:rPr lang="en-US" altLang="en-US" sz="2200" u="sng" dirty="0">
                <a:cs typeface="Arial" panose="020B0604020202020204" pitchFamily="34" charset="0"/>
              </a:rPr>
              <a:t>only</a:t>
            </a:r>
            <a:r>
              <a:rPr lang="en-US" altLang="en-US" sz="2200" dirty="0">
                <a:cs typeface="Arial" panose="020B0604020202020204" pitchFamily="34" charset="0"/>
              </a:rPr>
              <a:t> if you know that </a:t>
            </a:r>
            <a:r>
              <a:rPr lang="en-US" altLang="en-US" sz="2200" u="sng" dirty="0">
                <a:cs typeface="Arial" panose="020B0604020202020204" pitchFamily="34" charset="0"/>
              </a:rPr>
              <a:t>each</a:t>
            </a:r>
            <a:r>
              <a:rPr lang="en-US" altLang="en-US" sz="2200" dirty="0">
                <a:cs typeface="Arial" panose="020B0604020202020204" pitchFamily="34" charset="0"/>
              </a:rPr>
              <a:t> of the other options is incorrect. In fact, “None of the above” is usually an incorrect response. </a:t>
            </a:r>
          </a:p>
          <a:p>
            <a:pPr>
              <a:buFontTx/>
              <a:buChar char="•"/>
            </a:pPr>
            <a:endParaRPr lang="en-US" altLang="en-US" sz="2400" dirty="0">
              <a:cs typeface="Arial" panose="020B0604020202020204" pitchFamily="34" charset="0"/>
            </a:endParaRPr>
          </a:p>
          <a:p>
            <a:pPr>
              <a:buFontTx/>
              <a:buChar char="•"/>
            </a:pPr>
            <a:endParaRPr lang="en-US" altLang="en-US" sz="2400" dirty="0">
              <a:cs typeface="Arial" panose="020B0604020202020204" pitchFamily="34" charset="0"/>
            </a:endParaRPr>
          </a:p>
          <a:p>
            <a:pPr>
              <a:buFontTx/>
              <a:buChar char="•"/>
            </a:pPr>
            <a:endParaRPr lang="en-US" altLang="en-US" sz="2400" dirty="0">
              <a:cs typeface="Arial" panose="020B0604020202020204" pitchFamily="34" charset="0"/>
            </a:endParaRPr>
          </a:p>
          <a:p>
            <a:pPr>
              <a:buFontTx/>
              <a:buChar char="•"/>
            </a:pPr>
            <a:endParaRPr lang="en-US" altLang="en-US" sz="2400" dirty="0">
              <a:cs typeface="Arial" panose="020B0604020202020204" pitchFamily="34" charset="0"/>
            </a:endParaRPr>
          </a:p>
          <a:p>
            <a:pPr>
              <a:buFontTx/>
              <a:buChar char="•"/>
            </a:pPr>
            <a:endParaRPr lang="en-US" altLang="en-US" sz="2400" dirty="0">
              <a:cs typeface="Arial" panose="020B0604020202020204" pitchFamily="34" charset="0"/>
            </a:endParaRPr>
          </a:p>
          <a:p>
            <a:pPr>
              <a:buFontTx/>
              <a:buChar char="•"/>
            </a:pPr>
            <a:endParaRPr lang="en-US" altLang="en-US" sz="2200" i="1" dirty="0">
              <a:solidFill>
                <a:srgbClr val="FF0000"/>
              </a:solidFill>
              <a:cs typeface="Arial" panose="020B0604020202020204" pitchFamily="34" charset="0"/>
            </a:endParaRPr>
          </a:p>
          <a:p>
            <a:pPr marL="0" indent="0">
              <a:buNone/>
            </a:pPr>
            <a:r>
              <a:rPr lang="en-US" altLang="en-US" sz="2200" i="1" dirty="0">
                <a:solidFill>
                  <a:srgbClr val="515E9D"/>
                </a:solidFill>
                <a:cs typeface="Arial" panose="020B0604020202020204" pitchFamily="34" charset="0"/>
              </a:rPr>
              <a:t>Please note that PNCB exams </a:t>
            </a:r>
            <a:r>
              <a:rPr lang="en-US" altLang="en-US" sz="2200" i="1" u="sng" dirty="0">
                <a:solidFill>
                  <a:srgbClr val="515E9D"/>
                </a:solidFill>
                <a:cs typeface="Arial" panose="020B0604020202020204" pitchFamily="34" charset="0"/>
              </a:rPr>
              <a:t>do not</a:t>
            </a:r>
            <a:r>
              <a:rPr lang="en-US" altLang="en-US" sz="2200" i="1" dirty="0">
                <a:solidFill>
                  <a:srgbClr val="515E9D"/>
                </a:solidFill>
                <a:cs typeface="Arial" panose="020B0604020202020204" pitchFamily="34" charset="0"/>
              </a:rPr>
              <a:t> include “none of the above” choices, but other exams may use these types of items.</a:t>
            </a:r>
          </a:p>
          <a:p>
            <a:pPr marL="0" indent="0">
              <a:buNone/>
            </a:pPr>
            <a:endParaRPr lang="en-US" altLang="en-US" sz="2400" dirty="0"/>
          </a:p>
        </p:txBody>
      </p:sp>
      <p:sp>
        <p:nvSpPr>
          <p:cNvPr id="114691" name="Text Box 4"/>
          <p:cNvSpPr txBox="1">
            <a:spLocks noChangeArrowheads="1"/>
          </p:cNvSpPr>
          <p:nvPr/>
        </p:nvSpPr>
        <p:spPr bwMode="auto">
          <a:xfrm>
            <a:off x="452438" y="2514600"/>
            <a:ext cx="8158162" cy="2123658"/>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457200" indent="-457200">
              <a:spcBef>
                <a:spcPct val="20000"/>
              </a:spcBef>
              <a:defRPr sz="2000">
                <a:solidFill>
                  <a:schemeClr val="tx1"/>
                </a:solidFill>
                <a:latin typeface="Myriad Web" pitchFamily="34" charset="0"/>
              </a:defRPr>
            </a:lvl1pPr>
            <a:lvl2pPr marL="914400" indent="-457200">
              <a:spcBef>
                <a:spcPct val="20000"/>
              </a:spcBef>
              <a:defRPr sz="2000">
                <a:solidFill>
                  <a:schemeClr val="tx1"/>
                </a:solidFill>
                <a:latin typeface="Myriad Web" pitchFamily="34" charset="0"/>
              </a:defRPr>
            </a:lvl2pPr>
            <a:lvl3pPr marL="1143000" indent="-228600">
              <a:spcBef>
                <a:spcPct val="20000"/>
              </a:spcBef>
              <a:defRPr>
                <a:solidFill>
                  <a:schemeClr val="tx1"/>
                </a:solidFill>
                <a:latin typeface="Myriad Web" pitchFamily="34" charset="0"/>
              </a:defRPr>
            </a:lvl3pPr>
            <a:lvl4pPr marL="1600200" indent="-228600">
              <a:spcBef>
                <a:spcPct val="20000"/>
              </a:spcBef>
              <a:defRPr sz="1600">
                <a:solidFill>
                  <a:schemeClr val="tx1"/>
                </a:solidFill>
                <a:latin typeface="Myriad Web" pitchFamily="34" charset="0"/>
              </a:defRPr>
            </a:lvl4pPr>
            <a:lvl5pPr marL="2057400" indent="-228600">
              <a:spcBef>
                <a:spcPct val="20000"/>
              </a:spcBef>
              <a:defRPr sz="1400">
                <a:solidFill>
                  <a:schemeClr val="tx1"/>
                </a:solidFill>
                <a:latin typeface="Myriad Web" pitchFamily="34" charset="0"/>
              </a:defRPr>
            </a:lvl5pPr>
            <a:lvl6pPr marL="2514600" indent="-228600" eaLnBrk="0" fontAlgn="base" hangingPunct="0">
              <a:spcBef>
                <a:spcPct val="20000"/>
              </a:spcBef>
              <a:spcAft>
                <a:spcPct val="0"/>
              </a:spcAft>
              <a:defRPr sz="1400">
                <a:solidFill>
                  <a:schemeClr val="tx1"/>
                </a:solidFill>
                <a:latin typeface="Myriad Web" pitchFamily="34" charset="0"/>
              </a:defRPr>
            </a:lvl6pPr>
            <a:lvl7pPr marL="2971800" indent="-228600" eaLnBrk="0" fontAlgn="base" hangingPunct="0">
              <a:spcBef>
                <a:spcPct val="20000"/>
              </a:spcBef>
              <a:spcAft>
                <a:spcPct val="0"/>
              </a:spcAft>
              <a:defRPr sz="1400">
                <a:solidFill>
                  <a:schemeClr val="tx1"/>
                </a:solidFill>
                <a:latin typeface="Myriad Web" pitchFamily="34" charset="0"/>
              </a:defRPr>
            </a:lvl7pPr>
            <a:lvl8pPr marL="3429000" indent="-228600" eaLnBrk="0" fontAlgn="base" hangingPunct="0">
              <a:spcBef>
                <a:spcPct val="20000"/>
              </a:spcBef>
              <a:spcAft>
                <a:spcPct val="0"/>
              </a:spcAft>
              <a:defRPr sz="1400">
                <a:solidFill>
                  <a:schemeClr val="tx1"/>
                </a:solidFill>
                <a:latin typeface="Myriad Web" pitchFamily="34" charset="0"/>
              </a:defRPr>
            </a:lvl8pPr>
            <a:lvl9pPr marL="3886200" indent="-228600" eaLnBrk="0" fontAlgn="base" hangingPunct="0">
              <a:spcBef>
                <a:spcPct val="20000"/>
              </a:spcBef>
              <a:spcAft>
                <a:spcPct val="0"/>
              </a:spcAft>
              <a:defRPr sz="1400">
                <a:solidFill>
                  <a:schemeClr val="tx1"/>
                </a:solidFill>
                <a:latin typeface="Myriad Web" pitchFamily="34" charset="0"/>
              </a:defRPr>
            </a:lvl9pPr>
          </a:lstStyle>
          <a:p>
            <a:pPr marL="0" indent="0" eaLnBrk="1" hangingPunct="1">
              <a:spcBef>
                <a:spcPct val="0"/>
              </a:spcBef>
            </a:pPr>
            <a:r>
              <a:rPr lang="en-US" altLang="en-US" sz="2200" dirty="0">
                <a:latin typeface="+mn-lt"/>
                <a:cs typeface="Arial" panose="020B0604020202020204" pitchFamily="34" charset="0"/>
              </a:rPr>
              <a:t>Which of the following is a good source of vitamin D for children?</a:t>
            </a:r>
          </a:p>
          <a:p>
            <a:pPr>
              <a:spcBef>
                <a:spcPct val="0"/>
              </a:spcBef>
              <a:buFontTx/>
              <a:buAutoNum type="alphaUcPeriod"/>
            </a:pPr>
            <a:r>
              <a:rPr lang="en-US" altLang="en-US" sz="2200" dirty="0">
                <a:latin typeface="+mn-lt"/>
                <a:cs typeface="Arial" panose="020B0604020202020204" pitchFamily="34" charset="0"/>
              </a:rPr>
              <a:t>cooked broccoli</a:t>
            </a:r>
          </a:p>
          <a:p>
            <a:pPr>
              <a:spcBef>
                <a:spcPct val="0"/>
              </a:spcBef>
              <a:buFontTx/>
              <a:buAutoNum type="alphaUcPeriod"/>
            </a:pPr>
            <a:r>
              <a:rPr lang="en-US" altLang="en-US" sz="2200" dirty="0">
                <a:latin typeface="+mn-lt"/>
                <a:cs typeface="Arial" panose="020B0604020202020204" pitchFamily="34" charset="0"/>
              </a:rPr>
              <a:t>fortified milk</a:t>
            </a:r>
          </a:p>
          <a:p>
            <a:pPr>
              <a:spcBef>
                <a:spcPct val="0"/>
              </a:spcBef>
              <a:buFontTx/>
              <a:buAutoNum type="alphaUcPeriod"/>
            </a:pPr>
            <a:r>
              <a:rPr lang="en-US" altLang="en-US" sz="2200" dirty="0">
                <a:latin typeface="+mn-lt"/>
                <a:cs typeface="Arial" panose="020B0604020202020204" pitchFamily="34" charset="0"/>
              </a:rPr>
              <a:t>hazelnuts</a:t>
            </a:r>
          </a:p>
          <a:p>
            <a:pPr>
              <a:spcBef>
                <a:spcPct val="0"/>
              </a:spcBef>
              <a:buFontTx/>
              <a:buAutoNum type="alphaUcPeriod"/>
            </a:pPr>
            <a:r>
              <a:rPr lang="en-US" altLang="en-US" sz="2200" dirty="0">
                <a:latin typeface="+mn-lt"/>
                <a:cs typeface="Arial" panose="020B0604020202020204" pitchFamily="34" charset="0"/>
              </a:rPr>
              <a:t>none of the above</a:t>
            </a:r>
          </a:p>
        </p:txBody>
      </p:sp>
      <p:sp>
        <p:nvSpPr>
          <p:cNvPr id="4" name="Title 1"/>
          <p:cNvSpPr txBox="1">
            <a:spLocks/>
          </p:cNvSpPr>
          <p:nvPr/>
        </p:nvSpPr>
        <p:spPr>
          <a:xfrm>
            <a:off x="457200" y="152400"/>
            <a:ext cx="8610600" cy="1143000"/>
          </a:xfrm>
          <a:prstGeom prst="rect">
            <a:avLst/>
          </a:prstGeom>
        </p:spPr>
        <p:txBody>
          <a:bodyPr vert="horz" lIns="91440" tIns="45720" rIns="91440" bIns="45720" rtlCol="0" anchor="ctr">
            <a:normAutofit/>
          </a:bodyPr>
          <a:lstStyle>
            <a:lvl1pPr algn="ctr" defTabSz="914400" rtl="0" eaLnBrk="1" latinLnBrk="0" hangingPunct="1">
              <a:lnSpc>
                <a:spcPts val="4000"/>
              </a:lnSpc>
              <a:spcBef>
                <a:spcPct val="0"/>
              </a:spcBef>
              <a:buNone/>
              <a:defRPr sz="4400" b="1" kern="1200" spc="-150">
                <a:solidFill>
                  <a:srgbClr val="002060"/>
                </a:solidFill>
                <a:latin typeface="+mj-lt"/>
                <a:ea typeface="+mj-ea"/>
                <a:cs typeface="+mj-cs"/>
              </a:defRPr>
            </a:lvl1pPr>
          </a:lstStyle>
          <a:p>
            <a:pPr algn="l"/>
            <a:r>
              <a:rPr lang="en-US" altLang="en-US" cap="all" spc="0" dirty="0">
                <a:blipFill>
                  <a:blip r:embed="rId3">
                    <a:extLst>
                      <a:ext uri="{28A0092B-C50C-407E-A947-70E740481C1C}">
                        <a14:useLocalDpi xmlns:a14="http://schemas.microsoft.com/office/drawing/2010/main" val="0"/>
                      </a:ext>
                    </a:extLst>
                  </a:blip>
                  <a:tile tx="6350" ty="-127000" sx="65000" sy="64000" flip="none" algn="tl"/>
                </a:blipFill>
              </a:rPr>
              <a:t>other tips and tricks CONTINUED</a:t>
            </a:r>
            <a:endParaRPr lang="en-US" altLang="en-US" dirty="0"/>
          </a:p>
        </p:txBody>
      </p:sp>
    </p:spTree>
    <p:extLst>
      <p:ext uri="{BB962C8B-B14F-4D97-AF65-F5344CB8AC3E}">
        <p14:creationId xmlns:p14="http://schemas.microsoft.com/office/powerpoint/2010/main" val="1400922348"/>
      </p:ext>
    </p:extLst>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3"/>
          <p:cNvSpPr>
            <a:spLocks noGrp="1" noChangeArrowheads="1"/>
          </p:cNvSpPr>
          <p:nvPr>
            <p:ph idx="1"/>
          </p:nvPr>
        </p:nvSpPr>
        <p:spPr>
          <a:xfrm>
            <a:off x="457201" y="1142999"/>
            <a:ext cx="8229600" cy="4461823"/>
          </a:xfrm>
        </p:spPr>
        <p:txBody>
          <a:bodyPr>
            <a:normAutofit/>
          </a:bodyPr>
          <a:lstStyle/>
          <a:p>
            <a:pPr marL="0" indent="0">
              <a:lnSpc>
                <a:spcPct val="100000"/>
              </a:lnSpc>
              <a:spcBef>
                <a:spcPts val="0"/>
              </a:spcBef>
              <a:buNone/>
            </a:pPr>
            <a:r>
              <a:rPr lang="en-US" altLang="en-US" dirty="0">
                <a:cs typeface="Arial" panose="020B0604020202020204" pitchFamily="34" charset="0"/>
              </a:rPr>
              <a:t>If there is no penalty for an incorrect answer, make an </a:t>
            </a:r>
            <a:r>
              <a:rPr lang="en-US" altLang="en-US" u="sng" dirty="0">
                <a:cs typeface="Arial" panose="020B0604020202020204" pitchFamily="34" charset="0"/>
              </a:rPr>
              <a:t>educated guess</a:t>
            </a:r>
            <a:r>
              <a:rPr lang="en-US" altLang="en-US" dirty="0">
                <a:cs typeface="Arial" panose="020B0604020202020204" pitchFamily="34" charset="0"/>
              </a:rPr>
              <a:t>.</a:t>
            </a:r>
          </a:p>
          <a:p>
            <a:pPr lvl="1">
              <a:lnSpc>
                <a:spcPct val="100000"/>
              </a:lnSpc>
              <a:spcBef>
                <a:spcPts val="0"/>
              </a:spcBef>
              <a:spcAft>
                <a:spcPts val="0"/>
              </a:spcAft>
            </a:pPr>
            <a:endParaRPr lang="en-US" altLang="en-US" sz="2000" dirty="0">
              <a:cs typeface="Arial" panose="020B0604020202020204" pitchFamily="34" charset="0"/>
            </a:endParaRPr>
          </a:p>
          <a:p>
            <a:pPr lvl="1">
              <a:lnSpc>
                <a:spcPct val="100000"/>
              </a:lnSpc>
              <a:spcBef>
                <a:spcPts val="0"/>
              </a:spcBef>
              <a:spcAft>
                <a:spcPts val="0"/>
              </a:spcAft>
              <a:buFont typeface="Arial" panose="020B0604020202020204" pitchFamily="34" charset="0"/>
              <a:buChar char="•"/>
            </a:pPr>
            <a:r>
              <a:rPr lang="en-US" altLang="en-US" sz="2000" dirty="0">
                <a:cs typeface="Arial" panose="020B0604020202020204" pitchFamily="34" charset="0"/>
              </a:rPr>
              <a:t>Eliminate options you know are wrong and guess from the remaining options.</a:t>
            </a:r>
          </a:p>
          <a:p>
            <a:pPr lvl="1">
              <a:lnSpc>
                <a:spcPct val="100000"/>
              </a:lnSpc>
              <a:spcBef>
                <a:spcPts val="0"/>
              </a:spcBef>
              <a:spcAft>
                <a:spcPts val="0"/>
              </a:spcAft>
              <a:buFont typeface="Wingdings" panose="05000000000000000000" pitchFamily="2" charset="2"/>
              <a:buChar char="Ø"/>
            </a:pPr>
            <a:endParaRPr lang="en-US" altLang="en-US" sz="2000" dirty="0">
              <a:cs typeface="Arial" panose="020B0604020202020204" pitchFamily="34" charset="0"/>
            </a:endParaRPr>
          </a:p>
          <a:p>
            <a:pPr lvl="1">
              <a:lnSpc>
                <a:spcPct val="100000"/>
              </a:lnSpc>
              <a:spcBef>
                <a:spcPts val="0"/>
              </a:spcBef>
              <a:spcAft>
                <a:spcPts val="0"/>
              </a:spcAft>
              <a:buFont typeface="Arial" panose="020B0604020202020204" pitchFamily="34" charset="0"/>
              <a:buChar char="•"/>
            </a:pPr>
            <a:r>
              <a:rPr lang="en-US" altLang="en-US" sz="2000" dirty="0">
                <a:cs typeface="Arial" panose="020B0604020202020204" pitchFamily="34" charset="0"/>
              </a:rPr>
              <a:t>If options are numerical, go for values in the middle.</a:t>
            </a:r>
          </a:p>
          <a:p>
            <a:pPr lvl="3">
              <a:lnSpc>
                <a:spcPct val="100000"/>
              </a:lnSpc>
              <a:spcBef>
                <a:spcPts val="0"/>
              </a:spcBef>
              <a:spcAft>
                <a:spcPts val="0"/>
              </a:spcAft>
              <a:buFont typeface="Courier New" panose="02070309020205020404" pitchFamily="49" charset="0"/>
              <a:buChar char="o"/>
            </a:pPr>
            <a:r>
              <a:rPr lang="en-US" altLang="en-US" sz="2000" dirty="0">
                <a:cs typeface="Arial" panose="020B0604020202020204" pitchFamily="34" charset="0"/>
              </a:rPr>
              <a:t>12</a:t>
            </a:r>
          </a:p>
          <a:p>
            <a:pPr lvl="3">
              <a:lnSpc>
                <a:spcPct val="100000"/>
              </a:lnSpc>
              <a:spcBef>
                <a:spcPts val="0"/>
              </a:spcBef>
              <a:spcAft>
                <a:spcPts val="0"/>
              </a:spcAft>
              <a:buFont typeface="Courier New" panose="02070309020205020404" pitchFamily="49" charset="0"/>
              <a:buChar char="o"/>
            </a:pPr>
            <a:r>
              <a:rPr lang="en-US" altLang="en-US" sz="2000" dirty="0">
                <a:solidFill>
                  <a:srgbClr val="12163D"/>
                </a:solidFill>
                <a:cs typeface="Arial" panose="020B0604020202020204" pitchFamily="34" charset="0"/>
              </a:rPr>
              <a:t>17</a:t>
            </a:r>
          </a:p>
          <a:p>
            <a:pPr lvl="3">
              <a:lnSpc>
                <a:spcPct val="100000"/>
              </a:lnSpc>
              <a:spcBef>
                <a:spcPts val="0"/>
              </a:spcBef>
              <a:spcAft>
                <a:spcPts val="0"/>
              </a:spcAft>
              <a:buFont typeface="Courier New" panose="02070309020205020404" pitchFamily="49" charset="0"/>
              <a:buChar char="o"/>
            </a:pPr>
            <a:r>
              <a:rPr lang="en-US" altLang="en-US" sz="2000" dirty="0">
                <a:solidFill>
                  <a:srgbClr val="12163D"/>
                </a:solidFill>
                <a:cs typeface="Arial" panose="020B0604020202020204" pitchFamily="34" charset="0"/>
              </a:rPr>
              <a:t>30	</a:t>
            </a:r>
          </a:p>
          <a:p>
            <a:pPr lvl="3">
              <a:lnSpc>
                <a:spcPct val="100000"/>
              </a:lnSpc>
              <a:spcBef>
                <a:spcPts val="0"/>
              </a:spcBef>
              <a:spcAft>
                <a:spcPts val="0"/>
              </a:spcAft>
              <a:buFont typeface="Courier New" panose="02070309020205020404" pitchFamily="49" charset="0"/>
              <a:buChar char="o"/>
            </a:pPr>
            <a:r>
              <a:rPr lang="en-US" altLang="en-US" sz="2000" dirty="0">
                <a:cs typeface="Arial" panose="020B0604020202020204" pitchFamily="34" charset="0"/>
              </a:rPr>
              <a:t>45</a:t>
            </a:r>
          </a:p>
          <a:p>
            <a:pPr lvl="2">
              <a:lnSpc>
                <a:spcPct val="100000"/>
              </a:lnSpc>
              <a:spcBef>
                <a:spcPts val="0"/>
              </a:spcBef>
              <a:spcAft>
                <a:spcPts val="0"/>
              </a:spcAft>
              <a:buFontTx/>
              <a:buChar char="•"/>
            </a:pPr>
            <a:endParaRPr lang="en-US" altLang="en-US" sz="2000" dirty="0">
              <a:cs typeface="Arial" panose="020B0604020202020204" pitchFamily="34" charset="0"/>
            </a:endParaRPr>
          </a:p>
          <a:p>
            <a:pPr lvl="1">
              <a:lnSpc>
                <a:spcPct val="100000"/>
              </a:lnSpc>
              <a:spcBef>
                <a:spcPts val="0"/>
              </a:spcBef>
              <a:spcAft>
                <a:spcPts val="0"/>
              </a:spcAft>
              <a:buFont typeface="Arial" panose="020B0604020202020204" pitchFamily="34" charset="0"/>
              <a:buChar char="•"/>
            </a:pPr>
            <a:r>
              <a:rPr lang="en-US" altLang="en-US" sz="2000" dirty="0">
                <a:cs typeface="Arial" panose="020B0604020202020204" pitchFamily="34" charset="0"/>
              </a:rPr>
              <a:t>Submit each option to a mental “true/false” test and select the one that is true.</a:t>
            </a:r>
            <a:endParaRPr lang="en-US" altLang="en-US" sz="2000" dirty="0"/>
          </a:p>
        </p:txBody>
      </p:sp>
      <p:grpSp>
        <p:nvGrpSpPr>
          <p:cNvPr id="116739" name="Group 16"/>
          <p:cNvGrpSpPr>
            <a:grpSpLocks/>
          </p:cNvGrpSpPr>
          <p:nvPr/>
        </p:nvGrpSpPr>
        <p:grpSpPr bwMode="auto">
          <a:xfrm>
            <a:off x="1600200" y="5529262"/>
            <a:ext cx="6191250" cy="1023938"/>
            <a:chOff x="972" y="2694"/>
            <a:chExt cx="3900" cy="645"/>
          </a:xfrm>
        </p:grpSpPr>
        <p:sp>
          <p:nvSpPr>
            <p:cNvPr id="116740" name="Text Box 6"/>
            <p:cNvSpPr txBox="1">
              <a:spLocks noChangeArrowheads="1"/>
            </p:cNvSpPr>
            <p:nvPr/>
          </p:nvSpPr>
          <p:spPr bwMode="auto">
            <a:xfrm rot="-620921">
              <a:off x="972" y="2784"/>
              <a:ext cx="52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defRPr sz="2000">
                  <a:solidFill>
                    <a:schemeClr val="tx1"/>
                  </a:solidFill>
                  <a:latin typeface="Myriad Web" pitchFamily="34" charset="0"/>
                </a:defRPr>
              </a:lvl1pPr>
              <a:lvl2pPr marL="742950" indent="-285750">
                <a:spcBef>
                  <a:spcPct val="20000"/>
                </a:spcBef>
                <a:defRPr sz="2000">
                  <a:solidFill>
                    <a:schemeClr val="tx1"/>
                  </a:solidFill>
                  <a:latin typeface="Myriad Web" pitchFamily="34" charset="0"/>
                </a:defRPr>
              </a:lvl2pPr>
              <a:lvl3pPr marL="1143000" indent="-228600">
                <a:spcBef>
                  <a:spcPct val="20000"/>
                </a:spcBef>
                <a:defRPr>
                  <a:solidFill>
                    <a:schemeClr val="tx1"/>
                  </a:solidFill>
                  <a:latin typeface="Myriad Web" pitchFamily="34" charset="0"/>
                </a:defRPr>
              </a:lvl3pPr>
              <a:lvl4pPr marL="1600200" indent="-228600">
                <a:spcBef>
                  <a:spcPct val="20000"/>
                </a:spcBef>
                <a:defRPr sz="1600">
                  <a:solidFill>
                    <a:schemeClr val="tx1"/>
                  </a:solidFill>
                  <a:latin typeface="Myriad Web" pitchFamily="34" charset="0"/>
                </a:defRPr>
              </a:lvl4pPr>
              <a:lvl5pPr marL="2057400" indent="-228600">
                <a:spcBef>
                  <a:spcPct val="20000"/>
                </a:spcBef>
                <a:defRPr sz="1400">
                  <a:solidFill>
                    <a:schemeClr val="tx1"/>
                  </a:solidFill>
                  <a:latin typeface="Myriad Web" pitchFamily="34" charset="0"/>
                </a:defRPr>
              </a:lvl5pPr>
              <a:lvl6pPr marL="2514600" indent="-228600" eaLnBrk="0" fontAlgn="base" hangingPunct="0">
                <a:spcBef>
                  <a:spcPct val="20000"/>
                </a:spcBef>
                <a:spcAft>
                  <a:spcPct val="0"/>
                </a:spcAft>
                <a:defRPr sz="1400">
                  <a:solidFill>
                    <a:schemeClr val="tx1"/>
                  </a:solidFill>
                  <a:latin typeface="Myriad Web" pitchFamily="34" charset="0"/>
                </a:defRPr>
              </a:lvl6pPr>
              <a:lvl7pPr marL="2971800" indent="-228600" eaLnBrk="0" fontAlgn="base" hangingPunct="0">
                <a:spcBef>
                  <a:spcPct val="20000"/>
                </a:spcBef>
                <a:spcAft>
                  <a:spcPct val="0"/>
                </a:spcAft>
                <a:defRPr sz="1400">
                  <a:solidFill>
                    <a:schemeClr val="tx1"/>
                  </a:solidFill>
                  <a:latin typeface="Myriad Web" pitchFamily="34" charset="0"/>
                </a:defRPr>
              </a:lvl7pPr>
              <a:lvl8pPr marL="3429000" indent="-228600" eaLnBrk="0" fontAlgn="base" hangingPunct="0">
                <a:spcBef>
                  <a:spcPct val="20000"/>
                </a:spcBef>
                <a:spcAft>
                  <a:spcPct val="0"/>
                </a:spcAft>
                <a:defRPr sz="1400">
                  <a:solidFill>
                    <a:schemeClr val="tx1"/>
                  </a:solidFill>
                  <a:latin typeface="Myriad Web" pitchFamily="34" charset="0"/>
                </a:defRPr>
              </a:lvl8pPr>
              <a:lvl9pPr marL="3886200" indent="-228600" eaLnBrk="0" fontAlgn="base" hangingPunct="0">
                <a:spcBef>
                  <a:spcPct val="20000"/>
                </a:spcBef>
                <a:spcAft>
                  <a:spcPct val="0"/>
                </a:spcAft>
                <a:defRPr sz="1400">
                  <a:solidFill>
                    <a:schemeClr val="tx1"/>
                  </a:solidFill>
                  <a:latin typeface="Myriad Web" pitchFamily="34" charset="0"/>
                </a:defRPr>
              </a:lvl9pPr>
            </a:lstStyle>
            <a:p>
              <a:pPr eaLnBrk="1" hangingPunct="1">
                <a:spcBef>
                  <a:spcPct val="50000"/>
                </a:spcBef>
                <a:spcAft>
                  <a:spcPct val="75000"/>
                </a:spcAft>
              </a:pPr>
              <a:r>
                <a:rPr lang="en-US" altLang="en-US" sz="1800" dirty="0">
                  <a:solidFill>
                    <a:srgbClr val="339933"/>
                  </a:solidFill>
                  <a:latin typeface="Tahoma" panose="020B0604030504040204" pitchFamily="34" charset="0"/>
                </a:rPr>
                <a:t>True?</a:t>
              </a:r>
            </a:p>
          </p:txBody>
        </p:sp>
        <p:sp>
          <p:nvSpPr>
            <p:cNvPr id="116741" name="Text Box 7"/>
            <p:cNvSpPr txBox="1">
              <a:spLocks noChangeArrowheads="1"/>
            </p:cNvSpPr>
            <p:nvPr/>
          </p:nvSpPr>
          <p:spPr bwMode="auto">
            <a:xfrm>
              <a:off x="1788" y="3054"/>
              <a:ext cx="52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defRPr sz="2000">
                  <a:solidFill>
                    <a:schemeClr val="tx1"/>
                  </a:solidFill>
                  <a:latin typeface="Myriad Web" pitchFamily="34" charset="0"/>
                </a:defRPr>
              </a:lvl1pPr>
              <a:lvl2pPr marL="742950" indent="-285750">
                <a:spcBef>
                  <a:spcPct val="20000"/>
                </a:spcBef>
                <a:defRPr sz="2000">
                  <a:solidFill>
                    <a:schemeClr val="tx1"/>
                  </a:solidFill>
                  <a:latin typeface="Myriad Web" pitchFamily="34" charset="0"/>
                </a:defRPr>
              </a:lvl2pPr>
              <a:lvl3pPr marL="1143000" indent="-228600">
                <a:spcBef>
                  <a:spcPct val="20000"/>
                </a:spcBef>
                <a:defRPr>
                  <a:solidFill>
                    <a:schemeClr val="tx1"/>
                  </a:solidFill>
                  <a:latin typeface="Myriad Web" pitchFamily="34" charset="0"/>
                </a:defRPr>
              </a:lvl3pPr>
              <a:lvl4pPr marL="1600200" indent="-228600">
                <a:spcBef>
                  <a:spcPct val="20000"/>
                </a:spcBef>
                <a:defRPr sz="1600">
                  <a:solidFill>
                    <a:schemeClr val="tx1"/>
                  </a:solidFill>
                  <a:latin typeface="Myriad Web" pitchFamily="34" charset="0"/>
                </a:defRPr>
              </a:lvl4pPr>
              <a:lvl5pPr marL="2057400" indent="-228600">
                <a:spcBef>
                  <a:spcPct val="20000"/>
                </a:spcBef>
                <a:defRPr sz="1400">
                  <a:solidFill>
                    <a:schemeClr val="tx1"/>
                  </a:solidFill>
                  <a:latin typeface="Myriad Web" pitchFamily="34" charset="0"/>
                </a:defRPr>
              </a:lvl5pPr>
              <a:lvl6pPr marL="2514600" indent="-228600" eaLnBrk="0" fontAlgn="base" hangingPunct="0">
                <a:spcBef>
                  <a:spcPct val="20000"/>
                </a:spcBef>
                <a:spcAft>
                  <a:spcPct val="0"/>
                </a:spcAft>
                <a:defRPr sz="1400">
                  <a:solidFill>
                    <a:schemeClr val="tx1"/>
                  </a:solidFill>
                  <a:latin typeface="Myriad Web" pitchFamily="34" charset="0"/>
                </a:defRPr>
              </a:lvl6pPr>
              <a:lvl7pPr marL="2971800" indent="-228600" eaLnBrk="0" fontAlgn="base" hangingPunct="0">
                <a:spcBef>
                  <a:spcPct val="20000"/>
                </a:spcBef>
                <a:spcAft>
                  <a:spcPct val="0"/>
                </a:spcAft>
                <a:defRPr sz="1400">
                  <a:solidFill>
                    <a:schemeClr val="tx1"/>
                  </a:solidFill>
                  <a:latin typeface="Myriad Web" pitchFamily="34" charset="0"/>
                </a:defRPr>
              </a:lvl7pPr>
              <a:lvl8pPr marL="3429000" indent="-228600" eaLnBrk="0" fontAlgn="base" hangingPunct="0">
                <a:spcBef>
                  <a:spcPct val="20000"/>
                </a:spcBef>
                <a:spcAft>
                  <a:spcPct val="0"/>
                </a:spcAft>
                <a:defRPr sz="1400">
                  <a:solidFill>
                    <a:schemeClr val="tx1"/>
                  </a:solidFill>
                  <a:latin typeface="Myriad Web" pitchFamily="34" charset="0"/>
                </a:defRPr>
              </a:lvl8pPr>
              <a:lvl9pPr marL="3886200" indent="-228600" eaLnBrk="0" fontAlgn="base" hangingPunct="0">
                <a:spcBef>
                  <a:spcPct val="20000"/>
                </a:spcBef>
                <a:spcAft>
                  <a:spcPct val="0"/>
                </a:spcAft>
                <a:defRPr sz="1400">
                  <a:solidFill>
                    <a:schemeClr val="tx1"/>
                  </a:solidFill>
                  <a:latin typeface="Myriad Web" pitchFamily="34" charset="0"/>
                </a:defRPr>
              </a:lvl9pPr>
            </a:lstStyle>
            <a:p>
              <a:pPr eaLnBrk="1" hangingPunct="1">
                <a:spcBef>
                  <a:spcPct val="50000"/>
                </a:spcBef>
                <a:spcAft>
                  <a:spcPct val="75000"/>
                </a:spcAft>
              </a:pPr>
              <a:r>
                <a:rPr lang="en-US" altLang="en-US" sz="1800" dirty="0">
                  <a:solidFill>
                    <a:srgbClr val="339933"/>
                  </a:solidFill>
                  <a:latin typeface="Tahoma" panose="020B0604030504040204" pitchFamily="34" charset="0"/>
                </a:rPr>
                <a:t>True?</a:t>
              </a:r>
            </a:p>
          </p:txBody>
        </p:sp>
        <p:sp>
          <p:nvSpPr>
            <p:cNvPr id="116742" name="Text Box 8"/>
            <p:cNvSpPr txBox="1">
              <a:spLocks noChangeArrowheads="1"/>
            </p:cNvSpPr>
            <p:nvPr/>
          </p:nvSpPr>
          <p:spPr bwMode="auto">
            <a:xfrm rot="835012">
              <a:off x="1998" y="2700"/>
              <a:ext cx="52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defRPr sz="2000">
                  <a:solidFill>
                    <a:schemeClr val="tx1"/>
                  </a:solidFill>
                  <a:latin typeface="Myriad Web" pitchFamily="34" charset="0"/>
                </a:defRPr>
              </a:lvl1pPr>
              <a:lvl2pPr marL="742950" indent="-285750">
                <a:spcBef>
                  <a:spcPct val="20000"/>
                </a:spcBef>
                <a:defRPr sz="2000">
                  <a:solidFill>
                    <a:schemeClr val="tx1"/>
                  </a:solidFill>
                  <a:latin typeface="Myriad Web" pitchFamily="34" charset="0"/>
                </a:defRPr>
              </a:lvl2pPr>
              <a:lvl3pPr marL="1143000" indent="-228600">
                <a:spcBef>
                  <a:spcPct val="20000"/>
                </a:spcBef>
                <a:defRPr>
                  <a:solidFill>
                    <a:schemeClr val="tx1"/>
                  </a:solidFill>
                  <a:latin typeface="Myriad Web" pitchFamily="34" charset="0"/>
                </a:defRPr>
              </a:lvl3pPr>
              <a:lvl4pPr marL="1600200" indent="-228600">
                <a:spcBef>
                  <a:spcPct val="20000"/>
                </a:spcBef>
                <a:defRPr sz="1600">
                  <a:solidFill>
                    <a:schemeClr val="tx1"/>
                  </a:solidFill>
                  <a:latin typeface="Myriad Web" pitchFamily="34" charset="0"/>
                </a:defRPr>
              </a:lvl4pPr>
              <a:lvl5pPr marL="2057400" indent="-228600">
                <a:spcBef>
                  <a:spcPct val="20000"/>
                </a:spcBef>
                <a:defRPr sz="1400">
                  <a:solidFill>
                    <a:schemeClr val="tx1"/>
                  </a:solidFill>
                  <a:latin typeface="Myriad Web" pitchFamily="34" charset="0"/>
                </a:defRPr>
              </a:lvl5pPr>
              <a:lvl6pPr marL="2514600" indent="-228600" eaLnBrk="0" fontAlgn="base" hangingPunct="0">
                <a:spcBef>
                  <a:spcPct val="20000"/>
                </a:spcBef>
                <a:spcAft>
                  <a:spcPct val="0"/>
                </a:spcAft>
                <a:defRPr sz="1400">
                  <a:solidFill>
                    <a:schemeClr val="tx1"/>
                  </a:solidFill>
                  <a:latin typeface="Myriad Web" pitchFamily="34" charset="0"/>
                </a:defRPr>
              </a:lvl6pPr>
              <a:lvl7pPr marL="2971800" indent="-228600" eaLnBrk="0" fontAlgn="base" hangingPunct="0">
                <a:spcBef>
                  <a:spcPct val="20000"/>
                </a:spcBef>
                <a:spcAft>
                  <a:spcPct val="0"/>
                </a:spcAft>
                <a:defRPr sz="1400">
                  <a:solidFill>
                    <a:schemeClr val="tx1"/>
                  </a:solidFill>
                  <a:latin typeface="Myriad Web" pitchFamily="34" charset="0"/>
                </a:defRPr>
              </a:lvl7pPr>
              <a:lvl8pPr marL="3429000" indent="-228600" eaLnBrk="0" fontAlgn="base" hangingPunct="0">
                <a:spcBef>
                  <a:spcPct val="20000"/>
                </a:spcBef>
                <a:spcAft>
                  <a:spcPct val="0"/>
                </a:spcAft>
                <a:defRPr sz="1400">
                  <a:solidFill>
                    <a:schemeClr val="tx1"/>
                  </a:solidFill>
                  <a:latin typeface="Myriad Web" pitchFamily="34" charset="0"/>
                </a:defRPr>
              </a:lvl8pPr>
              <a:lvl9pPr marL="3886200" indent="-228600" eaLnBrk="0" fontAlgn="base" hangingPunct="0">
                <a:spcBef>
                  <a:spcPct val="20000"/>
                </a:spcBef>
                <a:spcAft>
                  <a:spcPct val="0"/>
                </a:spcAft>
                <a:defRPr sz="1400">
                  <a:solidFill>
                    <a:schemeClr val="tx1"/>
                  </a:solidFill>
                  <a:latin typeface="Myriad Web" pitchFamily="34" charset="0"/>
                </a:defRPr>
              </a:lvl9pPr>
            </a:lstStyle>
            <a:p>
              <a:pPr eaLnBrk="1" hangingPunct="1">
                <a:spcBef>
                  <a:spcPct val="50000"/>
                </a:spcBef>
                <a:spcAft>
                  <a:spcPct val="75000"/>
                </a:spcAft>
              </a:pPr>
              <a:r>
                <a:rPr lang="en-US" altLang="en-US" sz="1800" dirty="0">
                  <a:solidFill>
                    <a:srgbClr val="339933"/>
                  </a:solidFill>
                  <a:latin typeface="Tahoma" panose="020B0604030504040204" pitchFamily="34" charset="0"/>
                </a:rPr>
                <a:t>True?</a:t>
              </a:r>
            </a:p>
          </p:txBody>
        </p:sp>
        <p:sp>
          <p:nvSpPr>
            <p:cNvPr id="116743" name="Text Box 10"/>
            <p:cNvSpPr txBox="1">
              <a:spLocks noChangeArrowheads="1"/>
            </p:cNvSpPr>
            <p:nvPr/>
          </p:nvSpPr>
          <p:spPr bwMode="auto">
            <a:xfrm rot="1209105">
              <a:off x="2478" y="2916"/>
              <a:ext cx="52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defRPr sz="2000">
                  <a:solidFill>
                    <a:schemeClr val="tx1"/>
                  </a:solidFill>
                  <a:latin typeface="Myriad Web" pitchFamily="34" charset="0"/>
                </a:defRPr>
              </a:lvl1pPr>
              <a:lvl2pPr marL="742950" indent="-285750">
                <a:spcBef>
                  <a:spcPct val="20000"/>
                </a:spcBef>
                <a:defRPr sz="2000">
                  <a:solidFill>
                    <a:schemeClr val="tx1"/>
                  </a:solidFill>
                  <a:latin typeface="Myriad Web" pitchFamily="34" charset="0"/>
                </a:defRPr>
              </a:lvl2pPr>
              <a:lvl3pPr marL="1143000" indent="-228600">
                <a:spcBef>
                  <a:spcPct val="20000"/>
                </a:spcBef>
                <a:defRPr>
                  <a:solidFill>
                    <a:schemeClr val="tx1"/>
                  </a:solidFill>
                  <a:latin typeface="Myriad Web" pitchFamily="34" charset="0"/>
                </a:defRPr>
              </a:lvl3pPr>
              <a:lvl4pPr marL="1600200" indent="-228600">
                <a:spcBef>
                  <a:spcPct val="20000"/>
                </a:spcBef>
                <a:defRPr sz="1600">
                  <a:solidFill>
                    <a:schemeClr val="tx1"/>
                  </a:solidFill>
                  <a:latin typeface="Myriad Web" pitchFamily="34" charset="0"/>
                </a:defRPr>
              </a:lvl4pPr>
              <a:lvl5pPr marL="2057400" indent="-228600">
                <a:spcBef>
                  <a:spcPct val="20000"/>
                </a:spcBef>
                <a:defRPr sz="1400">
                  <a:solidFill>
                    <a:schemeClr val="tx1"/>
                  </a:solidFill>
                  <a:latin typeface="Myriad Web" pitchFamily="34" charset="0"/>
                </a:defRPr>
              </a:lvl5pPr>
              <a:lvl6pPr marL="2514600" indent="-228600" eaLnBrk="0" fontAlgn="base" hangingPunct="0">
                <a:spcBef>
                  <a:spcPct val="20000"/>
                </a:spcBef>
                <a:spcAft>
                  <a:spcPct val="0"/>
                </a:spcAft>
                <a:defRPr sz="1400">
                  <a:solidFill>
                    <a:schemeClr val="tx1"/>
                  </a:solidFill>
                  <a:latin typeface="Myriad Web" pitchFamily="34" charset="0"/>
                </a:defRPr>
              </a:lvl6pPr>
              <a:lvl7pPr marL="2971800" indent="-228600" eaLnBrk="0" fontAlgn="base" hangingPunct="0">
                <a:spcBef>
                  <a:spcPct val="20000"/>
                </a:spcBef>
                <a:spcAft>
                  <a:spcPct val="0"/>
                </a:spcAft>
                <a:defRPr sz="1400">
                  <a:solidFill>
                    <a:schemeClr val="tx1"/>
                  </a:solidFill>
                  <a:latin typeface="Myriad Web" pitchFamily="34" charset="0"/>
                </a:defRPr>
              </a:lvl7pPr>
              <a:lvl8pPr marL="3429000" indent="-228600" eaLnBrk="0" fontAlgn="base" hangingPunct="0">
                <a:spcBef>
                  <a:spcPct val="20000"/>
                </a:spcBef>
                <a:spcAft>
                  <a:spcPct val="0"/>
                </a:spcAft>
                <a:defRPr sz="1400">
                  <a:solidFill>
                    <a:schemeClr val="tx1"/>
                  </a:solidFill>
                  <a:latin typeface="Myriad Web" pitchFamily="34" charset="0"/>
                </a:defRPr>
              </a:lvl8pPr>
              <a:lvl9pPr marL="3886200" indent="-228600" eaLnBrk="0" fontAlgn="base" hangingPunct="0">
                <a:spcBef>
                  <a:spcPct val="20000"/>
                </a:spcBef>
                <a:spcAft>
                  <a:spcPct val="0"/>
                </a:spcAft>
                <a:defRPr sz="1400">
                  <a:solidFill>
                    <a:schemeClr val="tx1"/>
                  </a:solidFill>
                  <a:latin typeface="Myriad Web" pitchFamily="34" charset="0"/>
                </a:defRPr>
              </a:lvl9pPr>
            </a:lstStyle>
            <a:p>
              <a:pPr eaLnBrk="1" hangingPunct="1">
                <a:spcBef>
                  <a:spcPct val="50000"/>
                </a:spcBef>
                <a:spcAft>
                  <a:spcPct val="75000"/>
                </a:spcAft>
              </a:pPr>
              <a:r>
                <a:rPr lang="en-US" altLang="en-US" sz="1800" dirty="0">
                  <a:solidFill>
                    <a:srgbClr val="339933"/>
                  </a:solidFill>
                  <a:latin typeface="Tahoma" panose="020B0604030504040204" pitchFamily="34" charset="0"/>
                </a:rPr>
                <a:t>True?</a:t>
              </a:r>
            </a:p>
          </p:txBody>
        </p:sp>
        <p:sp>
          <p:nvSpPr>
            <p:cNvPr id="116744" name="Text Box 11"/>
            <p:cNvSpPr txBox="1">
              <a:spLocks noChangeArrowheads="1"/>
            </p:cNvSpPr>
            <p:nvPr/>
          </p:nvSpPr>
          <p:spPr bwMode="auto">
            <a:xfrm rot="840827">
              <a:off x="1488" y="2760"/>
              <a:ext cx="52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defRPr sz="2000">
                  <a:solidFill>
                    <a:schemeClr val="tx1"/>
                  </a:solidFill>
                  <a:latin typeface="Myriad Web" pitchFamily="34" charset="0"/>
                </a:defRPr>
              </a:lvl1pPr>
              <a:lvl2pPr marL="742950" indent="-285750">
                <a:spcBef>
                  <a:spcPct val="20000"/>
                </a:spcBef>
                <a:defRPr sz="2000">
                  <a:solidFill>
                    <a:schemeClr val="tx1"/>
                  </a:solidFill>
                  <a:latin typeface="Myriad Web" pitchFamily="34" charset="0"/>
                </a:defRPr>
              </a:lvl2pPr>
              <a:lvl3pPr marL="1143000" indent="-228600">
                <a:spcBef>
                  <a:spcPct val="20000"/>
                </a:spcBef>
                <a:defRPr>
                  <a:solidFill>
                    <a:schemeClr val="tx1"/>
                  </a:solidFill>
                  <a:latin typeface="Myriad Web" pitchFamily="34" charset="0"/>
                </a:defRPr>
              </a:lvl3pPr>
              <a:lvl4pPr marL="1600200" indent="-228600">
                <a:spcBef>
                  <a:spcPct val="20000"/>
                </a:spcBef>
                <a:defRPr sz="1600">
                  <a:solidFill>
                    <a:schemeClr val="tx1"/>
                  </a:solidFill>
                  <a:latin typeface="Myriad Web" pitchFamily="34" charset="0"/>
                </a:defRPr>
              </a:lvl4pPr>
              <a:lvl5pPr marL="2057400" indent="-228600">
                <a:spcBef>
                  <a:spcPct val="20000"/>
                </a:spcBef>
                <a:defRPr sz="1400">
                  <a:solidFill>
                    <a:schemeClr val="tx1"/>
                  </a:solidFill>
                  <a:latin typeface="Myriad Web" pitchFamily="34" charset="0"/>
                </a:defRPr>
              </a:lvl5pPr>
              <a:lvl6pPr marL="2514600" indent="-228600" eaLnBrk="0" fontAlgn="base" hangingPunct="0">
                <a:spcBef>
                  <a:spcPct val="20000"/>
                </a:spcBef>
                <a:spcAft>
                  <a:spcPct val="0"/>
                </a:spcAft>
                <a:defRPr sz="1400">
                  <a:solidFill>
                    <a:schemeClr val="tx1"/>
                  </a:solidFill>
                  <a:latin typeface="Myriad Web" pitchFamily="34" charset="0"/>
                </a:defRPr>
              </a:lvl6pPr>
              <a:lvl7pPr marL="2971800" indent="-228600" eaLnBrk="0" fontAlgn="base" hangingPunct="0">
                <a:spcBef>
                  <a:spcPct val="20000"/>
                </a:spcBef>
                <a:spcAft>
                  <a:spcPct val="0"/>
                </a:spcAft>
                <a:defRPr sz="1400">
                  <a:solidFill>
                    <a:schemeClr val="tx1"/>
                  </a:solidFill>
                  <a:latin typeface="Myriad Web" pitchFamily="34" charset="0"/>
                </a:defRPr>
              </a:lvl7pPr>
              <a:lvl8pPr marL="3429000" indent="-228600" eaLnBrk="0" fontAlgn="base" hangingPunct="0">
                <a:spcBef>
                  <a:spcPct val="20000"/>
                </a:spcBef>
                <a:spcAft>
                  <a:spcPct val="0"/>
                </a:spcAft>
                <a:defRPr sz="1400">
                  <a:solidFill>
                    <a:schemeClr val="tx1"/>
                  </a:solidFill>
                  <a:latin typeface="Myriad Web" pitchFamily="34" charset="0"/>
                </a:defRPr>
              </a:lvl8pPr>
              <a:lvl9pPr marL="3886200" indent="-228600" eaLnBrk="0" fontAlgn="base" hangingPunct="0">
                <a:spcBef>
                  <a:spcPct val="20000"/>
                </a:spcBef>
                <a:spcAft>
                  <a:spcPct val="0"/>
                </a:spcAft>
                <a:defRPr sz="1400">
                  <a:solidFill>
                    <a:schemeClr val="tx1"/>
                  </a:solidFill>
                  <a:latin typeface="Myriad Web" pitchFamily="34" charset="0"/>
                </a:defRPr>
              </a:lvl9pPr>
            </a:lstStyle>
            <a:p>
              <a:pPr eaLnBrk="1" hangingPunct="1">
                <a:spcBef>
                  <a:spcPct val="50000"/>
                </a:spcBef>
                <a:spcAft>
                  <a:spcPct val="75000"/>
                </a:spcAft>
              </a:pPr>
              <a:r>
                <a:rPr lang="en-US" altLang="en-US" sz="1800" dirty="0">
                  <a:solidFill>
                    <a:srgbClr val="FF0000"/>
                  </a:solidFill>
                  <a:latin typeface="Tahoma" panose="020B0604030504040204" pitchFamily="34" charset="0"/>
                </a:rPr>
                <a:t>False?</a:t>
              </a:r>
            </a:p>
          </p:txBody>
        </p:sp>
        <p:sp>
          <p:nvSpPr>
            <p:cNvPr id="116745" name="Text Box 12"/>
            <p:cNvSpPr txBox="1">
              <a:spLocks noChangeArrowheads="1"/>
            </p:cNvSpPr>
            <p:nvPr/>
          </p:nvSpPr>
          <p:spPr bwMode="auto">
            <a:xfrm rot="-620921">
              <a:off x="3012" y="3108"/>
              <a:ext cx="52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defRPr sz="2000">
                  <a:solidFill>
                    <a:schemeClr val="tx1"/>
                  </a:solidFill>
                  <a:latin typeface="Myriad Web" pitchFamily="34" charset="0"/>
                </a:defRPr>
              </a:lvl1pPr>
              <a:lvl2pPr marL="742950" indent="-285750">
                <a:spcBef>
                  <a:spcPct val="20000"/>
                </a:spcBef>
                <a:defRPr sz="2000">
                  <a:solidFill>
                    <a:schemeClr val="tx1"/>
                  </a:solidFill>
                  <a:latin typeface="Myriad Web" pitchFamily="34" charset="0"/>
                </a:defRPr>
              </a:lvl2pPr>
              <a:lvl3pPr marL="1143000" indent="-228600">
                <a:spcBef>
                  <a:spcPct val="20000"/>
                </a:spcBef>
                <a:defRPr>
                  <a:solidFill>
                    <a:schemeClr val="tx1"/>
                  </a:solidFill>
                  <a:latin typeface="Myriad Web" pitchFamily="34" charset="0"/>
                </a:defRPr>
              </a:lvl3pPr>
              <a:lvl4pPr marL="1600200" indent="-228600">
                <a:spcBef>
                  <a:spcPct val="20000"/>
                </a:spcBef>
                <a:defRPr sz="1600">
                  <a:solidFill>
                    <a:schemeClr val="tx1"/>
                  </a:solidFill>
                  <a:latin typeface="Myriad Web" pitchFamily="34" charset="0"/>
                </a:defRPr>
              </a:lvl4pPr>
              <a:lvl5pPr marL="2057400" indent="-228600">
                <a:spcBef>
                  <a:spcPct val="20000"/>
                </a:spcBef>
                <a:defRPr sz="1400">
                  <a:solidFill>
                    <a:schemeClr val="tx1"/>
                  </a:solidFill>
                  <a:latin typeface="Myriad Web" pitchFamily="34" charset="0"/>
                </a:defRPr>
              </a:lvl5pPr>
              <a:lvl6pPr marL="2514600" indent="-228600" eaLnBrk="0" fontAlgn="base" hangingPunct="0">
                <a:spcBef>
                  <a:spcPct val="20000"/>
                </a:spcBef>
                <a:spcAft>
                  <a:spcPct val="0"/>
                </a:spcAft>
                <a:defRPr sz="1400">
                  <a:solidFill>
                    <a:schemeClr val="tx1"/>
                  </a:solidFill>
                  <a:latin typeface="Myriad Web" pitchFamily="34" charset="0"/>
                </a:defRPr>
              </a:lvl6pPr>
              <a:lvl7pPr marL="2971800" indent="-228600" eaLnBrk="0" fontAlgn="base" hangingPunct="0">
                <a:spcBef>
                  <a:spcPct val="20000"/>
                </a:spcBef>
                <a:spcAft>
                  <a:spcPct val="0"/>
                </a:spcAft>
                <a:defRPr sz="1400">
                  <a:solidFill>
                    <a:schemeClr val="tx1"/>
                  </a:solidFill>
                  <a:latin typeface="Myriad Web" pitchFamily="34" charset="0"/>
                </a:defRPr>
              </a:lvl7pPr>
              <a:lvl8pPr marL="3429000" indent="-228600" eaLnBrk="0" fontAlgn="base" hangingPunct="0">
                <a:spcBef>
                  <a:spcPct val="20000"/>
                </a:spcBef>
                <a:spcAft>
                  <a:spcPct val="0"/>
                </a:spcAft>
                <a:defRPr sz="1400">
                  <a:solidFill>
                    <a:schemeClr val="tx1"/>
                  </a:solidFill>
                  <a:latin typeface="Myriad Web" pitchFamily="34" charset="0"/>
                </a:defRPr>
              </a:lvl8pPr>
              <a:lvl9pPr marL="3886200" indent="-228600" eaLnBrk="0" fontAlgn="base" hangingPunct="0">
                <a:spcBef>
                  <a:spcPct val="20000"/>
                </a:spcBef>
                <a:spcAft>
                  <a:spcPct val="0"/>
                </a:spcAft>
                <a:defRPr sz="1400">
                  <a:solidFill>
                    <a:schemeClr val="tx1"/>
                  </a:solidFill>
                  <a:latin typeface="Myriad Web" pitchFamily="34" charset="0"/>
                </a:defRPr>
              </a:lvl9pPr>
            </a:lstStyle>
            <a:p>
              <a:pPr eaLnBrk="1" hangingPunct="1">
                <a:spcBef>
                  <a:spcPct val="50000"/>
                </a:spcBef>
                <a:spcAft>
                  <a:spcPct val="75000"/>
                </a:spcAft>
              </a:pPr>
              <a:r>
                <a:rPr lang="en-US" altLang="en-US" sz="1800" dirty="0">
                  <a:solidFill>
                    <a:srgbClr val="FF0000"/>
                  </a:solidFill>
                  <a:latin typeface="Tahoma" panose="020B0604030504040204" pitchFamily="34" charset="0"/>
                </a:rPr>
                <a:t>False?</a:t>
              </a:r>
            </a:p>
          </p:txBody>
        </p:sp>
        <p:sp>
          <p:nvSpPr>
            <p:cNvPr id="116746" name="Text Box 13"/>
            <p:cNvSpPr txBox="1">
              <a:spLocks noChangeArrowheads="1"/>
            </p:cNvSpPr>
            <p:nvPr/>
          </p:nvSpPr>
          <p:spPr bwMode="auto">
            <a:xfrm rot="-1544135">
              <a:off x="2856" y="2694"/>
              <a:ext cx="52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defRPr sz="2000">
                  <a:solidFill>
                    <a:schemeClr val="tx1"/>
                  </a:solidFill>
                  <a:latin typeface="Myriad Web" pitchFamily="34" charset="0"/>
                </a:defRPr>
              </a:lvl1pPr>
              <a:lvl2pPr marL="742950" indent="-285750">
                <a:spcBef>
                  <a:spcPct val="20000"/>
                </a:spcBef>
                <a:defRPr sz="2000">
                  <a:solidFill>
                    <a:schemeClr val="tx1"/>
                  </a:solidFill>
                  <a:latin typeface="Myriad Web" pitchFamily="34" charset="0"/>
                </a:defRPr>
              </a:lvl2pPr>
              <a:lvl3pPr marL="1143000" indent="-228600">
                <a:spcBef>
                  <a:spcPct val="20000"/>
                </a:spcBef>
                <a:defRPr>
                  <a:solidFill>
                    <a:schemeClr val="tx1"/>
                  </a:solidFill>
                  <a:latin typeface="Myriad Web" pitchFamily="34" charset="0"/>
                </a:defRPr>
              </a:lvl3pPr>
              <a:lvl4pPr marL="1600200" indent="-228600">
                <a:spcBef>
                  <a:spcPct val="20000"/>
                </a:spcBef>
                <a:defRPr sz="1600">
                  <a:solidFill>
                    <a:schemeClr val="tx1"/>
                  </a:solidFill>
                  <a:latin typeface="Myriad Web" pitchFamily="34" charset="0"/>
                </a:defRPr>
              </a:lvl4pPr>
              <a:lvl5pPr marL="2057400" indent="-228600">
                <a:spcBef>
                  <a:spcPct val="20000"/>
                </a:spcBef>
                <a:defRPr sz="1400">
                  <a:solidFill>
                    <a:schemeClr val="tx1"/>
                  </a:solidFill>
                  <a:latin typeface="Myriad Web" pitchFamily="34" charset="0"/>
                </a:defRPr>
              </a:lvl5pPr>
              <a:lvl6pPr marL="2514600" indent="-228600" eaLnBrk="0" fontAlgn="base" hangingPunct="0">
                <a:spcBef>
                  <a:spcPct val="20000"/>
                </a:spcBef>
                <a:spcAft>
                  <a:spcPct val="0"/>
                </a:spcAft>
                <a:defRPr sz="1400">
                  <a:solidFill>
                    <a:schemeClr val="tx1"/>
                  </a:solidFill>
                  <a:latin typeface="Myriad Web" pitchFamily="34" charset="0"/>
                </a:defRPr>
              </a:lvl6pPr>
              <a:lvl7pPr marL="2971800" indent="-228600" eaLnBrk="0" fontAlgn="base" hangingPunct="0">
                <a:spcBef>
                  <a:spcPct val="20000"/>
                </a:spcBef>
                <a:spcAft>
                  <a:spcPct val="0"/>
                </a:spcAft>
                <a:defRPr sz="1400">
                  <a:solidFill>
                    <a:schemeClr val="tx1"/>
                  </a:solidFill>
                  <a:latin typeface="Myriad Web" pitchFamily="34" charset="0"/>
                </a:defRPr>
              </a:lvl7pPr>
              <a:lvl8pPr marL="3429000" indent="-228600" eaLnBrk="0" fontAlgn="base" hangingPunct="0">
                <a:spcBef>
                  <a:spcPct val="20000"/>
                </a:spcBef>
                <a:spcAft>
                  <a:spcPct val="0"/>
                </a:spcAft>
                <a:defRPr sz="1400">
                  <a:solidFill>
                    <a:schemeClr val="tx1"/>
                  </a:solidFill>
                  <a:latin typeface="Myriad Web" pitchFamily="34" charset="0"/>
                </a:defRPr>
              </a:lvl8pPr>
              <a:lvl9pPr marL="3886200" indent="-228600" eaLnBrk="0" fontAlgn="base" hangingPunct="0">
                <a:spcBef>
                  <a:spcPct val="20000"/>
                </a:spcBef>
                <a:spcAft>
                  <a:spcPct val="0"/>
                </a:spcAft>
                <a:defRPr sz="1400">
                  <a:solidFill>
                    <a:schemeClr val="tx1"/>
                  </a:solidFill>
                  <a:latin typeface="Myriad Web" pitchFamily="34" charset="0"/>
                </a:defRPr>
              </a:lvl9pPr>
            </a:lstStyle>
            <a:p>
              <a:pPr eaLnBrk="1" hangingPunct="1">
                <a:spcBef>
                  <a:spcPct val="50000"/>
                </a:spcBef>
                <a:spcAft>
                  <a:spcPct val="75000"/>
                </a:spcAft>
              </a:pPr>
              <a:r>
                <a:rPr lang="en-US" altLang="en-US" sz="1800" dirty="0">
                  <a:solidFill>
                    <a:srgbClr val="FF0000"/>
                  </a:solidFill>
                  <a:latin typeface="Tahoma" panose="020B0604030504040204" pitchFamily="34" charset="0"/>
                </a:rPr>
                <a:t>False?</a:t>
              </a:r>
            </a:p>
          </p:txBody>
        </p:sp>
        <p:sp>
          <p:nvSpPr>
            <p:cNvPr id="116747" name="Text Box 14"/>
            <p:cNvSpPr txBox="1">
              <a:spLocks noChangeArrowheads="1"/>
            </p:cNvSpPr>
            <p:nvPr/>
          </p:nvSpPr>
          <p:spPr bwMode="auto">
            <a:xfrm rot="-620921">
              <a:off x="3468" y="2778"/>
              <a:ext cx="52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defRPr sz="2000">
                  <a:solidFill>
                    <a:schemeClr val="tx1"/>
                  </a:solidFill>
                  <a:latin typeface="Myriad Web" pitchFamily="34" charset="0"/>
                </a:defRPr>
              </a:lvl1pPr>
              <a:lvl2pPr marL="742950" indent="-285750">
                <a:spcBef>
                  <a:spcPct val="20000"/>
                </a:spcBef>
                <a:defRPr sz="2000">
                  <a:solidFill>
                    <a:schemeClr val="tx1"/>
                  </a:solidFill>
                  <a:latin typeface="Myriad Web" pitchFamily="34" charset="0"/>
                </a:defRPr>
              </a:lvl2pPr>
              <a:lvl3pPr marL="1143000" indent="-228600">
                <a:spcBef>
                  <a:spcPct val="20000"/>
                </a:spcBef>
                <a:defRPr>
                  <a:solidFill>
                    <a:schemeClr val="tx1"/>
                  </a:solidFill>
                  <a:latin typeface="Myriad Web" pitchFamily="34" charset="0"/>
                </a:defRPr>
              </a:lvl3pPr>
              <a:lvl4pPr marL="1600200" indent="-228600">
                <a:spcBef>
                  <a:spcPct val="20000"/>
                </a:spcBef>
                <a:defRPr sz="1600">
                  <a:solidFill>
                    <a:schemeClr val="tx1"/>
                  </a:solidFill>
                  <a:latin typeface="Myriad Web" pitchFamily="34" charset="0"/>
                </a:defRPr>
              </a:lvl4pPr>
              <a:lvl5pPr marL="2057400" indent="-228600">
                <a:spcBef>
                  <a:spcPct val="20000"/>
                </a:spcBef>
                <a:defRPr sz="1400">
                  <a:solidFill>
                    <a:schemeClr val="tx1"/>
                  </a:solidFill>
                  <a:latin typeface="Myriad Web" pitchFamily="34" charset="0"/>
                </a:defRPr>
              </a:lvl5pPr>
              <a:lvl6pPr marL="2514600" indent="-228600" eaLnBrk="0" fontAlgn="base" hangingPunct="0">
                <a:spcBef>
                  <a:spcPct val="20000"/>
                </a:spcBef>
                <a:spcAft>
                  <a:spcPct val="0"/>
                </a:spcAft>
                <a:defRPr sz="1400">
                  <a:solidFill>
                    <a:schemeClr val="tx1"/>
                  </a:solidFill>
                  <a:latin typeface="Myriad Web" pitchFamily="34" charset="0"/>
                </a:defRPr>
              </a:lvl6pPr>
              <a:lvl7pPr marL="2971800" indent="-228600" eaLnBrk="0" fontAlgn="base" hangingPunct="0">
                <a:spcBef>
                  <a:spcPct val="20000"/>
                </a:spcBef>
                <a:spcAft>
                  <a:spcPct val="0"/>
                </a:spcAft>
                <a:defRPr sz="1400">
                  <a:solidFill>
                    <a:schemeClr val="tx1"/>
                  </a:solidFill>
                  <a:latin typeface="Myriad Web" pitchFamily="34" charset="0"/>
                </a:defRPr>
              </a:lvl7pPr>
              <a:lvl8pPr marL="3429000" indent="-228600" eaLnBrk="0" fontAlgn="base" hangingPunct="0">
                <a:spcBef>
                  <a:spcPct val="20000"/>
                </a:spcBef>
                <a:spcAft>
                  <a:spcPct val="0"/>
                </a:spcAft>
                <a:defRPr sz="1400">
                  <a:solidFill>
                    <a:schemeClr val="tx1"/>
                  </a:solidFill>
                  <a:latin typeface="Myriad Web" pitchFamily="34" charset="0"/>
                </a:defRPr>
              </a:lvl8pPr>
              <a:lvl9pPr marL="3886200" indent="-228600" eaLnBrk="0" fontAlgn="base" hangingPunct="0">
                <a:spcBef>
                  <a:spcPct val="20000"/>
                </a:spcBef>
                <a:spcAft>
                  <a:spcPct val="0"/>
                </a:spcAft>
                <a:defRPr sz="1400">
                  <a:solidFill>
                    <a:schemeClr val="tx1"/>
                  </a:solidFill>
                  <a:latin typeface="Myriad Web" pitchFamily="34" charset="0"/>
                </a:defRPr>
              </a:lvl9pPr>
            </a:lstStyle>
            <a:p>
              <a:pPr eaLnBrk="1" hangingPunct="1">
                <a:spcBef>
                  <a:spcPct val="50000"/>
                </a:spcBef>
                <a:spcAft>
                  <a:spcPct val="75000"/>
                </a:spcAft>
              </a:pPr>
              <a:r>
                <a:rPr lang="en-US" altLang="en-US" sz="1800" dirty="0">
                  <a:solidFill>
                    <a:srgbClr val="339933"/>
                  </a:solidFill>
                  <a:latin typeface="Tahoma" panose="020B0604030504040204" pitchFamily="34" charset="0"/>
                </a:rPr>
                <a:t>True?</a:t>
              </a:r>
            </a:p>
          </p:txBody>
        </p:sp>
        <p:sp>
          <p:nvSpPr>
            <p:cNvPr id="116748" name="Text Box 15"/>
            <p:cNvSpPr txBox="1">
              <a:spLocks noChangeArrowheads="1"/>
            </p:cNvSpPr>
            <p:nvPr/>
          </p:nvSpPr>
          <p:spPr bwMode="auto">
            <a:xfrm rot="972982">
              <a:off x="4350" y="2754"/>
              <a:ext cx="52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defRPr sz="2000">
                  <a:solidFill>
                    <a:schemeClr val="tx1"/>
                  </a:solidFill>
                  <a:latin typeface="Myriad Web" pitchFamily="34" charset="0"/>
                </a:defRPr>
              </a:lvl1pPr>
              <a:lvl2pPr marL="742950" indent="-285750">
                <a:spcBef>
                  <a:spcPct val="20000"/>
                </a:spcBef>
                <a:defRPr sz="2000">
                  <a:solidFill>
                    <a:schemeClr val="tx1"/>
                  </a:solidFill>
                  <a:latin typeface="Myriad Web" pitchFamily="34" charset="0"/>
                </a:defRPr>
              </a:lvl2pPr>
              <a:lvl3pPr marL="1143000" indent="-228600">
                <a:spcBef>
                  <a:spcPct val="20000"/>
                </a:spcBef>
                <a:defRPr>
                  <a:solidFill>
                    <a:schemeClr val="tx1"/>
                  </a:solidFill>
                  <a:latin typeface="Myriad Web" pitchFamily="34" charset="0"/>
                </a:defRPr>
              </a:lvl3pPr>
              <a:lvl4pPr marL="1600200" indent="-228600">
                <a:spcBef>
                  <a:spcPct val="20000"/>
                </a:spcBef>
                <a:defRPr sz="1600">
                  <a:solidFill>
                    <a:schemeClr val="tx1"/>
                  </a:solidFill>
                  <a:latin typeface="Myriad Web" pitchFamily="34" charset="0"/>
                </a:defRPr>
              </a:lvl4pPr>
              <a:lvl5pPr marL="2057400" indent="-228600">
                <a:spcBef>
                  <a:spcPct val="20000"/>
                </a:spcBef>
                <a:defRPr sz="1400">
                  <a:solidFill>
                    <a:schemeClr val="tx1"/>
                  </a:solidFill>
                  <a:latin typeface="Myriad Web" pitchFamily="34" charset="0"/>
                </a:defRPr>
              </a:lvl5pPr>
              <a:lvl6pPr marL="2514600" indent="-228600" eaLnBrk="0" fontAlgn="base" hangingPunct="0">
                <a:spcBef>
                  <a:spcPct val="20000"/>
                </a:spcBef>
                <a:spcAft>
                  <a:spcPct val="0"/>
                </a:spcAft>
                <a:defRPr sz="1400">
                  <a:solidFill>
                    <a:schemeClr val="tx1"/>
                  </a:solidFill>
                  <a:latin typeface="Myriad Web" pitchFamily="34" charset="0"/>
                </a:defRPr>
              </a:lvl6pPr>
              <a:lvl7pPr marL="2971800" indent="-228600" eaLnBrk="0" fontAlgn="base" hangingPunct="0">
                <a:spcBef>
                  <a:spcPct val="20000"/>
                </a:spcBef>
                <a:spcAft>
                  <a:spcPct val="0"/>
                </a:spcAft>
                <a:defRPr sz="1400">
                  <a:solidFill>
                    <a:schemeClr val="tx1"/>
                  </a:solidFill>
                  <a:latin typeface="Myriad Web" pitchFamily="34" charset="0"/>
                </a:defRPr>
              </a:lvl7pPr>
              <a:lvl8pPr marL="3429000" indent="-228600" eaLnBrk="0" fontAlgn="base" hangingPunct="0">
                <a:spcBef>
                  <a:spcPct val="20000"/>
                </a:spcBef>
                <a:spcAft>
                  <a:spcPct val="0"/>
                </a:spcAft>
                <a:defRPr sz="1400">
                  <a:solidFill>
                    <a:schemeClr val="tx1"/>
                  </a:solidFill>
                  <a:latin typeface="Myriad Web" pitchFamily="34" charset="0"/>
                </a:defRPr>
              </a:lvl8pPr>
              <a:lvl9pPr marL="3886200" indent="-228600" eaLnBrk="0" fontAlgn="base" hangingPunct="0">
                <a:spcBef>
                  <a:spcPct val="20000"/>
                </a:spcBef>
                <a:spcAft>
                  <a:spcPct val="0"/>
                </a:spcAft>
                <a:defRPr sz="1400">
                  <a:solidFill>
                    <a:schemeClr val="tx1"/>
                  </a:solidFill>
                  <a:latin typeface="Myriad Web" pitchFamily="34" charset="0"/>
                </a:defRPr>
              </a:lvl9pPr>
            </a:lstStyle>
            <a:p>
              <a:pPr eaLnBrk="1" hangingPunct="1">
                <a:spcBef>
                  <a:spcPct val="50000"/>
                </a:spcBef>
                <a:spcAft>
                  <a:spcPct val="75000"/>
                </a:spcAft>
              </a:pPr>
              <a:r>
                <a:rPr lang="en-US" altLang="en-US" sz="1800" dirty="0">
                  <a:solidFill>
                    <a:srgbClr val="339933"/>
                  </a:solidFill>
                  <a:latin typeface="Tahoma" panose="020B0604030504040204" pitchFamily="34" charset="0"/>
                </a:rPr>
                <a:t>True?</a:t>
              </a:r>
            </a:p>
          </p:txBody>
        </p:sp>
        <p:sp>
          <p:nvSpPr>
            <p:cNvPr id="116749" name="Text Box 12"/>
            <p:cNvSpPr txBox="1">
              <a:spLocks noChangeArrowheads="1"/>
            </p:cNvSpPr>
            <p:nvPr/>
          </p:nvSpPr>
          <p:spPr bwMode="auto">
            <a:xfrm rot="1424387">
              <a:off x="3979" y="2919"/>
              <a:ext cx="52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defRPr sz="2000">
                  <a:solidFill>
                    <a:schemeClr val="tx1"/>
                  </a:solidFill>
                  <a:latin typeface="Myriad Web" pitchFamily="34" charset="0"/>
                </a:defRPr>
              </a:lvl1pPr>
              <a:lvl2pPr marL="742950" indent="-285750">
                <a:spcBef>
                  <a:spcPct val="20000"/>
                </a:spcBef>
                <a:defRPr sz="2000">
                  <a:solidFill>
                    <a:schemeClr val="tx1"/>
                  </a:solidFill>
                  <a:latin typeface="Myriad Web" pitchFamily="34" charset="0"/>
                </a:defRPr>
              </a:lvl2pPr>
              <a:lvl3pPr marL="1143000" indent="-228600">
                <a:spcBef>
                  <a:spcPct val="20000"/>
                </a:spcBef>
                <a:defRPr>
                  <a:solidFill>
                    <a:schemeClr val="tx1"/>
                  </a:solidFill>
                  <a:latin typeface="Myriad Web" pitchFamily="34" charset="0"/>
                </a:defRPr>
              </a:lvl3pPr>
              <a:lvl4pPr marL="1600200" indent="-228600">
                <a:spcBef>
                  <a:spcPct val="20000"/>
                </a:spcBef>
                <a:defRPr sz="1600">
                  <a:solidFill>
                    <a:schemeClr val="tx1"/>
                  </a:solidFill>
                  <a:latin typeface="Myriad Web" pitchFamily="34" charset="0"/>
                </a:defRPr>
              </a:lvl4pPr>
              <a:lvl5pPr marL="2057400" indent="-228600">
                <a:spcBef>
                  <a:spcPct val="20000"/>
                </a:spcBef>
                <a:defRPr sz="1400">
                  <a:solidFill>
                    <a:schemeClr val="tx1"/>
                  </a:solidFill>
                  <a:latin typeface="Myriad Web" pitchFamily="34" charset="0"/>
                </a:defRPr>
              </a:lvl5pPr>
              <a:lvl6pPr marL="2514600" indent="-228600" eaLnBrk="0" fontAlgn="base" hangingPunct="0">
                <a:spcBef>
                  <a:spcPct val="20000"/>
                </a:spcBef>
                <a:spcAft>
                  <a:spcPct val="0"/>
                </a:spcAft>
                <a:defRPr sz="1400">
                  <a:solidFill>
                    <a:schemeClr val="tx1"/>
                  </a:solidFill>
                  <a:latin typeface="Myriad Web" pitchFamily="34" charset="0"/>
                </a:defRPr>
              </a:lvl6pPr>
              <a:lvl7pPr marL="2971800" indent="-228600" eaLnBrk="0" fontAlgn="base" hangingPunct="0">
                <a:spcBef>
                  <a:spcPct val="20000"/>
                </a:spcBef>
                <a:spcAft>
                  <a:spcPct val="0"/>
                </a:spcAft>
                <a:defRPr sz="1400">
                  <a:solidFill>
                    <a:schemeClr val="tx1"/>
                  </a:solidFill>
                  <a:latin typeface="Myriad Web" pitchFamily="34" charset="0"/>
                </a:defRPr>
              </a:lvl7pPr>
              <a:lvl8pPr marL="3429000" indent="-228600" eaLnBrk="0" fontAlgn="base" hangingPunct="0">
                <a:spcBef>
                  <a:spcPct val="20000"/>
                </a:spcBef>
                <a:spcAft>
                  <a:spcPct val="0"/>
                </a:spcAft>
                <a:defRPr sz="1400">
                  <a:solidFill>
                    <a:schemeClr val="tx1"/>
                  </a:solidFill>
                  <a:latin typeface="Myriad Web" pitchFamily="34" charset="0"/>
                </a:defRPr>
              </a:lvl8pPr>
              <a:lvl9pPr marL="3886200" indent="-228600" eaLnBrk="0" fontAlgn="base" hangingPunct="0">
                <a:spcBef>
                  <a:spcPct val="20000"/>
                </a:spcBef>
                <a:spcAft>
                  <a:spcPct val="0"/>
                </a:spcAft>
                <a:defRPr sz="1400">
                  <a:solidFill>
                    <a:schemeClr val="tx1"/>
                  </a:solidFill>
                  <a:latin typeface="Myriad Web" pitchFamily="34" charset="0"/>
                </a:defRPr>
              </a:lvl9pPr>
            </a:lstStyle>
            <a:p>
              <a:pPr eaLnBrk="1" hangingPunct="1">
                <a:spcBef>
                  <a:spcPct val="50000"/>
                </a:spcBef>
                <a:spcAft>
                  <a:spcPct val="75000"/>
                </a:spcAft>
              </a:pPr>
              <a:r>
                <a:rPr lang="en-US" altLang="en-US" sz="1800" dirty="0">
                  <a:solidFill>
                    <a:srgbClr val="FF0000"/>
                  </a:solidFill>
                  <a:latin typeface="Tahoma" panose="020B0604030504040204" pitchFamily="34" charset="0"/>
                </a:rPr>
                <a:t>False?</a:t>
              </a:r>
            </a:p>
          </p:txBody>
        </p:sp>
      </p:grpSp>
      <p:sp>
        <p:nvSpPr>
          <p:cNvPr id="14" name="Title 1"/>
          <p:cNvSpPr txBox="1">
            <a:spLocks/>
          </p:cNvSpPr>
          <p:nvPr/>
        </p:nvSpPr>
        <p:spPr>
          <a:xfrm>
            <a:off x="457200" y="152400"/>
            <a:ext cx="8686800" cy="1143000"/>
          </a:xfrm>
          <a:prstGeom prst="rect">
            <a:avLst/>
          </a:prstGeom>
        </p:spPr>
        <p:txBody>
          <a:bodyPr vert="horz" lIns="91440" tIns="45720" rIns="91440" bIns="45720" rtlCol="0" anchor="ctr">
            <a:normAutofit/>
          </a:bodyPr>
          <a:lstStyle>
            <a:lvl1pPr algn="ctr" defTabSz="914400" rtl="0" eaLnBrk="1" latinLnBrk="0" hangingPunct="1">
              <a:lnSpc>
                <a:spcPts val="4000"/>
              </a:lnSpc>
              <a:spcBef>
                <a:spcPct val="0"/>
              </a:spcBef>
              <a:buNone/>
              <a:defRPr sz="4400" b="1" kern="1200" spc="-150">
                <a:solidFill>
                  <a:srgbClr val="002060"/>
                </a:solidFill>
                <a:latin typeface="+mj-lt"/>
                <a:ea typeface="+mj-ea"/>
                <a:cs typeface="+mj-cs"/>
              </a:defRPr>
            </a:lvl1pPr>
          </a:lstStyle>
          <a:p>
            <a:pPr algn="l"/>
            <a:r>
              <a:rPr lang="en-US" altLang="en-US" cap="all" spc="0" dirty="0">
                <a:blipFill>
                  <a:blip r:embed="rId3">
                    <a:extLst>
                      <a:ext uri="{28A0092B-C50C-407E-A947-70E740481C1C}">
                        <a14:useLocalDpi xmlns:a14="http://schemas.microsoft.com/office/drawing/2010/main" val="0"/>
                      </a:ext>
                    </a:extLst>
                  </a:blip>
                  <a:tile tx="6350" ty="-127000" sx="65000" sy="64000" flip="none" algn="tl"/>
                </a:blipFill>
              </a:rPr>
              <a:t>other tips and tricks CONTINUED</a:t>
            </a:r>
            <a:endParaRPr lang="en-US" altLang="en-US" dirty="0"/>
          </a:p>
        </p:txBody>
      </p:sp>
      <p:pic>
        <p:nvPicPr>
          <p:cNvPr id="2" name="Picture 1">
            <a:extLst>
              <a:ext uri="{FF2B5EF4-FFF2-40B4-BE49-F238E27FC236}">
                <a16:creationId xmlns:a16="http://schemas.microsoft.com/office/drawing/2014/main" id="{A2D79BF6-37BC-4BB9-AA26-3518B807C034}"/>
              </a:ext>
            </a:extLst>
          </p:cNvPr>
          <p:cNvPicPr>
            <a:picLocks noChangeAspect="1"/>
          </p:cNvPicPr>
          <p:nvPr/>
        </p:nvPicPr>
        <p:blipFill>
          <a:blip r:embed="rId4"/>
          <a:stretch>
            <a:fillRect/>
          </a:stretch>
        </p:blipFill>
        <p:spPr>
          <a:xfrm>
            <a:off x="2014537" y="3962400"/>
            <a:ext cx="999831" cy="237765"/>
          </a:xfrm>
          <a:prstGeom prst="rect">
            <a:avLst/>
          </a:prstGeom>
        </p:spPr>
      </p:pic>
    </p:spTree>
    <p:extLst>
      <p:ext uri="{BB962C8B-B14F-4D97-AF65-F5344CB8AC3E}">
        <p14:creationId xmlns:p14="http://schemas.microsoft.com/office/powerpoint/2010/main" val="966665646"/>
      </p:ext>
    </p:extLst>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3"/>
          <p:cNvSpPr>
            <a:spLocks noGrp="1" noChangeArrowheads="1"/>
          </p:cNvSpPr>
          <p:nvPr>
            <p:ph idx="1"/>
          </p:nvPr>
        </p:nvSpPr>
        <p:spPr>
          <a:xfrm>
            <a:off x="609600" y="1524000"/>
            <a:ext cx="8229600" cy="4373563"/>
          </a:xfrm>
        </p:spPr>
        <p:txBody>
          <a:bodyPr>
            <a:noAutofit/>
          </a:bodyPr>
          <a:lstStyle/>
          <a:p>
            <a:pPr marL="0" indent="0">
              <a:buNone/>
            </a:pPr>
            <a:r>
              <a:rPr lang="en-US" altLang="en-US" sz="2200" dirty="0">
                <a:cs typeface="Arial" panose="020B0604020202020204" pitchFamily="34" charset="0"/>
              </a:rPr>
              <a:t>Change an answer ONLY if you are confident that your first choice is wrong.  </a:t>
            </a:r>
          </a:p>
          <a:p>
            <a:pPr>
              <a:buFontTx/>
              <a:buChar char="•"/>
            </a:pPr>
            <a:endParaRPr lang="en-US" altLang="en-US" sz="2200" dirty="0">
              <a:cs typeface="Arial" panose="020B0604020202020204" pitchFamily="34" charset="0"/>
            </a:endParaRPr>
          </a:p>
          <a:p>
            <a:pPr marL="0" indent="0">
              <a:buNone/>
            </a:pPr>
            <a:r>
              <a:rPr lang="en-US" altLang="en-US" sz="2200" dirty="0">
                <a:cs typeface="Arial" panose="020B0604020202020204" pitchFamily="34" charset="0"/>
              </a:rPr>
              <a:t>Look for </a:t>
            </a:r>
            <a:r>
              <a:rPr lang="en-US" altLang="en-US" sz="2200" u="sng" dirty="0">
                <a:cs typeface="Arial" panose="020B0604020202020204" pitchFamily="34" charset="0"/>
              </a:rPr>
              <a:t>clues in the stem</a:t>
            </a:r>
            <a:r>
              <a:rPr lang="en-US" altLang="en-US" sz="2200" dirty="0">
                <a:cs typeface="Arial" panose="020B0604020202020204" pitchFamily="34" charset="0"/>
              </a:rPr>
              <a:t>.</a:t>
            </a:r>
            <a:br>
              <a:rPr lang="en-US" altLang="en-US" sz="2200" u="sng" dirty="0">
                <a:cs typeface="Arial" panose="020B0604020202020204" pitchFamily="34" charset="0"/>
              </a:rPr>
            </a:br>
            <a:endParaRPr lang="en-US" altLang="en-US" sz="2200" u="sng" dirty="0">
              <a:cs typeface="Arial" panose="020B0604020202020204" pitchFamily="34" charset="0"/>
            </a:endParaRPr>
          </a:p>
          <a:p>
            <a:pPr lvl="1">
              <a:buFontTx/>
              <a:buChar char="–"/>
            </a:pPr>
            <a:r>
              <a:rPr lang="en-US" altLang="en-US" sz="2200" dirty="0">
                <a:cs typeface="Arial" panose="020B0604020202020204" pitchFamily="34" charset="0"/>
              </a:rPr>
              <a:t>Examples:</a:t>
            </a:r>
          </a:p>
          <a:p>
            <a:pPr lvl="2">
              <a:buFontTx/>
              <a:buChar char="•"/>
            </a:pPr>
            <a:r>
              <a:rPr lang="en-US" altLang="en-US" sz="2200" dirty="0">
                <a:cs typeface="Arial" panose="020B0604020202020204" pitchFamily="34" charset="0"/>
              </a:rPr>
              <a:t>ends with ‘an’ </a:t>
            </a:r>
          </a:p>
          <a:p>
            <a:pPr lvl="2">
              <a:buFontTx/>
              <a:buChar char="•"/>
            </a:pPr>
            <a:r>
              <a:rPr lang="en-US" altLang="en-US" sz="2200" dirty="0">
                <a:cs typeface="Arial" panose="020B0604020202020204" pitchFamily="34" charset="0"/>
              </a:rPr>
              <a:t>calls for a plural response</a:t>
            </a:r>
          </a:p>
          <a:p>
            <a:pPr lvl="2">
              <a:buFontTx/>
              <a:buChar char="•"/>
            </a:pPr>
            <a:r>
              <a:rPr lang="en-US" altLang="en-US" sz="2200" dirty="0">
                <a:cs typeface="Arial" panose="020B0604020202020204" pitchFamily="34" charset="0"/>
              </a:rPr>
              <a:t>asks about treatments</a:t>
            </a:r>
          </a:p>
          <a:p>
            <a:pPr lvl="2">
              <a:buFontTx/>
              <a:buChar char="•"/>
            </a:pPr>
            <a:r>
              <a:rPr lang="en-US" altLang="en-US" sz="2200" dirty="0">
                <a:cs typeface="Arial" panose="020B0604020202020204" pitchFamily="34" charset="0"/>
              </a:rPr>
              <a:t>asks for a disease</a:t>
            </a:r>
          </a:p>
        </p:txBody>
      </p:sp>
      <p:sp>
        <p:nvSpPr>
          <p:cNvPr id="3" name="Title 1"/>
          <p:cNvSpPr txBox="1">
            <a:spLocks/>
          </p:cNvSpPr>
          <p:nvPr/>
        </p:nvSpPr>
        <p:spPr>
          <a:xfrm>
            <a:off x="419100" y="385985"/>
            <a:ext cx="8610600" cy="1143000"/>
          </a:xfrm>
          <a:prstGeom prst="rect">
            <a:avLst/>
          </a:prstGeom>
        </p:spPr>
        <p:txBody>
          <a:bodyPr vert="horz" lIns="91440" tIns="45720" rIns="91440" bIns="45720" rtlCol="0" anchor="ctr">
            <a:normAutofit/>
          </a:bodyPr>
          <a:lstStyle>
            <a:lvl1pPr algn="ctr" defTabSz="914400" rtl="0" eaLnBrk="1" latinLnBrk="0" hangingPunct="1">
              <a:lnSpc>
                <a:spcPts val="4000"/>
              </a:lnSpc>
              <a:spcBef>
                <a:spcPct val="0"/>
              </a:spcBef>
              <a:buNone/>
              <a:defRPr sz="4400" b="1" kern="1200" spc="-150">
                <a:solidFill>
                  <a:srgbClr val="002060"/>
                </a:solidFill>
                <a:latin typeface="+mj-lt"/>
                <a:ea typeface="+mj-ea"/>
                <a:cs typeface="+mj-cs"/>
              </a:defRPr>
            </a:lvl1pPr>
          </a:lstStyle>
          <a:p>
            <a:pPr algn="l"/>
            <a:r>
              <a:rPr lang="en-US" altLang="en-US" cap="all" spc="0" dirty="0">
                <a:blipFill>
                  <a:blip r:embed="rId3">
                    <a:extLst>
                      <a:ext uri="{28A0092B-C50C-407E-A947-70E740481C1C}">
                        <a14:useLocalDpi xmlns:a14="http://schemas.microsoft.com/office/drawing/2010/main" val="0"/>
                      </a:ext>
                    </a:extLst>
                  </a:blip>
                  <a:tile tx="6350" ty="-127000" sx="65000" sy="64000" flip="none" algn="tl"/>
                </a:blipFill>
              </a:rPr>
              <a:t>other tips and tricks CONTINUED</a:t>
            </a:r>
            <a:endParaRPr lang="en-US" altLang="en-US" dirty="0"/>
          </a:p>
          <a:p>
            <a:pPr algn="l"/>
            <a:endParaRPr lang="en-US" altLang="en-US" b="0" dirty="0"/>
          </a:p>
        </p:txBody>
      </p:sp>
    </p:spTree>
    <p:extLst>
      <p:ext uri="{BB962C8B-B14F-4D97-AF65-F5344CB8AC3E}">
        <p14:creationId xmlns:p14="http://schemas.microsoft.com/office/powerpoint/2010/main" val="942958437"/>
      </p:ext>
    </p:extLst>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a:xfrm>
            <a:off x="451644" y="152400"/>
            <a:ext cx="8229600" cy="1143000"/>
          </a:xfrm>
        </p:spPr>
        <p:txBody>
          <a:bodyPr>
            <a:normAutofit/>
          </a:bodyPr>
          <a:lstStyle/>
          <a:p>
            <a:r>
              <a:rPr lang="en-US" altLang="en-US" b="1" dirty="0"/>
              <a:t>Question Examples 12 &amp; 13</a:t>
            </a:r>
          </a:p>
        </p:txBody>
      </p:sp>
      <p:sp>
        <p:nvSpPr>
          <p:cNvPr id="3" name="Content Placeholder 2"/>
          <p:cNvSpPr>
            <a:spLocks noGrp="1"/>
          </p:cNvSpPr>
          <p:nvPr>
            <p:ph idx="1"/>
          </p:nvPr>
        </p:nvSpPr>
        <p:spPr>
          <a:xfrm>
            <a:off x="451644" y="1295400"/>
            <a:ext cx="8431212" cy="5486400"/>
          </a:xfrm>
        </p:spPr>
        <p:txBody>
          <a:bodyPr>
            <a:normAutofit/>
          </a:bodyPr>
          <a:lstStyle/>
          <a:p>
            <a:pPr marL="344488" indent="-344488">
              <a:lnSpc>
                <a:spcPct val="100000"/>
              </a:lnSpc>
              <a:spcBef>
                <a:spcPts val="0"/>
              </a:spcBef>
              <a:buNone/>
              <a:defRPr/>
            </a:pPr>
            <a:r>
              <a:rPr lang="en-US" dirty="0"/>
              <a:t>12. Which of the following diagnostic studies is MOST important to consider for a child who has had a syncopal episode?</a:t>
            </a:r>
          </a:p>
          <a:p>
            <a:pPr marL="1031875" indent="-514350">
              <a:lnSpc>
                <a:spcPct val="100000"/>
              </a:lnSpc>
              <a:spcBef>
                <a:spcPts val="0"/>
              </a:spcBef>
              <a:buFont typeface="+mj-lt"/>
              <a:buAutoNum type="alphaUcPeriod"/>
              <a:defRPr/>
            </a:pPr>
            <a:r>
              <a:rPr lang="en-US" dirty="0"/>
              <a:t>EKG</a:t>
            </a:r>
          </a:p>
          <a:p>
            <a:pPr marL="1031875" indent="-514350">
              <a:lnSpc>
                <a:spcPct val="100000"/>
              </a:lnSpc>
              <a:spcBef>
                <a:spcPts val="0"/>
              </a:spcBef>
              <a:buFont typeface="+mj-lt"/>
              <a:buAutoNum type="alphaUcPeriod"/>
              <a:defRPr/>
            </a:pPr>
            <a:r>
              <a:rPr lang="en-US" dirty="0"/>
              <a:t>chest x-ray</a:t>
            </a:r>
          </a:p>
          <a:p>
            <a:pPr marL="1031875" indent="-514350">
              <a:lnSpc>
                <a:spcPct val="100000"/>
              </a:lnSpc>
              <a:spcBef>
                <a:spcPts val="0"/>
              </a:spcBef>
              <a:buFont typeface="+mj-lt"/>
              <a:buAutoNum type="alphaUcPeriod"/>
              <a:defRPr/>
            </a:pPr>
            <a:r>
              <a:rPr lang="en-US" dirty="0"/>
              <a:t>serum glucose</a:t>
            </a:r>
          </a:p>
          <a:p>
            <a:pPr marL="1031875" indent="-514350">
              <a:lnSpc>
                <a:spcPct val="100000"/>
              </a:lnSpc>
              <a:spcBef>
                <a:spcPts val="0"/>
              </a:spcBef>
              <a:buFont typeface="+mj-lt"/>
              <a:buAutoNum type="alphaUcPeriod"/>
              <a:defRPr/>
            </a:pPr>
            <a:r>
              <a:rPr lang="en-US" dirty="0"/>
              <a:t>CBC</a:t>
            </a:r>
          </a:p>
          <a:p>
            <a:pPr marL="0" indent="0">
              <a:lnSpc>
                <a:spcPct val="100000"/>
              </a:lnSpc>
              <a:spcBef>
                <a:spcPts val="0"/>
              </a:spcBef>
              <a:defRPr/>
            </a:pPr>
            <a:endParaRPr lang="en-US" dirty="0"/>
          </a:p>
          <a:p>
            <a:pPr marL="344488" indent="-344488">
              <a:lnSpc>
                <a:spcPct val="100000"/>
              </a:lnSpc>
              <a:spcBef>
                <a:spcPts val="0"/>
              </a:spcBef>
              <a:buNone/>
              <a:defRPr/>
            </a:pPr>
            <a:r>
              <a:rPr lang="en-US" dirty="0"/>
              <a:t>13. A 9 year old female has headaches that are so severe she is missing school at least once a week. She complains of nausea and is unable to concentrate when the headaches are occurring. To determine if these are migraines, an important question to ask is if she is experiencing:</a:t>
            </a:r>
          </a:p>
          <a:p>
            <a:pPr marL="1031875" indent="-514350">
              <a:lnSpc>
                <a:spcPct val="100000"/>
              </a:lnSpc>
              <a:spcBef>
                <a:spcPts val="0"/>
              </a:spcBef>
              <a:buFont typeface="+mj-lt"/>
              <a:buAutoNum type="alphaUcPeriod"/>
              <a:defRPr/>
            </a:pPr>
            <a:r>
              <a:rPr lang="en-US" dirty="0"/>
              <a:t>an aura</a:t>
            </a:r>
          </a:p>
          <a:p>
            <a:pPr marL="1031875" indent="-514350">
              <a:lnSpc>
                <a:spcPct val="100000"/>
              </a:lnSpc>
              <a:spcBef>
                <a:spcPts val="0"/>
              </a:spcBef>
              <a:buFont typeface="+mj-lt"/>
              <a:buAutoNum type="alphaUcPeriod"/>
              <a:defRPr/>
            </a:pPr>
            <a:r>
              <a:rPr lang="en-US" dirty="0"/>
              <a:t>blurred vision</a:t>
            </a:r>
          </a:p>
          <a:p>
            <a:pPr marL="1031875" indent="-514350">
              <a:lnSpc>
                <a:spcPct val="100000"/>
              </a:lnSpc>
              <a:spcBef>
                <a:spcPts val="0"/>
              </a:spcBef>
              <a:buFont typeface="+mj-lt"/>
              <a:buAutoNum type="alphaUcPeriod"/>
              <a:defRPr/>
            </a:pPr>
            <a:r>
              <a:rPr lang="en-US" dirty="0"/>
              <a:t>loss of consciousness</a:t>
            </a:r>
          </a:p>
          <a:p>
            <a:pPr marL="1031875" indent="-514350">
              <a:lnSpc>
                <a:spcPct val="100000"/>
              </a:lnSpc>
              <a:spcBef>
                <a:spcPts val="0"/>
              </a:spcBef>
              <a:buFont typeface="+mj-lt"/>
              <a:buAutoNum type="alphaUcPeriod"/>
              <a:defRPr/>
            </a:pPr>
            <a:r>
              <a:rPr lang="en-US" dirty="0"/>
              <a:t>amnesia</a:t>
            </a:r>
          </a:p>
        </p:txBody>
      </p:sp>
      <p:sp>
        <p:nvSpPr>
          <p:cNvPr id="4" name="Rectangle 3"/>
          <p:cNvSpPr/>
          <p:nvPr/>
        </p:nvSpPr>
        <p:spPr>
          <a:xfrm>
            <a:off x="2684682" y="6260068"/>
            <a:ext cx="3411318" cy="369332"/>
          </a:xfrm>
          <a:prstGeom prst="rect">
            <a:avLst/>
          </a:prstGeom>
        </p:spPr>
        <p:txBody>
          <a:bodyPr wrap="none">
            <a:spAutoFit/>
          </a:bodyPr>
          <a:lstStyle/>
          <a:p>
            <a:pPr algn="ctr">
              <a:defRPr/>
            </a:pPr>
            <a:r>
              <a:rPr lang="en-US" i="1" dirty="0"/>
              <a:t>See the next slide for the answer. </a:t>
            </a:r>
          </a:p>
        </p:txBody>
      </p:sp>
    </p:spTree>
    <p:extLst>
      <p:ext uri="{BB962C8B-B14F-4D97-AF65-F5344CB8AC3E}">
        <p14:creationId xmlns:p14="http://schemas.microsoft.com/office/powerpoint/2010/main" val="165480030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a:xfrm>
            <a:off x="451644" y="152400"/>
            <a:ext cx="8539956" cy="1143000"/>
          </a:xfrm>
        </p:spPr>
        <p:txBody>
          <a:bodyPr>
            <a:normAutofit fontScale="90000"/>
          </a:bodyPr>
          <a:lstStyle/>
          <a:p>
            <a:r>
              <a:rPr lang="en-US" altLang="en-US" b="1" dirty="0"/>
              <a:t>Question Examples 12 &amp; 13 continued</a:t>
            </a:r>
          </a:p>
        </p:txBody>
      </p:sp>
      <p:sp>
        <p:nvSpPr>
          <p:cNvPr id="3" name="Content Placeholder 2"/>
          <p:cNvSpPr>
            <a:spLocks noGrp="1"/>
          </p:cNvSpPr>
          <p:nvPr>
            <p:ph idx="1"/>
          </p:nvPr>
        </p:nvSpPr>
        <p:spPr>
          <a:xfrm>
            <a:off x="350838" y="1143000"/>
            <a:ext cx="8431212" cy="5649912"/>
          </a:xfrm>
        </p:spPr>
        <p:txBody>
          <a:bodyPr>
            <a:normAutofit/>
          </a:bodyPr>
          <a:lstStyle/>
          <a:p>
            <a:pPr marL="403225" indent="-403225">
              <a:lnSpc>
                <a:spcPct val="100000"/>
              </a:lnSpc>
              <a:spcBef>
                <a:spcPts val="0"/>
              </a:spcBef>
              <a:buNone/>
              <a:defRPr/>
            </a:pPr>
            <a:r>
              <a:rPr lang="en-US" dirty="0"/>
              <a:t>12. Which of the following diagnostic studies is MOST important to consider for a child who has had a syncopal episode?</a:t>
            </a:r>
          </a:p>
          <a:p>
            <a:pPr marL="1031875" indent="-514350">
              <a:lnSpc>
                <a:spcPct val="100000"/>
              </a:lnSpc>
              <a:spcBef>
                <a:spcPts val="0"/>
              </a:spcBef>
              <a:buFont typeface="+mj-lt"/>
              <a:buAutoNum type="alphaUcPeriod"/>
              <a:defRPr/>
            </a:pPr>
            <a:r>
              <a:rPr lang="en-US" dirty="0">
                <a:solidFill>
                  <a:srgbClr val="515E9D"/>
                </a:solidFill>
              </a:rPr>
              <a:t>EKG</a:t>
            </a:r>
          </a:p>
          <a:p>
            <a:pPr marL="1031875" indent="-514350">
              <a:lnSpc>
                <a:spcPct val="100000"/>
              </a:lnSpc>
              <a:spcBef>
                <a:spcPts val="0"/>
              </a:spcBef>
              <a:buFont typeface="+mj-lt"/>
              <a:buAutoNum type="alphaUcPeriod"/>
              <a:defRPr/>
            </a:pPr>
            <a:r>
              <a:rPr lang="en-US" strike="sngStrike" dirty="0"/>
              <a:t>chest x-ray</a:t>
            </a:r>
          </a:p>
          <a:p>
            <a:pPr marL="1031875" indent="-514350">
              <a:lnSpc>
                <a:spcPct val="100000"/>
              </a:lnSpc>
              <a:spcBef>
                <a:spcPts val="0"/>
              </a:spcBef>
              <a:buFont typeface="+mj-lt"/>
              <a:buAutoNum type="alphaUcPeriod"/>
              <a:defRPr/>
            </a:pPr>
            <a:r>
              <a:rPr lang="en-US" strike="sngStrike" dirty="0"/>
              <a:t>serum glucose</a:t>
            </a:r>
          </a:p>
          <a:p>
            <a:pPr marL="1031875" indent="-514350">
              <a:lnSpc>
                <a:spcPct val="100000"/>
              </a:lnSpc>
              <a:spcBef>
                <a:spcPts val="0"/>
              </a:spcBef>
              <a:buFont typeface="+mj-lt"/>
              <a:buAutoNum type="alphaUcPeriod"/>
              <a:defRPr/>
            </a:pPr>
            <a:r>
              <a:rPr lang="en-US" strike="sngStrike" dirty="0"/>
              <a:t>CBC</a:t>
            </a:r>
          </a:p>
          <a:p>
            <a:pPr marL="0" indent="0">
              <a:lnSpc>
                <a:spcPct val="100000"/>
              </a:lnSpc>
              <a:spcBef>
                <a:spcPts val="0"/>
              </a:spcBef>
              <a:defRPr/>
            </a:pPr>
            <a:endParaRPr lang="en-US" dirty="0"/>
          </a:p>
          <a:p>
            <a:pPr marL="344488" indent="-344488">
              <a:lnSpc>
                <a:spcPct val="100000"/>
              </a:lnSpc>
              <a:spcBef>
                <a:spcPts val="0"/>
              </a:spcBef>
              <a:buNone/>
              <a:defRPr/>
            </a:pPr>
            <a:r>
              <a:rPr lang="en-US"/>
              <a:t>13. </a:t>
            </a:r>
            <a:r>
              <a:rPr lang="en-US" dirty="0"/>
              <a:t>A 9 year old female has headaches that are so severe she is missing school at least once a week. She complains of nausea and is unable to concentrate when the headaches are occurring. To determine if these are migraines, an important question to ask is if she is experiencing:</a:t>
            </a:r>
          </a:p>
          <a:p>
            <a:pPr marL="1031875" indent="-514350">
              <a:lnSpc>
                <a:spcPct val="100000"/>
              </a:lnSpc>
              <a:spcBef>
                <a:spcPts val="0"/>
              </a:spcBef>
              <a:buFont typeface="+mj-lt"/>
              <a:buAutoNum type="alphaUcPeriod"/>
              <a:defRPr/>
            </a:pPr>
            <a:r>
              <a:rPr lang="en-US" dirty="0">
                <a:solidFill>
                  <a:srgbClr val="515E9D"/>
                </a:solidFill>
              </a:rPr>
              <a:t>an aura</a:t>
            </a:r>
          </a:p>
          <a:p>
            <a:pPr marL="1031875" indent="-514350">
              <a:lnSpc>
                <a:spcPct val="100000"/>
              </a:lnSpc>
              <a:spcBef>
                <a:spcPts val="0"/>
              </a:spcBef>
              <a:buFont typeface="+mj-lt"/>
              <a:buAutoNum type="alphaUcPeriod"/>
              <a:defRPr/>
            </a:pPr>
            <a:r>
              <a:rPr lang="en-US" strike="sngStrike" dirty="0"/>
              <a:t>blurred vision</a:t>
            </a:r>
          </a:p>
          <a:p>
            <a:pPr marL="1031875" indent="-514350">
              <a:lnSpc>
                <a:spcPct val="100000"/>
              </a:lnSpc>
              <a:spcBef>
                <a:spcPts val="0"/>
              </a:spcBef>
              <a:buFont typeface="+mj-lt"/>
              <a:buAutoNum type="alphaUcPeriod"/>
              <a:defRPr/>
            </a:pPr>
            <a:r>
              <a:rPr lang="en-US" strike="sngStrike" dirty="0"/>
              <a:t>loss of consciousness</a:t>
            </a:r>
          </a:p>
          <a:p>
            <a:pPr marL="1031875" indent="-514350">
              <a:lnSpc>
                <a:spcPct val="100000"/>
              </a:lnSpc>
              <a:spcBef>
                <a:spcPts val="0"/>
              </a:spcBef>
              <a:buFont typeface="+mj-lt"/>
              <a:buAutoNum type="alphaUcPeriod"/>
              <a:defRPr/>
            </a:pPr>
            <a:r>
              <a:rPr lang="en-US" strike="sngStrike" dirty="0"/>
              <a:t>amnesia</a:t>
            </a:r>
          </a:p>
        </p:txBody>
      </p:sp>
      <p:sp>
        <p:nvSpPr>
          <p:cNvPr id="2" name="Left Arrow 1"/>
          <p:cNvSpPr/>
          <p:nvPr/>
        </p:nvSpPr>
        <p:spPr>
          <a:xfrm>
            <a:off x="2590800" y="1828800"/>
            <a:ext cx="9906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Left Arrow 1">
            <a:extLst>
              <a:ext uri="{FF2B5EF4-FFF2-40B4-BE49-F238E27FC236}">
                <a16:creationId xmlns:a16="http://schemas.microsoft.com/office/drawing/2014/main" id="{9B439679-94F4-4422-B870-2E18270DB3F4}"/>
              </a:ext>
            </a:extLst>
          </p:cNvPr>
          <p:cNvSpPr/>
          <p:nvPr/>
        </p:nvSpPr>
        <p:spPr>
          <a:xfrm>
            <a:off x="2585185" y="4876800"/>
            <a:ext cx="9906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7152041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457199" y="346075"/>
            <a:ext cx="8043863" cy="609600"/>
          </a:xfrm>
        </p:spPr>
        <p:txBody>
          <a:bodyPr>
            <a:normAutofit fontScale="90000"/>
          </a:bodyPr>
          <a:lstStyle/>
          <a:p>
            <a:r>
              <a:rPr lang="en-US" altLang="en-US" sz="4700" b="1" dirty="0">
                <a:cs typeface="Arial" panose="020B0604020202020204" pitchFamily="34" charset="0"/>
              </a:rPr>
              <a:t>SUMMARY</a:t>
            </a:r>
            <a:r>
              <a:rPr lang="en-US" altLang="en-US" b="1" dirty="0">
                <a:latin typeface="+mn-lt"/>
                <a:cs typeface="Arial" panose="020B0604020202020204" pitchFamily="34" charset="0"/>
              </a:rPr>
              <a:t>	</a:t>
            </a:r>
          </a:p>
        </p:txBody>
      </p:sp>
      <p:sp>
        <p:nvSpPr>
          <p:cNvPr id="121859" name="Rectangle 3"/>
          <p:cNvSpPr>
            <a:spLocks noGrp="1" noChangeArrowheads="1"/>
          </p:cNvSpPr>
          <p:nvPr>
            <p:ph idx="1"/>
          </p:nvPr>
        </p:nvSpPr>
        <p:spPr>
          <a:xfrm>
            <a:off x="533401" y="1143000"/>
            <a:ext cx="8229600" cy="5029200"/>
          </a:xfrm>
        </p:spPr>
        <p:txBody>
          <a:bodyPr>
            <a:normAutofit fontScale="85000" lnSpcReduction="20000"/>
          </a:bodyPr>
          <a:lstStyle/>
          <a:p>
            <a:pPr>
              <a:lnSpc>
                <a:spcPct val="110000"/>
              </a:lnSpc>
              <a:spcBef>
                <a:spcPts val="1200"/>
              </a:spcBef>
              <a:spcAft>
                <a:spcPts val="1200"/>
              </a:spcAft>
              <a:buFontTx/>
              <a:buChar char="•"/>
            </a:pPr>
            <a:r>
              <a:rPr lang="en-US" altLang="en-US" sz="2400" dirty="0">
                <a:solidFill>
                  <a:srgbClr val="12163D"/>
                </a:solidFill>
                <a:cs typeface="Arial" panose="020B0604020202020204" pitchFamily="34" charset="0"/>
              </a:rPr>
              <a:t>For test anxiety, explore t</a:t>
            </a:r>
            <a:r>
              <a:rPr lang="en-US" altLang="en-US" sz="2400" dirty="0">
                <a:cs typeface="Arial" panose="020B0604020202020204" pitchFamily="34" charset="0"/>
              </a:rPr>
              <a:t>echniques for relaxing that work for you. You can use them leading up to the exam </a:t>
            </a:r>
            <a:r>
              <a:rPr lang="en-US" altLang="en-US" sz="2400" u="sng" dirty="0">
                <a:cs typeface="Arial" panose="020B0604020202020204" pitchFamily="34" charset="0"/>
              </a:rPr>
              <a:t>and</a:t>
            </a:r>
            <a:r>
              <a:rPr lang="en-US" altLang="en-US" sz="2400" dirty="0">
                <a:cs typeface="Arial" panose="020B0604020202020204" pitchFamily="34" charset="0"/>
              </a:rPr>
              <a:t> during testing. </a:t>
            </a:r>
          </a:p>
          <a:p>
            <a:pPr>
              <a:lnSpc>
                <a:spcPct val="110000"/>
              </a:lnSpc>
              <a:spcBef>
                <a:spcPts val="1200"/>
              </a:spcBef>
              <a:spcAft>
                <a:spcPts val="1200"/>
              </a:spcAft>
              <a:buFontTx/>
              <a:buChar char="•"/>
            </a:pPr>
            <a:r>
              <a:rPr lang="en-US" altLang="en-US" sz="2400" dirty="0">
                <a:solidFill>
                  <a:srgbClr val="12163D"/>
                </a:solidFill>
                <a:cs typeface="Arial" panose="020B0604020202020204" pitchFamily="34" charset="0"/>
              </a:rPr>
              <a:t>Prepare for the test with g</a:t>
            </a:r>
            <a:r>
              <a:rPr lang="en-US" altLang="en-US" sz="2400" dirty="0">
                <a:cs typeface="Arial" panose="020B0604020202020204" pitchFamily="34" charset="0"/>
              </a:rPr>
              <a:t>ood study strategies. Create SMART goals, practice self-care, and set boundaries. </a:t>
            </a:r>
          </a:p>
          <a:p>
            <a:pPr>
              <a:lnSpc>
                <a:spcPct val="110000"/>
              </a:lnSpc>
              <a:spcBef>
                <a:spcPts val="1200"/>
              </a:spcBef>
              <a:spcAft>
                <a:spcPts val="1200"/>
              </a:spcAft>
              <a:buFontTx/>
              <a:buChar char="•"/>
            </a:pPr>
            <a:r>
              <a:rPr lang="en-US" altLang="en-US" sz="2400" dirty="0">
                <a:solidFill>
                  <a:srgbClr val="12163D"/>
                </a:solidFill>
                <a:cs typeface="Arial" panose="020B0604020202020204" pitchFamily="34" charset="0"/>
              </a:rPr>
              <a:t>On test day, b</a:t>
            </a:r>
            <a:r>
              <a:rPr lang="en-US" altLang="en-US" sz="2400" dirty="0">
                <a:cs typeface="Arial" panose="020B0604020202020204" pitchFamily="34" charset="0"/>
              </a:rPr>
              <a:t>e mentally and physically prepared to ward off avoidable stressors, like getting stuck in traffic or searching for the required IDs. Know what items you can’t bring with you and leave them at home so you’re not flustered during test center admission procedures.  </a:t>
            </a:r>
          </a:p>
          <a:p>
            <a:pPr>
              <a:lnSpc>
                <a:spcPct val="110000"/>
              </a:lnSpc>
              <a:spcBef>
                <a:spcPts val="1200"/>
              </a:spcBef>
              <a:spcAft>
                <a:spcPts val="1200"/>
              </a:spcAft>
              <a:buFontTx/>
              <a:buChar char="•"/>
            </a:pPr>
            <a:r>
              <a:rPr lang="en-US" altLang="en-US" sz="2400" dirty="0">
                <a:cs typeface="Arial" panose="020B0604020202020204" pitchFamily="34" charset="0"/>
              </a:rPr>
              <a:t>When answering test items, be ready for analysis and application items to test your critical thinking. Know the content, be alert to possible strategies you can use if stumped, and make educated guesses if necessary. Then you can…</a:t>
            </a:r>
          </a:p>
          <a:p>
            <a:endParaRPr lang="en-US" altLang="en-US" dirty="0"/>
          </a:p>
        </p:txBody>
      </p:sp>
    </p:spTree>
    <p:extLst>
      <p:ext uri="{BB962C8B-B14F-4D97-AF65-F5344CB8AC3E}">
        <p14:creationId xmlns:p14="http://schemas.microsoft.com/office/powerpoint/2010/main" val="279001642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229600" cy="1143000"/>
          </a:xfrm>
        </p:spPr>
        <p:txBody>
          <a:bodyPr>
            <a:normAutofit/>
          </a:bodyPr>
          <a:lstStyle/>
          <a:p>
            <a:pPr algn="l"/>
            <a:r>
              <a:rPr lang="en-US" dirty="0">
                <a:cs typeface="Arial" panose="020B0604020202020204" pitchFamily="34" charset="0"/>
              </a:rPr>
              <a:t>Factors Related to Test Anxiety</a:t>
            </a:r>
          </a:p>
        </p:txBody>
      </p:sp>
      <p:sp>
        <p:nvSpPr>
          <p:cNvPr id="5" name="Rectangle 3"/>
          <p:cNvSpPr txBox="1">
            <a:spLocks noChangeArrowheads="1"/>
          </p:cNvSpPr>
          <p:nvPr/>
        </p:nvSpPr>
        <p:spPr>
          <a:xfrm>
            <a:off x="508794" y="1371600"/>
            <a:ext cx="8431212" cy="5105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Wingdings" panose="05000000000000000000" pitchFamily="2" charset="2"/>
              <a:buChar char="§"/>
              <a:defRPr sz="3000" kern="1200" spc="-150" baseline="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600" kern="1200" spc="-150" baseline="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spc="-150" baseline="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1800" kern="1200" spc="-150" baseline="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1600" kern="1200" spc="-150" baseline="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en-US" sz="2400" b="1" i="1" dirty="0">
                <a:solidFill>
                  <a:srgbClr val="002060"/>
                </a:solidFill>
                <a:cs typeface="Arial" panose="020B0604020202020204" pitchFamily="34" charset="0"/>
              </a:rPr>
              <a:t>Variety of factors</a:t>
            </a:r>
            <a:endParaRPr lang="en-US" altLang="en-US" sz="2400" i="1" dirty="0">
              <a:solidFill>
                <a:srgbClr val="002060"/>
              </a:solidFill>
              <a:cs typeface="Arial" panose="020B0604020202020204" pitchFamily="34" charset="0"/>
            </a:endParaRPr>
          </a:p>
          <a:p>
            <a:pPr marL="457200" lvl="1" indent="0">
              <a:buNone/>
            </a:pPr>
            <a:r>
              <a:rPr lang="en-US" altLang="en-US" sz="2400" dirty="0">
                <a:cs typeface="Arial" panose="020B0604020202020204" pitchFamily="34" charset="0"/>
              </a:rPr>
              <a:t>- Content			- Difficulty of test</a:t>
            </a:r>
          </a:p>
          <a:p>
            <a:pPr marL="457200" lvl="1" indent="0">
              <a:buNone/>
            </a:pPr>
            <a:r>
              <a:rPr lang="en-US" altLang="en-US" sz="2400" dirty="0">
                <a:cs typeface="Arial" panose="020B0604020202020204" pitchFamily="34" charset="0"/>
              </a:rPr>
              <a:t>- Time pressures		- Lack of preparation</a:t>
            </a:r>
          </a:p>
          <a:p>
            <a:pPr marL="457200" lvl="1" indent="0">
              <a:buNone/>
            </a:pPr>
            <a:r>
              <a:rPr lang="en-US" altLang="en-US" sz="2400" dirty="0">
                <a:cs typeface="Arial" panose="020B0604020202020204" pitchFamily="34" charset="0"/>
              </a:rPr>
              <a:t>- Setting			- Method of administration</a:t>
            </a:r>
          </a:p>
          <a:p>
            <a:pPr marL="457200" lvl="1" indent="0">
              <a:buNone/>
            </a:pPr>
            <a:r>
              <a:rPr lang="en-US" altLang="en-US" sz="2400" dirty="0">
                <a:cs typeface="Arial" panose="020B0604020202020204" pitchFamily="34" charset="0"/>
              </a:rPr>
              <a:t>- Previous experience	- Life situation</a:t>
            </a:r>
          </a:p>
          <a:p>
            <a:pPr marL="457200" lvl="1" indent="0">
              <a:buNone/>
            </a:pPr>
            <a:endParaRPr lang="en-US" altLang="en-US" sz="2400" dirty="0">
              <a:cs typeface="Arial" panose="020B0604020202020204" pitchFamily="34" charset="0"/>
            </a:endParaRPr>
          </a:p>
          <a:p>
            <a:pPr indent="0">
              <a:buNone/>
            </a:pPr>
            <a:r>
              <a:rPr lang="en-US" altLang="en-US" sz="2400" b="1" i="1" dirty="0">
                <a:solidFill>
                  <a:srgbClr val="002060"/>
                </a:solidFill>
                <a:cs typeface="Arial" panose="020B0604020202020204" pitchFamily="34" charset="0"/>
              </a:rPr>
              <a:t>		Test anxiety INCREASES with:</a:t>
            </a:r>
            <a:endParaRPr lang="en-US" altLang="en-US" sz="2400" i="1" dirty="0">
              <a:solidFill>
                <a:srgbClr val="002060"/>
              </a:solidFill>
              <a:cs typeface="Arial" panose="020B0604020202020204" pitchFamily="34" charset="0"/>
            </a:endParaRPr>
          </a:p>
          <a:p>
            <a:pPr lvl="1" indent="0">
              <a:buNone/>
            </a:pPr>
            <a:r>
              <a:rPr lang="en-US" altLang="en-US" sz="2400" dirty="0">
                <a:cs typeface="Arial" panose="020B0604020202020204" pitchFamily="34" charset="0"/>
              </a:rPr>
              <a:t>		- Increased importance</a:t>
            </a:r>
          </a:p>
          <a:p>
            <a:pPr lvl="1" indent="0">
              <a:buNone/>
            </a:pPr>
            <a:r>
              <a:rPr lang="en-US" altLang="en-US" sz="2400" dirty="0">
                <a:cs typeface="Arial" panose="020B0604020202020204" pitchFamily="34" charset="0"/>
              </a:rPr>
              <a:t>		- Increased likelihood of failing</a:t>
            </a:r>
          </a:p>
          <a:p>
            <a:pPr lvl="1" indent="0">
              <a:buNone/>
            </a:pPr>
            <a:r>
              <a:rPr lang="en-US" altLang="en-US" sz="2400" dirty="0">
                <a:cs typeface="Arial" panose="020B0604020202020204" pitchFamily="34" charset="0"/>
              </a:rPr>
              <a:t>		- Test proximity</a:t>
            </a:r>
          </a:p>
          <a:p>
            <a:pPr lvl="1" indent="0">
              <a:buNone/>
            </a:pPr>
            <a:r>
              <a:rPr lang="en-US" altLang="en-US" sz="2400" dirty="0">
                <a:cs typeface="Arial" panose="020B0604020202020204" pitchFamily="34" charset="0"/>
              </a:rPr>
              <a:t>		- Feeling more unprepared</a:t>
            </a:r>
            <a:endParaRPr lang="en-US" altLang="en-US" dirty="0"/>
          </a:p>
        </p:txBody>
      </p:sp>
    </p:spTree>
    <p:extLst>
      <p:ext uri="{BB962C8B-B14F-4D97-AF65-F5344CB8AC3E}">
        <p14:creationId xmlns:p14="http://schemas.microsoft.com/office/powerpoint/2010/main" val="349179461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457199" y="346075"/>
            <a:ext cx="8043863" cy="609600"/>
          </a:xfrm>
        </p:spPr>
        <p:txBody>
          <a:bodyPr>
            <a:normAutofit fontScale="90000"/>
          </a:bodyPr>
          <a:lstStyle/>
          <a:p>
            <a:pPr algn="ctr"/>
            <a:r>
              <a:rPr lang="en-US" altLang="en-US" sz="4400" b="1" dirty="0">
                <a:cs typeface="Arial" panose="020B0604020202020204" pitchFamily="34" charset="0"/>
              </a:rPr>
              <a:t>prepare to celebrate!</a:t>
            </a:r>
            <a:endParaRPr lang="en-US" altLang="en-US" b="1" dirty="0">
              <a:latin typeface="+mn-lt"/>
              <a:cs typeface="Arial" panose="020B0604020202020204" pitchFamily="34" charset="0"/>
            </a:endParaRPr>
          </a:p>
        </p:txBody>
      </p:sp>
      <p:pic>
        <p:nvPicPr>
          <p:cNvPr id="3" name="Picture 2"/>
          <p:cNvPicPr>
            <a:picLocks noChangeAspect="1"/>
          </p:cNvPicPr>
          <p:nvPr/>
        </p:nvPicPr>
        <p:blipFill>
          <a:blip r:embed="rId3"/>
          <a:stretch>
            <a:fillRect/>
          </a:stretch>
        </p:blipFill>
        <p:spPr>
          <a:xfrm>
            <a:off x="1952624" y="1257842"/>
            <a:ext cx="5053012" cy="487571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 name="Content Placeholder 1"/>
          <p:cNvPicPr>
            <a:picLocks noGrp="1" noChangeAspect="1"/>
          </p:cNvPicPr>
          <p:nvPr>
            <p:ph idx="1"/>
          </p:nvPr>
        </p:nvPicPr>
        <p:blipFill>
          <a:blip r:embed="rId4"/>
          <a:stretch>
            <a:fillRect/>
          </a:stretch>
        </p:blipFill>
        <p:spPr>
          <a:xfrm>
            <a:off x="2590800" y="1828800"/>
            <a:ext cx="3822032" cy="3705031"/>
          </a:xfrm>
          <a:prstGeom prst="ellipse">
            <a:avLst/>
          </a:prstGeom>
          <a:ln w="190500" cap="rnd">
            <a:solidFill>
              <a:srgbClr val="CC9900"/>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2760859119"/>
      </p:ext>
    </p:extLst>
  </p:cSld>
  <p:clrMapOvr>
    <a:masterClrMapping/>
  </p:clrMapOvr>
  <p:transition spd="med"/>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262082" y="3048000"/>
            <a:ext cx="8877300" cy="609600"/>
          </a:xfrm>
        </p:spPr>
        <p:txBody>
          <a:bodyPr>
            <a:noAutofit/>
          </a:bodyPr>
          <a:lstStyle/>
          <a:p>
            <a:pPr algn="ctr"/>
            <a:r>
              <a:rPr lang="en-US" altLang="en-US" b="1" dirty="0">
                <a:cs typeface="Arial" panose="020B0604020202020204" pitchFamily="34" charset="0"/>
              </a:rPr>
              <a:t>We wish you success on your upcoming exam!</a:t>
            </a:r>
          </a:p>
        </p:txBody>
      </p:sp>
    </p:spTree>
    <p:extLst>
      <p:ext uri="{BB962C8B-B14F-4D97-AF65-F5344CB8AC3E}">
        <p14:creationId xmlns:p14="http://schemas.microsoft.com/office/powerpoint/2010/main" val="4165093454"/>
      </p:ext>
    </p:extLst>
  </p:cSld>
  <p:clrMapOvr>
    <a:masterClrMapping/>
  </p:clrMapOvr>
  <p:transition spd="med"/>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142875" y="381000"/>
            <a:ext cx="8877300" cy="609600"/>
          </a:xfrm>
        </p:spPr>
        <p:txBody>
          <a:bodyPr>
            <a:normAutofit fontScale="90000"/>
          </a:bodyPr>
          <a:lstStyle/>
          <a:p>
            <a:pPr algn="ctr">
              <a:lnSpc>
                <a:spcPct val="120000"/>
              </a:lnSpc>
              <a:spcBef>
                <a:spcPts val="0"/>
              </a:spcBef>
            </a:pPr>
            <a:r>
              <a:rPr lang="en-US" altLang="en-US" sz="4000" b="1" dirty="0"/>
              <a:t>ELECTRONIC RESOURCES</a:t>
            </a:r>
            <a:endParaRPr lang="en-US" sz="4400" dirty="0"/>
          </a:p>
        </p:txBody>
      </p:sp>
      <p:sp>
        <p:nvSpPr>
          <p:cNvPr id="125955" name="Rectangle 3"/>
          <p:cNvSpPr>
            <a:spLocks noGrp="1" noChangeArrowheads="1"/>
          </p:cNvSpPr>
          <p:nvPr>
            <p:ph idx="1"/>
          </p:nvPr>
        </p:nvSpPr>
        <p:spPr>
          <a:xfrm>
            <a:off x="533400" y="990600"/>
            <a:ext cx="7820025" cy="5768975"/>
          </a:xfrm>
        </p:spPr>
        <p:txBody>
          <a:bodyPr>
            <a:normAutofit fontScale="92500" lnSpcReduction="20000"/>
          </a:bodyPr>
          <a:lstStyle/>
          <a:p>
            <a:pPr marL="0" indent="0">
              <a:lnSpc>
                <a:spcPct val="120000"/>
              </a:lnSpc>
              <a:spcBef>
                <a:spcPts val="0"/>
              </a:spcBef>
              <a:buNone/>
            </a:pPr>
            <a:r>
              <a:rPr lang="en-US" altLang="en-US" sz="1500" dirty="0">
                <a:cs typeface="Arial" panose="020B0604020202020204" pitchFamily="34" charset="0"/>
              </a:rPr>
              <a:t> </a:t>
            </a:r>
          </a:p>
          <a:p>
            <a:pPr marL="0" indent="0">
              <a:lnSpc>
                <a:spcPct val="110000"/>
              </a:lnSpc>
              <a:spcBef>
                <a:spcPts val="600"/>
              </a:spcBef>
              <a:spcAft>
                <a:spcPts val="600"/>
              </a:spcAft>
              <a:buNone/>
            </a:pPr>
            <a:r>
              <a:rPr lang="en-US" sz="1800" dirty="0"/>
              <a:t>Information on test anxiety available at:</a:t>
            </a:r>
          </a:p>
          <a:p>
            <a:pPr>
              <a:lnSpc>
                <a:spcPct val="110000"/>
              </a:lnSpc>
              <a:spcBef>
                <a:spcPts val="600"/>
              </a:spcBef>
              <a:spcAft>
                <a:spcPts val="600"/>
              </a:spcAft>
              <a:buClr>
                <a:srgbClr val="002060">
                  <a:lumMod val="75000"/>
                </a:srgbClr>
              </a:buClr>
            </a:pPr>
            <a:r>
              <a:rPr lang="en-US" altLang="en-US" sz="1800" i="1" dirty="0">
                <a:cs typeface="Arial" panose="020B0604020202020204" pitchFamily="34" charset="0"/>
              </a:rPr>
              <a:t>Overcoming Test Anxiety </a:t>
            </a:r>
            <a:r>
              <a:rPr lang="en-US" altLang="en-US" sz="1800" u="sng" dirty="0">
                <a:cs typeface="Arial" panose="020B0604020202020204" pitchFamily="34" charset="0"/>
                <a:hlinkClick r:id="rId3"/>
              </a:rPr>
              <a:t>http://www.studygs.net/tstprp8.htm</a:t>
            </a:r>
            <a:r>
              <a:rPr lang="en-US" altLang="en-US" sz="1800" dirty="0">
                <a:cs typeface="Arial" panose="020B0604020202020204" pitchFamily="34" charset="0"/>
              </a:rPr>
              <a:t>  [Accessed 4/2018]</a:t>
            </a:r>
          </a:p>
          <a:p>
            <a:pPr lvl="0">
              <a:lnSpc>
                <a:spcPct val="110000"/>
              </a:lnSpc>
              <a:spcBef>
                <a:spcPts val="600"/>
              </a:spcBef>
              <a:spcAft>
                <a:spcPts val="600"/>
              </a:spcAft>
              <a:buClr>
                <a:srgbClr val="002060">
                  <a:lumMod val="75000"/>
                </a:srgbClr>
              </a:buClr>
            </a:pPr>
            <a:r>
              <a:rPr lang="en-US" altLang="en-US" sz="1800" i="1" dirty="0">
                <a:solidFill>
                  <a:prstClr val="black"/>
                </a:solidFill>
                <a:cs typeface="Arial" panose="020B0604020202020204" pitchFamily="34" charset="0"/>
              </a:rPr>
              <a:t>Reducing Test Anxiety </a:t>
            </a:r>
            <a:r>
              <a:rPr lang="en-US" altLang="en-US" sz="1800" i="1" dirty="0">
                <a:solidFill>
                  <a:prstClr val="black"/>
                </a:solidFill>
                <a:cs typeface="Arial" panose="020B0604020202020204" pitchFamily="34" charset="0"/>
                <a:hlinkClick r:id="rId4"/>
              </a:rPr>
              <a:t>http://www.how-to-study.com/study-skills-articles/test-anxiety.asp</a:t>
            </a:r>
            <a:r>
              <a:rPr lang="en-US" altLang="en-US" sz="1800" i="1" dirty="0">
                <a:solidFill>
                  <a:prstClr val="black"/>
                </a:solidFill>
                <a:cs typeface="Arial" panose="020B0604020202020204" pitchFamily="34" charset="0"/>
              </a:rPr>
              <a:t> </a:t>
            </a:r>
            <a:r>
              <a:rPr lang="en-US" altLang="en-US" sz="1800" dirty="0">
                <a:solidFill>
                  <a:prstClr val="black"/>
                </a:solidFill>
                <a:cs typeface="Arial" panose="020B0604020202020204" pitchFamily="34" charset="0"/>
              </a:rPr>
              <a:t>[Accessed </a:t>
            </a:r>
            <a:r>
              <a:rPr lang="en-US" altLang="en-US" sz="1800" dirty="0">
                <a:cs typeface="Arial" panose="020B0604020202020204" pitchFamily="34" charset="0"/>
              </a:rPr>
              <a:t>4/2018</a:t>
            </a:r>
            <a:r>
              <a:rPr lang="en-US" altLang="en-US" sz="1800" dirty="0">
                <a:solidFill>
                  <a:prstClr val="black"/>
                </a:solidFill>
                <a:cs typeface="Arial" panose="020B0604020202020204" pitchFamily="34" charset="0"/>
              </a:rPr>
              <a:t>]</a:t>
            </a:r>
          </a:p>
          <a:p>
            <a:pPr>
              <a:lnSpc>
                <a:spcPct val="110000"/>
              </a:lnSpc>
              <a:spcBef>
                <a:spcPts val="600"/>
              </a:spcBef>
              <a:spcAft>
                <a:spcPts val="600"/>
              </a:spcAft>
              <a:buClr>
                <a:srgbClr val="002060">
                  <a:lumMod val="75000"/>
                </a:srgbClr>
              </a:buClr>
            </a:pPr>
            <a:r>
              <a:rPr lang="en-US" altLang="en-US" sz="1800" i="1" dirty="0">
                <a:solidFill>
                  <a:prstClr val="black"/>
                </a:solidFill>
                <a:cs typeface="Arial" panose="020B0604020202020204" pitchFamily="34" charset="0"/>
              </a:rPr>
              <a:t>Test Anxiety</a:t>
            </a:r>
            <a:r>
              <a:rPr lang="en-US" altLang="en-US" sz="1800" dirty="0">
                <a:solidFill>
                  <a:prstClr val="black"/>
                </a:solidFill>
                <a:cs typeface="Arial" panose="020B0604020202020204" pitchFamily="34" charset="0"/>
              </a:rPr>
              <a:t> </a:t>
            </a:r>
            <a:r>
              <a:rPr lang="en-US" sz="1800" dirty="0">
                <a:hlinkClick r:id="rId5"/>
              </a:rPr>
              <a:t>https://adaa.org/living-with-anxiety/children/test-anxiety</a:t>
            </a:r>
            <a:r>
              <a:rPr lang="en-US" sz="1800" dirty="0"/>
              <a:t> </a:t>
            </a:r>
            <a:r>
              <a:rPr lang="en-US" altLang="en-US" sz="1800" dirty="0">
                <a:solidFill>
                  <a:prstClr val="black"/>
                </a:solidFill>
                <a:cs typeface="Arial" panose="020B0604020202020204" pitchFamily="34" charset="0"/>
              </a:rPr>
              <a:t>[Accessed </a:t>
            </a:r>
            <a:r>
              <a:rPr lang="en-US" altLang="en-US" sz="1800" dirty="0">
                <a:cs typeface="Arial" panose="020B0604020202020204" pitchFamily="34" charset="0"/>
              </a:rPr>
              <a:t>4/2018</a:t>
            </a:r>
            <a:r>
              <a:rPr lang="en-US" altLang="en-US" sz="1800" dirty="0">
                <a:solidFill>
                  <a:prstClr val="black"/>
                </a:solidFill>
                <a:cs typeface="Arial" panose="020B0604020202020204" pitchFamily="34" charset="0"/>
              </a:rPr>
              <a:t>]</a:t>
            </a:r>
          </a:p>
          <a:p>
            <a:pPr marL="0" lvl="0" indent="0">
              <a:lnSpc>
                <a:spcPct val="110000"/>
              </a:lnSpc>
              <a:spcBef>
                <a:spcPts val="600"/>
              </a:spcBef>
              <a:spcAft>
                <a:spcPts val="600"/>
              </a:spcAft>
              <a:buClr>
                <a:srgbClr val="002060">
                  <a:lumMod val="75000"/>
                </a:srgbClr>
              </a:buClr>
              <a:buNone/>
            </a:pPr>
            <a:endParaRPr lang="en-US" altLang="en-US" sz="1800" dirty="0">
              <a:solidFill>
                <a:prstClr val="black"/>
              </a:solidFill>
              <a:cs typeface="Arial" panose="020B0604020202020204" pitchFamily="34" charset="0"/>
            </a:endParaRPr>
          </a:p>
          <a:p>
            <a:pPr marL="0" lvl="0" indent="0">
              <a:lnSpc>
                <a:spcPct val="110000"/>
              </a:lnSpc>
              <a:spcBef>
                <a:spcPts val="600"/>
              </a:spcBef>
              <a:spcAft>
                <a:spcPts val="600"/>
              </a:spcAft>
              <a:buClr>
                <a:srgbClr val="002060">
                  <a:lumMod val="75000"/>
                </a:srgbClr>
              </a:buClr>
              <a:buNone/>
            </a:pPr>
            <a:r>
              <a:rPr lang="en-US" altLang="en-US" sz="1800" dirty="0">
                <a:solidFill>
                  <a:prstClr val="black"/>
                </a:solidFill>
                <a:cs typeface="Arial" panose="020B0604020202020204" pitchFamily="34" charset="0"/>
              </a:rPr>
              <a:t>Information on study skills and test taking available at:</a:t>
            </a:r>
          </a:p>
          <a:p>
            <a:pPr marL="173038" lvl="1" indent="-173038">
              <a:lnSpc>
                <a:spcPct val="110000"/>
              </a:lnSpc>
              <a:spcBef>
                <a:spcPts val="600"/>
              </a:spcBef>
              <a:spcAft>
                <a:spcPts val="600"/>
              </a:spcAft>
              <a:buClr>
                <a:srgbClr val="002060">
                  <a:lumMod val="75000"/>
                </a:srgbClr>
              </a:buClr>
            </a:pPr>
            <a:r>
              <a:rPr lang="en-US" altLang="en-US" i="1" dirty="0">
                <a:cs typeface="Arial" panose="020B0604020202020204" pitchFamily="34" charset="0"/>
              </a:rPr>
              <a:t>Tips on Taking Multiple-Choice Tests </a:t>
            </a:r>
            <a:r>
              <a:rPr lang="en-US" altLang="en-US" u="sng" dirty="0">
                <a:cs typeface="Arial" panose="020B0604020202020204" pitchFamily="34" charset="0"/>
                <a:hlinkClick r:id="rId6"/>
              </a:rPr>
              <a:t>http://www.socialpsychology.org/testtips.htm</a:t>
            </a:r>
            <a:r>
              <a:rPr lang="en-US" altLang="en-US" dirty="0">
                <a:cs typeface="Arial" panose="020B0604020202020204" pitchFamily="34" charset="0"/>
              </a:rPr>
              <a:t> </a:t>
            </a:r>
            <a:r>
              <a:rPr lang="en-US" altLang="en-US" dirty="0">
                <a:solidFill>
                  <a:prstClr val="black"/>
                </a:solidFill>
                <a:cs typeface="Arial" panose="020B0604020202020204" pitchFamily="34" charset="0"/>
              </a:rPr>
              <a:t>[Accessed </a:t>
            </a:r>
            <a:r>
              <a:rPr lang="en-US" altLang="en-US" dirty="0">
                <a:cs typeface="Arial" panose="020B0604020202020204" pitchFamily="34" charset="0"/>
              </a:rPr>
              <a:t>4/2018</a:t>
            </a:r>
            <a:r>
              <a:rPr lang="en-US" altLang="en-US" dirty="0">
                <a:solidFill>
                  <a:prstClr val="black"/>
                </a:solidFill>
                <a:cs typeface="Arial" panose="020B0604020202020204" pitchFamily="34" charset="0"/>
              </a:rPr>
              <a:t>]</a:t>
            </a:r>
          </a:p>
          <a:p>
            <a:pPr marL="173038" lvl="1" indent="-173038">
              <a:lnSpc>
                <a:spcPct val="110000"/>
              </a:lnSpc>
              <a:spcBef>
                <a:spcPts val="600"/>
              </a:spcBef>
              <a:spcAft>
                <a:spcPts val="600"/>
              </a:spcAft>
              <a:buClr>
                <a:srgbClr val="002060">
                  <a:lumMod val="75000"/>
                </a:srgbClr>
              </a:buClr>
            </a:pPr>
            <a:r>
              <a:rPr lang="en-US" altLang="en-US" i="1" dirty="0">
                <a:solidFill>
                  <a:prstClr val="black"/>
                </a:solidFill>
                <a:cs typeface="Arial" panose="020B0604020202020204" pitchFamily="34" charset="0"/>
              </a:rPr>
              <a:t>Study Skills for Students </a:t>
            </a:r>
            <a:r>
              <a:rPr lang="en-US" altLang="en-US" dirty="0">
                <a:solidFill>
                  <a:prstClr val="black"/>
                </a:solidFill>
                <a:cs typeface="Arial" panose="020B0604020202020204" pitchFamily="34" charset="0"/>
                <a:hlinkClick r:id="rId7"/>
              </a:rPr>
              <a:t>http://www.educationcorner.com/study-skills.html</a:t>
            </a:r>
            <a:r>
              <a:rPr lang="en-US" altLang="en-US" dirty="0">
                <a:solidFill>
                  <a:prstClr val="black"/>
                </a:solidFill>
                <a:cs typeface="Arial" panose="020B0604020202020204" pitchFamily="34" charset="0"/>
              </a:rPr>
              <a:t> [Accessed </a:t>
            </a:r>
            <a:r>
              <a:rPr lang="en-US" altLang="en-US" dirty="0">
                <a:cs typeface="Arial" panose="020B0604020202020204" pitchFamily="34" charset="0"/>
              </a:rPr>
              <a:t>4/2018</a:t>
            </a:r>
            <a:r>
              <a:rPr lang="en-US" altLang="en-US" dirty="0">
                <a:solidFill>
                  <a:prstClr val="black"/>
                </a:solidFill>
                <a:cs typeface="Arial" panose="020B0604020202020204" pitchFamily="34" charset="0"/>
              </a:rPr>
              <a:t>]</a:t>
            </a:r>
          </a:p>
          <a:p>
            <a:pPr marL="173038" lvl="1" indent="-173038">
              <a:lnSpc>
                <a:spcPct val="110000"/>
              </a:lnSpc>
              <a:spcBef>
                <a:spcPts val="600"/>
              </a:spcBef>
              <a:spcAft>
                <a:spcPts val="600"/>
              </a:spcAft>
              <a:buClr>
                <a:srgbClr val="002060">
                  <a:lumMod val="75000"/>
                </a:srgbClr>
              </a:buClr>
            </a:pPr>
            <a:r>
              <a:rPr lang="en-US" altLang="en-US" i="1" dirty="0">
                <a:solidFill>
                  <a:prstClr val="black"/>
                </a:solidFill>
                <a:cs typeface="Arial" panose="020B0604020202020204" pitchFamily="34" charset="0"/>
              </a:rPr>
              <a:t>Multiple Choice Tests and Studying for Multiple Choice Exams</a:t>
            </a:r>
            <a:r>
              <a:rPr lang="en-US" altLang="en-US" sz="1600" i="1" dirty="0">
                <a:cs typeface="Arial" panose="020B0604020202020204" pitchFamily="34" charset="0"/>
              </a:rPr>
              <a:t> </a:t>
            </a:r>
            <a:r>
              <a:rPr lang="en-US" altLang="en-US" sz="1800" dirty="0">
                <a:solidFill>
                  <a:prstClr val="black"/>
                </a:solidFill>
                <a:cs typeface="Arial" panose="020B0604020202020204" pitchFamily="34" charset="0"/>
                <a:hlinkClick r:id="rId8"/>
              </a:rPr>
              <a:t>http://www.how-to-study.com/study-skills-articles/multiple-choice-tests.asp</a:t>
            </a:r>
            <a:r>
              <a:rPr lang="en-US" altLang="en-US" sz="1800" dirty="0">
                <a:solidFill>
                  <a:prstClr val="black"/>
                </a:solidFill>
                <a:cs typeface="Arial" panose="020B0604020202020204" pitchFamily="34" charset="0"/>
              </a:rPr>
              <a:t> </a:t>
            </a:r>
            <a:r>
              <a:rPr lang="en-US" altLang="en-US" sz="1800" dirty="0">
                <a:cs typeface="Arial" panose="020B0604020202020204" pitchFamily="34" charset="0"/>
              </a:rPr>
              <a:t>[Accessed </a:t>
            </a:r>
            <a:r>
              <a:rPr lang="en-US" altLang="en-US" dirty="0">
                <a:cs typeface="Arial" panose="020B0604020202020204" pitchFamily="34" charset="0"/>
              </a:rPr>
              <a:t>4/2018]</a:t>
            </a:r>
            <a:r>
              <a:rPr lang="en-US" altLang="en-US" sz="1800" i="1" dirty="0">
                <a:solidFill>
                  <a:prstClr val="black"/>
                </a:solidFill>
                <a:cs typeface="Arial" panose="020B0604020202020204" pitchFamily="34" charset="0"/>
              </a:rPr>
              <a:t>	</a:t>
            </a:r>
            <a:r>
              <a:rPr lang="en-US" altLang="en-US" sz="1800" dirty="0">
                <a:cs typeface="Arial" panose="020B0604020202020204" pitchFamily="34" charset="0"/>
              </a:rPr>
              <a:t> </a:t>
            </a:r>
          </a:p>
          <a:p>
            <a:pPr algn="ctr"/>
            <a:endParaRPr lang="en-US" altLang="en-US" sz="3600" dirty="0"/>
          </a:p>
        </p:txBody>
      </p:sp>
    </p:spTree>
    <p:extLst>
      <p:ext uri="{BB962C8B-B14F-4D97-AF65-F5344CB8AC3E}">
        <p14:creationId xmlns:p14="http://schemas.microsoft.com/office/powerpoint/2010/main" val="1279726535"/>
      </p:ext>
    </p:extLst>
  </p:cSld>
  <p:clrMapOvr>
    <a:masterClrMapping/>
  </p:clrMapOvr>
  <p:transition spd="med"/>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p:cNvSpPr>
          <p:nvPr>
            <p:ph type="title"/>
          </p:nvPr>
        </p:nvSpPr>
        <p:spPr>
          <a:xfrm>
            <a:off x="471948" y="228600"/>
            <a:ext cx="8229600" cy="1143000"/>
          </a:xfrm>
        </p:spPr>
        <p:txBody>
          <a:bodyPr/>
          <a:lstStyle/>
          <a:p>
            <a:pPr algn="ctr"/>
            <a:r>
              <a:rPr lang="en-US" altLang="en-US" b="1" dirty="0"/>
              <a:t>References</a:t>
            </a:r>
          </a:p>
        </p:txBody>
      </p:sp>
      <p:sp>
        <p:nvSpPr>
          <p:cNvPr id="128003" name="Content Placeholder 2"/>
          <p:cNvSpPr>
            <a:spLocks noGrp="1"/>
          </p:cNvSpPr>
          <p:nvPr>
            <p:ph idx="1"/>
          </p:nvPr>
        </p:nvSpPr>
        <p:spPr>
          <a:xfrm>
            <a:off x="609600" y="1219200"/>
            <a:ext cx="8229600" cy="4373563"/>
          </a:xfrm>
        </p:spPr>
        <p:txBody>
          <a:bodyPr>
            <a:normAutofit lnSpcReduction="10000"/>
          </a:bodyPr>
          <a:lstStyle/>
          <a:p>
            <a:pPr marL="0" indent="0">
              <a:buNone/>
            </a:pPr>
            <a:r>
              <a:rPr lang="en-US" altLang="en-US" dirty="0">
                <a:cs typeface="Arial" panose="020B0604020202020204" pitchFamily="34" charset="0"/>
              </a:rPr>
              <a:t>  </a:t>
            </a:r>
          </a:p>
          <a:p>
            <a:pPr marL="0" indent="0">
              <a:buNone/>
            </a:pPr>
            <a:r>
              <a:rPr lang="en-US" altLang="en-US" dirty="0">
                <a:cs typeface="Arial" panose="020B0604020202020204" pitchFamily="34" charset="0"/>
              </a:rPr>
              <a:t>Lamonte M.  Test-taking strategies for CNOR certification.  </a:t>
            </a:r>
            <a:r>
              <a:rPr lang="en-US" altLang="en-US" i="1" dirty="0">
                <a:cs typeface="Arial" panose="020B0604020202020204" pitchFamily="34" charset="0"/>
              </a:rPr>
              <a:t>AORN J</a:t>
            </a:r>
            <a:r>
              <a:rPr lang="en-US" altLang="en-US" dirty="0">
                <a:cs typeface="Arial" panose="020B0604020202020204" pitchFamily="34" charset="0"/>
              </a:rPr>
              <a:t>. 2007;85(2):315-332.</a:t>
            </a:r>
          </a:p>
          <a:p>
            <a:pPr marL="0" indent="0">
              <a:buNone/>
            </a:pPr>
            <a:r>
              <a:rPr lang="en-US" altLang="en-US" dirty="0">
                <a:cs typeface="Arial" panose="020B0604020202020204" pitchFamily="34" charset="0"/>
              </a:rPr>
              <a:t> </a:t>
            </a:r>
          </a:p>
          <a:p>
            <a:pPr marL="0" indent="0">
              <a:buNone/>
            </a:pPr>
            <a:r>
              <a:rPr lang="en-US" altLang="en-US" dirty="0">
                <a:cs typeface="Arial" panose="020B0604020202020204" pitchFamily="34" charset="0"/>
              </a:rPr>
              <a:t>Nugent PM, Vitale BA. </a:t>
            </a:r>
            <a:r>
              <a:rPr lang="en-US" altLang="en-US" i="1" dirty="0">
                <a:cs typeface="Arial" panose="020B0604020202020204" pitchFamily="34" charset="0"/>
              </a:rPr>
              <a:t>Test Success: Test-Taking Techniques for Beginning Nursing Students.</a:t>
            </a:r>
            <a:r>
              <a:rPr lang="en-US" altLang="en-US" dirty="0">
                <a:cs typeface="Arial" panose="020B0604020202020204" pitchFamily="34" charset="0"/>
              </a:rPr>
              <a:t> 5</a:t>
            </a:r>
            <a:r>
              <a:rPr lang="en-US" altLang="en-US" baseline="30000" dirty="0">
                <a:cs typeface="Arial" panose="020B0604020202020204" pitchFamily="34" charset="0"/>
              </a:rPr>
              <a:t>th</a:t>
            </a:r>
            <a:r>
              <a:rPr lang="en-US" altLang="en-US" dirty="0">
                <a:cs typeface="Arial" panose="020B0604020202020204" pitchFamily="34" charset="0"/>
              </a:rPr>
              <a:t> Ed. Philadelphia, PA. F.A. Davis Company; 2008.</a:t>
            </a:r>
          </a:p>
          <a:p>
            <a:pPr marL="0" indent="0">
              <a:buNone/>
            </a:pPr>
            <a:endParaRPr lang="en-US" altLang="en-US" dirty="0"/>
          </a:p>
          <a:p>
            <a:pPr marL="0" indent="0">
              <a:buNone/>
            </a:pPr>
            <a:r>
              <a:rPr lang="en-US" altLang="en-US" dirty="0"/>
              <a:t>Williams HF, Counts CS. Certification 101: The pathway to excellence. </a:t>
            </a:r>
            <a:r>
              <a:rPr lang="en-US" altLang="en-US" i="1" dirty="0"/>
              <a:t>Nephrol Nurs J</a:t>
            </a:r>
            <a:r>
              <a:rPr lang="en-US" altLang="en-US" dirty="0"/>
              <a:t>. 2013;40(3):197-243.</a:t>
            </a:r>
            <a:endParaRPr lang="en-US" altLang="en-US" dirty="0">
              <a:cs typeface="Arial" panose="020B0604020202020204" pitchFamily="34" charset="0"/>
            </a:endParaRPr>
          </a:p>
          <a:p>
            <a:pPr marL="0" indent="0">
              <a:buNone/>
            </a:pPr>
            <a:r>
              <a:rPr lang="en-US" altLang="en-US" sz="4800" dirty="0"/>
              <a:t> </a:t>
            </a:r>
          </a:p>
          <a:p>
            <a:endParaRPr lang="en-US" altLang="en-US" dirty="0"/>
          </a:p>
        </p:txBody>
      </p:sp>
    </p:spTree>
    <p:extLst>
      <p:ext uri="{BB962C8B-B14F-4D97-AF65-F5344CB8AC3E}">
        <p14:creationId xmlns:p14="http://schemas.microsoft.com/office/powerpoint/2010/main" val="3562414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458200" cy="1143000"/>
          </a:xfrm>
        </p:spPr>
        <p:txBody>
          <a:bodyPr/>
          <a:lstStyle/>
          <a:p>
            <a:r>
              <a:rPr lang="en-US" dirty="0"/>
              <a:t>What Can You Do About Test Anxiety?</a:t>
            </a:r>
          </a:p>
        </p:txBody>
      </p:sp>
      <p:sp>
        <p:nvSpPr>
          <p:cNvPr id="3" name="Content Placeholder 2"/>
          <p:cNvSpPr>
            <a:spLocks noGrp="1"/>
          </p:cNvSpPr>
          <p:nvPr>
            <p:ph idx="1"/>
          </p:nvPr>
        </p:nvSpPr>
        <p:spPr>
          <a:xfrm>
            <a:off x="663677" y="1905000"/>
            <a:ext cx="8480323" cy="4373563"/>
          </a:xfrm>
        </p:spPr>
        <p:txBody>
          <a:bodyPr>
            <a:normAutofit/>
          </a:bodyPr>
          <a:lstStyle/>
          <a:p>
            <a:pPr>
              <a:spcBef>
                <a:spcPct val="0"/>
              </a:spcBef>
              <a:spcAft>
                <a:spcPts val="2400"/>
              </a:spcAft>
              <a:buFontTx/>
              <a:buChar char="•"/>
            </a:pPr>
            <a:r>
              <a:rPr lang="en-US" altLang="en-US" sz="2800" dirty="0">
                <a:cs typeface="Arial" panose="020B0604020202020204" pitchFamily="34" charset="0"/>
              </a:rPr>
              <a:t>Identify factors related to </a:t>
            </a:r>
            <a:r>
              <a:rPr lang="en-US" altLang="en-US" sz="2800" b="1" i="1" u="sng" dirty="0">
                <a:cs typeface="Arial" panose="020B0604020202020204" pitchFamily="34" charset="0"/>
              </a:rPr>
              <a:t>your</a:t>
            </a:r>
            <a:r>
              <a:rPr lang="en-US" altLang="en-US" sz="2800" dirty="0">
                <a:cs typeface="Arial" panose="020B0604020202020204" pitchFamily="34" charset="0"/>
              </a:rPr>
              <a:t> test anxiety</a:t>
            </a:r>
            <a:r>
              <a:rPr lang="en-US" altLang="en-US" sz="2800" dirty="0">
                <a:solidFill>
                  <a:schemeClr val="tx1"/>
                </a:solidFill>
                <a:cs typeface="Arial" panose="020B0604020202020204" pitchFamily="34" charset="0"/>
              </a:rPr>
              <a:t>.</a:t>
            </a:r>
          </a:p>
          <a:p>
            <a:pPr>
              <a:spcBef>
                <a:spcPct val="0"/>
              </a:spcBef>
              <a:spcAft>
                <a:spcPts val="2400"/>
              </a:spcAft>
              <a:buFontTx/>
              <a:buChar char="•"/>
            </a:pPr>
            <a:r>
              <a:rPr lang="en-US" altLang="en-US" sz="2800" dirty="0">
                <a:cs typeface="Arial" panose="020B0604020202020204" pitchFamily="34" charset="0"/>
              </a:rPr>
              <a:t>Identify </a:t>
            </a:r>
            <a:r>
              <a:rPr lang="en-US" altLang="en-US" sz="2800" b="1" i="1" u="sng" dirty="0">
                <a:cs typeface="Arial" panose="020B0604020202020204" pitchFamily="34" charset="0"/>
              </a:rPr>
              <a:t>how</a:t>
            </a:r>
            <a:r>
              <a:rPr lang="en-US" altLang="en-US" sz="2800" dirty="0">
                <a:cs typeface="Arial" panose="020B0604020202020204" pitchFamily="34" charset="0"/>
              </a:rPr>
              <a:t> anxiety affects you</a:t>
            </a:r>
            <a:r>
              <a:rPr lang="en-US" altLang="en-US" sz="2800" dirty="0">
                <a:solidFill>
                  <a:schemeClr val="tx1"/>
                </a:solidFill>
                <a:cs typeface="Arial" panose="020B0604020202020204" pitchFamily="34" charset="0"/>
              </a:rPr>
              <a:t>.</a:t>
            </a:r>
          </a:p>
          <a:p>
            <a:pPr>
              <a:spcBef>
                <a:spcPct val="0"/>
              </a:spcBef>
              <a:spcAft>
                <a:spcPts val="2400"/>
              </a:spcAft>
              <a:buFontTx/>
              <a:buChar char="•"/>
            </a:pPr>
            <a:r>
              <a:rPr lang="en-US" altLang="en-US" sz="2800" dirty="0">
                <a:cs typeface="Arial" panose="020B0604020202020204" pitchFamily="34" charset="0"/>
              </a:rPr>
              <a:t>Identify </a:t>
            </a:r>
            <a:r>
              <a:rPr lang="en-US" altLang="en-US" sz="2800" b="1" i="1" u="sng" dirty="0">
                <a:cs typeface="Arial" panose="020B0604020202020204" pitchFamily="34" charset="0"/>
              </a:rPr>
              <a:t>when</a:t>
            </a:r>
            <a:r>
              <a:rPr lang="en-US" altLang="en-US" sz="2800" dirty="0">
                <a:cs typeface="Arial" panose="020B0604020202020204" pitchFamily="34" charset="0"/>
              </a:rPr>
              <a:t> anxiety tends to occu</a:t>
            </a:r>
            <a:r>
              <a:rPr lang="en-US" altLang="en-US" sz="2800" dirty="0">
                <a:solidFill>
                  <a:schemeClr val="tx1"/>
                </a:solidFill>
                <a:cs typeface="Arial" panose="020B0604020202020204" pitchFamily="34" charset="0"/>
              </a:rPr>
              <a:t>r.</a:t>
            </a:r>
          </a:p>
          <a:p>
            <a:pPr>
              <a:spcBef>
                <a:spcPct val="0"/>
              </a:spcBef>
              <a:spcAft>
                <a:spcPts val="2400"/>
              </a:spcAft>
              <a:buFontTx/>
              <a:buChar char="•"/>
            </a:pPr>
            <a:r>
              <a:rPr lang="en-US" altLang="en-US" sz="2800" dirty="0">
                <a:cs typeface="Arial" panose="020B0604020202020204" pitchFamily="34" charset="0"/>
              </a:rPr>
              <a:t>Learn </a:t>
            </a:r>
            <a:r>
              <a:rPr lang="en-US" altLang="en-US" sz="2800" b="1" i="1" u="sng" dirty="0">
                <a:cs typeface="Arial" panose="020B0604020202020204" pitchFamily="34" charset="0"/>
              </a:rPr>
              <a:t>strategies</a:t>
            </a:r>
            <a:r>
              <a:rPr lang="en-US" altLang="en-US" sz="2800" dirty="0">
                <a:cs typeface="Arial" panose="020B0604020202020204" pitchFamily="34" charset="0"/>
              </a:rPr>
              <a:t> to manage the test anxiet</a:t>
            </a:r>
            <a:r>
              <a:rPr lang="en-US" altLang="en-US" sz="2800" dirty="0">
                <a:solidFill>
                  <a:schemeClr val="tx1"/>
                </a:solidFill>
                <a:cs typeface="Arial" panose="020B0604020202020204" pitchFamily="34" charset="0"/>
              </a:rPr>
              <a:t>y.</a:t>
            </a:r>
          </a:p>
          <a:p>
            <a:pPr>
              <a:spcBef>
                <a:spcPct val="0"/>
              </a:spcBef>
              <a:spcAft>
                <a:spcPts val="2400"/>
              </a:spcAft>
              <a:buFontTx/>
              <a:buChar char="•"/>
            </a:pPr>
            <a:r>
              <a:rPr lang="en-US" altLang="en-US" sz="2800" b="1" i="1" u="sng" dirty="0">
                <a:cs typeface="Arial" panose="020B0604020202020204" pitchFamily="34" charset="0"/>
              </a:rPr>
              <a:t>Practice</a:t>
            </a:r>
            <a:r>
              <a:rPr lang="en-US" altLang="en-US" sz="2800" dirty="0">
                <a:cs typeface="Arial" panose="020B0604020202020204" pitchFamily="34" charset="0"/>
              </a:rPr>
              <a:t> and </a:t>
            </a:r>
            <a:r>
              <a:rPr lang="en-US" altLang="en-US" sz="2800" b="1" i="1" u="sng" dirty="0">
                <a:cs typeface="Arial" panose="020B0604020202020204" pitchFamily="34" charset="0"/>
              </a:rPr>
              <a:t>use</a:t>
            </a:r>
            <a:r>
              <a:rPr lang="en-US" altLang="en-US" sz="2800" dirty="0">
                <a:cs typeface="Arial" panose="020B0604020202020204" pitchFamily="34" charset="0"/>
              </a:rPr>
              <a:t> the strategies</a:t>
            </a:r>
            <a:r>
              <a:rPr lang="en-US" altLang="en-US" sz="2800" dirty="0">
                <a:solidFill>
                  <a:schemeClr val="tx1"/>
                </a:solidFill>
                <a:cs typeface="Arial" panose="020B0604020202020204" pitchFamily="34" charset="0"/>
              </a:rPr>
              <a:t>.</a:t>
            </a:r>
          </a:p>
        </p:txBody>
      </p:sp>
    </p:spTree>
    <p:extLst>
      <p:ext uri="{BB962C8B-B14F-4D97-AF65-F5344CB8AC3E}">
        <p14:creationId xmlns:p14="http://schemas.microsoft.com/office/powerpoint/2010/main" val="2342065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143000"/>
          </a:xfrm>
        </p:spPr>
        <p:txBody>
          <a:bodyPr/>
          <a:lstStyle/>
          <a:p>
            <a:pPr algn="ctr"/>
            <a:r>
              <a:rPr lang="en-US" dirty="0"/>
              <a:t>Techniques to Reduce Test Anxiety</a:t>
            </a:r>
          </a:p>
        </p:txBody>
      </p:sp>
      <p:sp>
        <p:nvSpPr>
          <p:cNvPr id="3" name="Content Placeholder 2"/>
          <p:cNvSpPr>
            <a:spLocks noGrp="1"/>
          </p:cNvSpPr>
          <p:nvPr>
            <p:ph idx="1"/>
          </p:nvPr>
        </p:nvSpPr>
        <p:spPr>
          <a:xfrm>
            <a:off x="914400" y="1752600"/>
            <a:ext cx="7391400" cy="4373563"/>
          </a:xfrm>
        </p:spPr>
        <p:txBody>
          <a:bodyPr>
            <a:normAutofit/>
          </a:bodyPr>
          <a:lstStyle/>
          <a:p>
            <a:pPr marL="0" indent="0" algn="ctr">
              <a:buNone/>
            </a:pPr>
            <a:r>
              <a:rPr lang="en-US" altLang="en-US" sz="4000" dirty="0">
                <a:solidFill>
                  <a:schemeClr val="accent2"/>
                </a:solidFill>
                <a:cs typeface="Arial" panose="020B0604020202020204" pitchFamily="34" charset="0"/>
              </a:rPr>
              <a:t>Deep or Controlled Breathing</a:t>
            </a:r>
          </a:p>
          <a:p>
            <a:pPr marL="0" indent="0">
              <a:buNone/>
            </a:pPr>
            <a:endParaRPr lang="en-US" sz="4000" dirty="0">
              <a:cs typeface="Arial" panose="020B0604020202020204" pitchFamily="34" charset="0"/>
            </a:endParaRPr>
          </a:p>
        </p:txBody>
      </p:sp>
      <p:pic>
        <p:nvPicPr>
          <p:cNvPr id="5" name="Picture 4">
            <a:extLst>
              <a:ext uri="{FF2B5EF4-FFF2-40B4-BE49-F238E27FC236}">
                <a16:creationId xmlns:a16="http://schemas.microsoft.com/office/drawing/2014/main" id="{604917CB-4B8F-45E7-961E-4E73DE414D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6050" y="2895600"/>
            <a:ext cx="3848100" cy="2711161"/>
          </a:xfrm>
          <a:prstGeom prst="rect">
            <a:avLst/>
          </a:prstGeom>
          <a:ln w="28575">
            <a:solidFill>
              <a:schemeClr val="tx1"/>
            </a:solidFill>
          </a:ln>
        </p:spPr>
      </p:pic>
    </p:spTree>
    <p:extLst>
      <p:ext uri="{BB962C8B-B14F-4D97-AF65-F5344CB8AC3E}">
        <p14:creationId xmlns:p14="http://schemas.microsoft.com/office/powerpoint/2010/main" val="41486007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Custom 48">
      <a:dk1>
        <a:sysClr val="windowText" lastClr="000000"/>
      </a:dk1>
      <a:lt1>
        <a:srgbClr val="C9DDD1"/>
      </a:lt1>
      <a:dk2>
        <a:srgbClr val="696464"/>
      </a:dk2>
      <a:lt2>
        <a:srgbClr val="36174E"/>
      </a:lt2>
      <a:accent1>
        <a:srgbClr val="002060"/>
      </a:accent1>
      <a:accent2>
        <a:srgbClr val="002060"/>
      </a:accent2>
      <a:accent3>
        <a:srgbClr val="A28E6A"/>
      </a:accent3>
      <a:accent4>
        <a:srgbClr val="956251"/>
      </a:accent4>
      <a:accent5>
        <a:srgbClr val="002060"/>
      </a:accent5>
      <a:accent6>
        <a:srgbClr val="855D5D"/>
      </a:accent6>
      <a:hlink>
        <a:srgbClr val="002060"/>
      </a:hlink>
      <a:folHlink>
        <a:srgbClr val="6C2E9C"/>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TM03090434[[fn=Wood Type]]</Template>
  <TotalTime>9129</TotalTime>
  <Words>4581</Words>
  <Application>Microsoft Office PowerPoint</Application>
  <PresentationFormat>On-screen Show (4:3)</PresentationFormat>
  <Paragraphs>742</Paragraphs>
  <Slides>73</Slides>
  <Notes>72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73</vt:i4>
      </vt:variant>
    </vt:vector>
  </HeadingPairs>
  <TitlesOfParts>
    <vt:vector size="81" baseType="lpstr">
      <vt:lpstr>Arial</vt:lpstr>
      <vt:lpstr>Calibri</vt:lpstr>
      <vt:lpstr>Courier New</vt:lpstr>
      <vt:lpstr>Rockwell</vt:lpstr>
      <vt:lpstr>Rockwell Condensed</vt:lpstr>
      <vt:lpstr>Tahoma</vt:lpstr>
      <vt:lpstr>Wingdings</vt:lpstr>
      <vt:lpstr>Wood Type</vt:lpstr>
      <vt:lpstr>Test-Taking Strategies</vt:lpstr>
      <vt:lpstr>Objectives</vt:lpstr>
      <vt:lpstr>1. DEALING WITH TEST ANXIETY</vt:lpstr>
      <vt:lpstr>What is Test Anxiety?</vt:lpstr>
      <vt:lpstr>More about Test Anxiety</vt:lpstr>
      <vt:lpstr>Responses to Anxiety </vt:lpstr>
      <vt:lpstr>Factors Related to Test Anxiety</vt:lpstr>
      <vt:lpstr>What Can You Do About Test Anxiety?</vt:lpstr>
      <vt:lpstr>Techniques to Reduce Test Anxiety</vt:lpstr>
      <vt:lpstr>Deep Breathing Exercise</vt:lpstr>
      <vt:lpstr>Techniques to Reduce Test Anxiety</vt:lpstr>
      <vt:lpstr>Progressive Muscle Relaxation</vt:lpstr>
      <vt:lpstr>Techniques to Reduce Test Anxiety</vt:lpstr>
      <vt:lpstr>Guided Imagery</vt:lpstr>
      <vt:lpstr>Techniques to Reduce Test Anxiety</vt:lpstr>
      <vt:lpstr>Techniques to Reduce Test Anxiety</vt:lpstr>
      <vt:lpstr>Think and Talk Positively</vt:lpstr>
      <vt:lpstr>Techniques to Reduce Test Anxiety</vt:lpstr>
      <vt:lpstr>Techniques to Reduce Test Anxiety</vt:lpstr>
      <vt:lpstr>Get Support</vt:lpstr>
      <vt:lpstr>Establish Boundaries</vt:lpstr>
      <vt:lpstr>Exam Content Outline</vt:lpstr>
      <vt:lpstr>Reference List</vt:lpstr>
      <vt:lpstr>Learner Types</vt:lpstr>
      <vt:lpstr>Notes and Study Materials</vt:lpstr>
      <vt:lpstr>Practice Questions</vt:lpstr>
      <vt:lpstr>Snacking Tips</vt:lpstr>
      <vt:lpstr>A Few Days Before the Test:</vt:lpstr>
      <vt:lpstr>PowerPoint Presentation</vt:lpstr>
      <vt:lpstr>Practical Reminders</vt:lpstr>
      <vt:lpstr>Listen to Instructions Carefully</vt:lpstr>
      <vt:lpstr>Computer-based Testing</vt:lpstr>
      <vt:lpstr>Manage Your Time</vt:lpstr>
      <vt:lpstr>Anxiety During the Exam</vt:lpstr>
      <vt:lpstr>Breaks During the Exam</vt:lpstr>
      <vt:lpstr>3.strategies for answering Multiple choice items </vt:lpstr>
      <vt:lpstr>Terminology</vt:lpstr>
      <vt:lpstr>Terminology</vt:lpstr>
      <vt:lpstr>Types of Items</vt:lpstr>
      <vt:lpstr>Strategies for Multiple Choice Items</vt:lpstr>
      <vt:lpstr>Let’s explore some examples</vt:lpstr>
      <vt:lpstr>Question Example 1</vt:lpstr>
      <vt:lpstr>Question Example 1 continued</vt:lpstr>
      <vt:lpstr>Question Example 1 continued</vt:lpstr>
      <vt:lpstr>Question Example 2</vt:lpstr>
      <vt:lpstr>Question Example 2 CONTINUED</vt:lpstr>
      <vt:lpstr>Question Example 3</vt:lpstr>
      <vt:lpstr>Question Example 3 CONTINUED</vt:lpstr>
      <vt:lpstr>Question Examples 4 &amp; 5</vt:lpstr>
      <vt:lpstr>Question Examples 4 &amp; 5 Continued</vt:lpstr>
      <vt:lpstr>Question Example 6</vt:lpstr>
      <vt:lpstr>Question Example 6 CONTINUED</vt:lpstr>
      <vt:lpstr>Question Example 7</vt:lpstr>
      <vt:lpstr>Question Example 7 CONTINUED</vt:lpstr>
      <vt:lpstr>Question Example 8</vt:lpstr>
      <vt:lpstr>PowerPoint Presentation</vt:lpstr>
      <vt:lpstr>Question Example 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 Examples 12 &amp; 13</vt:lpstr>
      <vt:lpstr>Question Examples 12 &amp; 13 continued</vt:lpstr>
      <vt:lpstr>SUMMARY </vt:lpstr>
      <vt:lpstr>prepare to celebrate!</vt:lpstr>
      <vt:lpstr>We wish you success on your upcoming exam!</vt:lpstr>
      <vt:lpstr>ELECTRONIC RESOURCES</vt:lpstr>
      <vt:lpstr>References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Neil Mackey</dc:creator>
  <cp:lastModifiedBy>Lesley Lightfoot</cp:lastModifiedBy>
  <cp:revision>398</cp:revision>
  <dcterms:created xsi:type="dcterms:W3CDTF">2014-03-26T13:29:08Z</dcterms:created>
  <dcterms:modified xsi:type="dcterms:W3CDTF">2018-05-06T11:04:16Z</dcterms:modified>
</cp:coreProperties>
</file>