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20F_11F0E699.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omments/modernComment_21C_929191AB.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39" r:id="rId1"/>
  </p:sldMasterIdLst>
  <p:notesMasterIdLst>
    <p:notesMasterId r:id="rId25"/>
  </p:notesMasterIdLst>
  <p:sldIdLst>
    <p:sldId id="345" r:id="rId2"/>
    <p:sldId id="466" r:id="rId3"/>
    <p:sldId id="544" r:id="rId4"/>
    <p:sldId id="524" r:id="rId5"/>
    <p:sldId id="525" r:id="rId6"/>
    <p:sldId id="542" r:id="rId7"/>
    <p:sldId id="526" r:id="rId8"/>
    <p:sldId id="527" r:id="rId9"/>
    <p:sldId id="528" r:id="rId10"/>
    <p:sldId id="535" r:id="rId11"/>
    <p:sldId id="530" r:id="rId12"/>
    <p:sldId id="545" r:id="rId13"/>
    <p:sldId id="556" r:id="rId14"/>
    <p:sldId id="548" r:id="rId15"/>
    <p:sldId id="557" r:id="rId16"/>
    <p:sldId id="536" r:id="rId17"/>
    <p:sldId id="540" r:id="rId18"/>
    <p:sldId id="558" r:id="rId19"/>
    <p:sldId id="554" r:id="rId20"/>
    <p:sldId id="555" r:id="rId21"/>
    <p:sldId id="534" r:id="rId22"/>
    <p:sldId id="533" r:id="rId23"/>
    <p:sldId id="532" r:id="rId24"/>
  </p:sldIdLst>
  <p:sldSz cx="12192000" cy="6858000"/>
  <p:notesSz cx="7053263" cy="93567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NCB Slides" id="{4F6658C0-8969-4954-BDBC-C7BB75226916}">
          <p14:sldIdLst>
            <p14:sldId id="345"/>
            <p14:sldId id="466"/>
            <p14:sldId id="544"/>
            <p14:sldId id="524"/>
            <p14:sldId id="525"/>
            <p14:sldId id="542"/>
            <p14:sldId id="526"/>
            <p14:sldId id="527"/>
            <p14:sldId id="528"/>
            <p14:sldId id="535"/>
            <p14:sldId id="530"/>
            <p14:sldId id="545"/>
            <p14:sldId id="556"/>
            <p14:sldId id="548"/>
            <p14:sldId id="557"/>
            <p14:sldId id="536"/>
            <p14:sldId id="540"/>
            <p14:sldId id="558"/>
            <p14:sldId id="554"/>
            <p14:sldId id="555"/>
            <p14:sldId id="534"/>
            <p14:sldId id="533"/>
            <p14:sldId id="53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563F068-B3A7-2023-871E-C15E0C0BAE00}" name="Stephanie Bosche" initials="SB" userId="S::sbosche@pncb.org::1a39a0c8-9d69-4f63-b50b-3ff56d24c688" providerId="AD"/>
  <p188:author id="{42D79E87-003F-AE27-7361-E35D41E2B5E5}" name="Adele Foerster" initials="AF" userId="S::afoerster@pncb.org::10078256-9345-4477-960a-004f89064cb4" providerId="AD"/>
  <p188:author id="{08F6F39C-F3D7-0676-1BB6-714A03ACB22F}" name="Caroline Bauer" initials="CB" userId="S::cbauer@pncb.org::b67e7345-64a6-4143-8fc4-c9fdde5490aa" providerId="AD"/>
  <p188:author id="{270D84E1-8C5F-0EB6-2E3D-42FEA70D9205}" name="Lesley Lightfoot" initials="LL" userId="S::llightfoot@pncb.org::9cbb87f8-d6f0-463b-9e8a-3a08fcc06842" providerId="AD"/>
  <p188:author id="{89D339EB-E21B-0603-E0BE-B7E06F49B9C2}" name="Caitlin Gdowski" initials="CG" userId="S::cgdowski@pncb.org::40021ace-323a-4694-ac81-c20b425a4af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icole Ritchey" initials="NR" lastIdx="37" clrIdx="0"/>
  <p:cmAuthor id="2" name="Nicole Deeds" initials="ND" lastIdx="15" clrIdx="1">
    <p:extLst>
      <p:ext uri="{19B8F6BF-5375-455C-9EA6-DF929625EA0E}">
        <p15:presenceInfo xmlns:p15="http://schemas.microsoft.com/office/powerpoint/2012/main" userId="S::ndeeds@pncb.org::ff860fe2-0373-4953-b496-48a01c149f81" providerId="AD"/>
      </p:ext>
    </p:extLst>
  </p:cmAuthor>
  <p:cmAuthor id="3" name="Nicole Deeds" initials="ND [2]" lastIdx="2" clrIdx="2">
    <p:extLst>
      <p:ext uri="{19B8F6BF-5375-455C-9EA6-DF929625EA0E}">
        <p15:presenceInfo xmlns:p15="http://schemas.microsoft.com/office/powerpoint/2012/main" userId="S-1-5-21-1003208666-3812404117-3519461760-1609" providerId="AD"/>
      </p:ext>
    </p:extLst>
  </p:cmAuthor>
  <p:cmAuthor id="4" name="Caroline Bauer" initials="CB" lastIdx="1" clrIdx="3">
    <p:extLst>
      <p:ext uri="{19B8F6BF-5375-455C-9EA6-DF929625EA0E}">
        <p15:presenceInfo xmlns:p15="http://schemas.microsoft.com/office/powerpoint/2012/main" userId="S::cbauer@pncb.org::b67e7345-64a6-4143-8fc4-c9fdde5490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201E70"/>
    <a:srgbClr val="D2D1F3"/>
    <a:srgbClr val="3330B2"/>
    <a:srgbClr val="FFFFFF"/>
    <a:srgbClr val="012639"/>
    <a:srgbClr val="7989C6"/>
    <a:srgbClr val="9795E3"/>
    <a:srgbClr val="EBEDF5"/>
    <a:srgbClr val="EFEB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6357" autoAdjust="0"/>
  </p:normalViewPr>
  <p:slideViewPr>
    <p:cSldViewPr snapToGrid="0">
      <p:cViewPr varScale="1">
        <p:scale>
          <a:sx n="97" d="100"/>
          <a:sy n="97" d="100"/>
        </p:scale>
        <p:origin x="102" y="408"/>
      </p:cViewPr>
      <p:guideLst>
        <p:guide orient="horz" pos="2160"/>
        <p:guide pos="3840"/>
      </p:guideLst>
    </p:cSldViewPr>
  </p:slideViewPr>
  <p:notesTextViewPr>
    <p:cViewPr>
      <p:scale>
        <a:sx n="3" d="2"/>
        <a:sy n="3" d="2"/>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modernComment_20F_11F0E699.xml><?xml version="1.0" encoding="utf-8"?>
<p188:cmLst xmlns:a="http://schemas.openxmlformats.org/drawingml/2006/main" xmlns:r="http://schemas.openxmlformats.org/officeDocument/2006/relationships" xmlns:p188="http://schemas.microsoft.com/office/powerpoint/2018/8/main">
  <p188:cm id="{7ABFBE2C-3535-42BE-9B74-ADE65FD86F2C}" authorId="{89D339EB-E21B-0603-E0BE-B7E06F49B9C2}" status="resolved" created="2024-05-02T19:18:08.634" complete="100000">
    <pc:sldMkLst xmlns:pc="http://schemas.microsoft.com/office/powerpoint/2013/main/command">
      <pc:docMk/>
      <pc:sldMk cId="301000345" sldId="527"/>
    </pc:sldMkLst>
    <p188:pos x="3438525" y="739775"/>
    <p188:replyLst>
      <p188:reply id="{7BE16F42-3DBD-4576-ACD0-D9FBB9656FED}" authorId="{08F6F39C-F3D7-0676-1BB6-714A03ACB22F}" created="2024-05-08T16:34:43.466">
        <p188:txBody>
          <a:bodyPr/>
          <a:lstStyle/>
          <a:p>
            <a:r>
              <a:rPr lang="en-US"/>
              <a:t>Caitlin - double check me here with all the numbers but I've updated.</a:t>
            </a:r>
          </a:p>
        </p188:txBody>
      </p188:reply>
      <p188:reply id="{7B42C0C6-FBBE-4E0E-8219-262E132BD9A8}" authorId="{89D339EB-E21B-0603-E0BE-B7E06F49B9C2}" created="2024-06-21T18:09:56.067">
        <p188:txBody>
          <a:bodyPr/>
          <a:lstStyle/>
          <a:p>
            <a:r>
              <a:rPr lang="en-US"/>
              <a:t>57% updated to 78.9% in the top textbox</a:t>
            </a:r>
          </a:p>
        </p188:txBody>
      </p188:reply>
      <p188:reply id="{A383340D-F57B-428C-A38C-5304EC02E19B}" authorId="{89D339EB-E21B-0603-E0BE-B7E06F49B9C2}" created="2024-06-21T18:11:28.804">
        <p188:txBody>
          <a:bodyPr/>
          <a:lstStyle/>
          <a:p>
            <a:r>
              <a:rPr lang="en-US"/>
              <a:t>Percentages updated to reflect exact data or include 'almost' or 'nearly' language</a:t>
            </a:r>
          </a:p>
        </p188:txBody>
      </p188:reply>
    </p188:replyLst>
    <p188:txBody>
      <a:bodyPr/>
      <a:lstStyle/>
      <a:p>
        <a:r>
          <a:rPr lang="en-US"/>
          <a:t>Slide TO BE UPDATED</a:t>
        </a:r>
      </a:p>
    </p188:txBody>
  </p188:cm>
  <p188:cm id="{D30E58B9-1D4F-479E-B62E-0C402A11D96B}" authorId="{89D339EB-E21B-0603-E0BE-B7E06F49B9C2}" status="resolved" created="2024-06-21T18:14:08.362" complete="100000">
    <ac:deMkLst xmlns:ac="http://schemas.microsoft.com/office/drawing/2013/main/command">
      <pc:docMk xmlns:pc="http://schemas.microsoft.com/office/powerpoint/2013/main/command"/>
      <pc:sldMk xmlns:pc="http://schemas.microsoft.com/office/powerpoint/2013/main/command" cId="301000345" sldId="527"/>
      <ac:graphicFrameMk id="7" creationId="{8E2BE8F2-42F4-480F-9988-6883230A9695}"/>
    </ac:deMkLst>
    <p188:txBody>
      <a:bodyPr/>
      <a:lstStyle/>
      <a:p>
        <a:r>
          <a:rPr lang="en-US"/>
          <a:t>Should this say: "92.6% of respondents spend more than 50% of their time in a subspecialty"?</a:t>
        </a:r>
      </a:p>
    </p188:txBody>
  </p188:cm>
  <p188:cm id="{A03EAD53-19AD-44DD-A580-D7C6A7110BE1}" authorId="{89D339EB-E21B-0603-E0BE-B7E06F49B9C2}" status="resolved" created="2024-06-21T18:15:57.702" complete="100000">
    <ac:deMkLst xmlns:ac="http://schemas.microsoft.com/office/drawing/2013/main/command">
      <pc:docMk xmlns:pc="http://schemas.microsoft.com/office/powerpoint/2013/main/command"/>
      <pc:sldMk xmlns:pc="http://schemas.microsoft.com/office/powerpoint/2013/main/command" cId="301000345" sldId="527"/>
      <ac:graphicFrameMk id="7" creationId="{8E2BE8F2-42F4-480F-9988-6883230A9695}"/>
    </ac:deMkLst>
    <p188:txBody>
      <a:bodyPr/>
      <a:lstStyle/>
      <a:p>
        <a:r>
          <a:rPr lang="en-US"/>
          <a:t>Should this read: "Of those, 16.1% reported working critical care, followed by about 11% in Cardiac ICU and Hematology/Oncology"? </a:t>
        </a:r>
      </a:p>
    </p188:txBody>
  </p188:cm>
</p188:cmLst>
</file>

<file path=ppt/comments/modernComment_21C_929191AB.xml><?xml version="1.0" encoding="utf-8"?>
<p188:cmLst xmlns:a="http://schemas.openxmlformats.org/drawingml/2006/main" xmlns:r="http://schemas.openxmlformats.org/officeDocument/2006/relationships" xmlns:p188="http://schemas.microsoft.com/office/powerpoint/2018/8/main">
  <p188:cm id="{FF47A98A-34A3-4AF6-B595-E422ACF1ECCD}" authorId="{08F6F39C-F3D7-0676-1BB6-714A03ACB22F}" status="resolved" created="2024-05-22T13:40:00.445" complete="100000">
    <ac:deMkLst xmlns:ac="http://schemas.microsoft.com/office/drawing/2013/main/command">
      <pc:docMk xmlns:pc="http://schemas.microsoft.com/office/powerpoint/2013/main/command"/>
      <pc:sldMk xmlns:pc="http://schemas.microsoft.com/office/powerpoint/2013/main/command" cId="2459013547" sldId="540"/>
      <ac:spMk id="10" creationId="{7749FB71-988B-4321-BCB9-CCE2B154DE1E}"/>
    </ac:deMkLst>
    <p188:replyLst>
      <p188:reply id="{4E96F7A6-1D5A-4222-9A6F-52C4F88E0191}" authorId="{42D79E87-003F-AE27-7361-E35D41E2B5E5}" created="2024-06-10T21:28:51.537">
        <p188:txBody>
          <a:bodyPr/>
          <a:lstStyle/>
          <a:p>
            <a:r>
              <a:rPr lang="en-US"/>
              <a:t>Agree that it needs to be mentioned, and I would use another slide just about that to do it - maybe with snippet of Task 3.A.4.</a:t>
            </a:r>
          </a:p>
        </p188:txBody>
      </p188:reply>
      <p188:reply id="{5A110D34-F505-4C30-A1A2-D70B7A494CA7}" authorId="{42D79E87-003F-AE27-7361-E35D41E2B5E5}" created="2024-06-10T21:30:17.688">
        <p188:txBody>
          <a:bodyPr/>
          <a:lstStyle/>
          <a:p>
            <a:r>
              <a:rPr lang="en-US"/>
              <a:t>And instead of a snippet of the outline here that has a lot of unused space, consider making this a table; one column is procedures and one is the content in top blue bar. </a:t>
            </a:r>
          </a:p>
        </p188:txBody>
      </p188:reply>
    </p188:replyLst>
    <p188:txBody>
      <a:bodyPr/>
      <a:lstStyle/>
      <a:p>
        <a:r>
          <a:rPr lang="en-US"/>
          <a:t>Adele - do you think we need to note that ventilator management is still very much on the exam and is tied to task 3.A.4, just not considered a procedure?  Don’t want to portray that this means that we're not testing it.</a:t>
        </a:r>
      </a:p>
    </p188:txBody>
  </p188:cm>
</p188:cmLst>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DE72C4-F3F9-48AC-94E4-E2B4F10E513F}" type="doc">
      <dgm:prSet loTypeId="urn:microsoft.com/office/officeart/2008/layout/AlternatingHexagons" loCatId="list" qsTypeId="urn:microsoft.com/office/officeart/2005/8/quickstyle/simple1" qsCatId="simple" csTypeId="urn:microsoft.com/office/officeart/2005/8/colors/accent2_5" csCatId="accent2" phldr="1"/>
      <dgm:spPr/>
      <dgm:t>
        <a:bodyPr/>
        <a:lstStyle/>
        <a:p>
          <a:endParaRPr lang="en-US"/>
        </a:p>
      </dgm:t>
    </dgm:pt>
    <dgm:pt modelId="{B757F418-EC4A-4D3E-9639-2598727ECB78}">
      <dgm:prSet phldrT="[Text]" custT="1"/>
      <dgm:spPr/>
      <dgm:t>
        <a:bodyPr/>
        <a:lstStyle/>
        <a:p>
          <a:r>
            <a:rPr lang="en-US" sz="1200" b="1" dirty="0">
              <a:latin typeface="+mj-lt"/>
            </a:rPr>
            <a:t>663 </a:t>
          </a:r>
          <a:br>
            <a:rPr lang="en-US" sz="1200" b="1" dirty="0">
              <a:latin typeface="+mj-lt"/>
            </a:rPr>
          </a:br>
          <a:r>
            <a:rPr lang="en-US" sz="1200" b="1" dirty="0">
              <a:latin typeface="+mj-lt"/>
            </a:rPr>
            <a:t>CPNP-ACs completed the survey</a:t>
          </a:r>
        </a:p>
      </dgm:t>
    </dgm:pt>
    <dgm:pt modelId="{4AAB83AC-F493-460A-B4C9-132CFD56A67A}" type="parTrans" cxnId="{FF47C884-3662-47D6-8424-7EF9A0CABA63}">
      <dgm:prSet/>
      <dgm:spPr/>
      <dgm:t>
        <a:bodyPr/>
        <a:lstStyle/>
        <a:p>
          <a:endParaRPr lang="en-US" sz="2000"/>
        </a:p>
      </dgm:t>
    </dgm:pt>
    <dgm:pt modelId="{51A5737F-81BA-4636-8CAB-D08FDE189A44}" type="sibTrans" cxnId="{FF47C884-3662-47D6-8424-7EF9A0CABA63}">
      <dgm:prSet custT="1"/>
      <dgm:spPr/>
      <dgm:t>
        <a:bodyPr/>
        <a:lstStyle/>
        <a:p>
          <a:endParaRPr lang="en-US" sz="4000" dirty="0"/>
        </a:p>
      </dgm:t>
    </dgm:pt>
    <dgm:pt modelId="{91EE9E2E-5620-4F29-88C5-99D0244F95D0}">
      <dgm:prSet phldrT="[Text]" custT="1"/>
      <dgm:spPr/>
      <dgm:t>
        <a:bodyPr/>
        <a:lstStyle/>
        <a:p>
          <a:r>
            <a:rPr lang="en-US" sz="1100" dirty="0">
              <a:solidFill>
                <a:schemeClr val="tx1"/>
              </a:solidFill>
            </a:rPr>
            <a:t>The most commonly earned degree was the master's degree (73.7%)</a:t>
          </a:r>
        </a:p>
        <a:p>
          <a:r>
            <a:rPr lang="en-US" sz="1100" dirty="0">
              <a:solidFill>
                <a:schemeClr val="tx1"/>
              </a:solidFill>
            </a:rPr>
            <a:t>78.9% of respondents worked 31 hours per week or more in direct care of pediatric patients</a:t>
          </a:r>
        </a:p>
      </dgm:t>
    </dgm:pt>
    <dgm:pt modelId="{61AED08D-CC8D-46C4-9A82-CF96094212D5}" type="parTrans" cxnId="{50F64B20-ADDF-4FCA-92D2-5E1BA072DC99}">
      <dgm:prSet/>
      <dgm:spPr/>
      <dgm:t>
        <a:bodyPr/>
        <a:lstStyle/>
        <a:p>
          <a:endParaRPr lang="en-US" sz="2000"/>
        </a:p>
      </dgm:t>
    </dgm:pt>
    <dgm:pt modelId="{C38D5F5C-5BDD-4312-81F7-301B79B75355}" type="sibTrans" cxnId="{50F64B20-ADDF-4FCA-92D2-5E1BA072DC99}">
      <dgm:prSet/>
      <dgm:spPr/>
      <dgm:t>
        <a:bodyPr/>
        <a:lstStyle/>
        <a:p>
          <a:endParaRPr lang="en-US" sz="2000"/>
        </a:p>
      </dgm:t>
    </dgm:pt>
    <dgm:pt modelId="{036CCEBF-87A6-44B6-840C-4A744F57A13F}">
      <dgm:prSet phldrT="[Text]"/>
      <dgm:spPr/>
      <dgm:t>
        <a:bodyPr/>
        <a:lstStyle/>
        <a:p>
          <a:r>
            <a:rPr lang="en-US" b="1" dirty="0"/>
            <a:t>About 70% of respondents report working in an inpatient setting</a:t>
          </a:r>
        </a:p>
      </dgm:t>
    </dgm:pt>
    <dgm:pt modelId="{C9DC7A9A-B505-4248-830F-BE7BD940EBF2}" type="parTrans" cxnId="{2AE0AB91-63AF-416B-866E-AEB19560B8E7}">
      <dgm:prSet/>
      <dgm:spPr/>
      <dgm:t>
        <a:bodyPr/>
        <a:lstStyle/>
        <a:p>
          <a:endParaRPr lang="en-US" sz="2000"/>
        </a:p>
      </dgm:t>
    </dgm:pt>
    <dgm:pt modelId="{389238F6-B363-475D-A6C0-A705FCC41143}" type="sibTrans" cxnId="{2AE0AB91-63AF-416B-866E-AEB19560B8E7}">
      <dgm:prSet custT="1"/>
      <dgm:spPr/>
      <dgm:t>
        <a:bodyPr/>
        <a:lstStyle/>
        <a:p>
          <a:endParaRPr lang="en-US" sz="4000" dirty="0"/>
        </a:p>
      </dgm:t>
    </dgm:pt>
    <dgm:pt modelId="{7F127BE9-C27B-4908-8B87-7E5C886320E8}">
      <dgm:prSet phldrT="[Text]" custT="1"/>
      <dgm:spPr/>
      <dgm:t>
        <a:bodyPr/>
        <a:lstStyle/>
        <a:p>
          <a:r>
            <a:rPr lang="en-US" sz="1100" dirty="0"/>
            <a:t>This setting includes free standing children’s hospitals, major medical centers, and community hospitals</a:t>
          </a:r>
        </a:p>
      </dgm:t>
    </dgm:pt>
    <dgm:pt modelId="{3C9C13B8-A7E7-4D7C-AD9B-6277CB3521B0}" type="parTrans" cxnId="{16F7F48F-DB72-4185-9166-F86D907DA613}">
      <dgm:prSet/>
      <dgm:spPr/>
      <dgm:t>
        <a:bodyPr/>
        <a:lstStyle/>
        <a:p>
          <a:endParaRPr lang="en-US" sz="2000"/>
        </a:p>
      </dgm:t>
    </dgm:pt>
    <dgm:pt modelId="{012B9A81-33FA-479D-A364-E84A259B9217}" type="sibTrans" cxnId="{16F7F48F-DB72-4185-9166-F86D907DA613}">
      <dgm:prSet/>
      <dgm:spPr/>
      <dgm:t>
        <a:bodyPr/>
        <a:lstStyle/>
        <a:p>
          <a:endParaRPr lang="en-US" sz="2000"/>
        </a:p>
      </dgm:t>
    </dgm:pt>
    <dgm:pt modelId="{D414C28B-6377-4CAA-B6E4-035B6315A9CF}">
      <dgm:prSet phldrT="[Text]" custT="1"/>
      <dgm:spPr/>
      <dgm:t>
        <a:bodyPr/>
        <a:lstStyle/>
        <a:p>
          <a:r>
            <a:rPr lang="en-US" sz="1100" kern="1200" dirty="0"/>
            <a:t>92.6% of respondents spend more than 50% of their time in a subspecialty</a:t>
          </a:r>
          <a:endParaRPr lang="en-US" sz="1100" b="1" kern="1200" dirty="0">
            <a:latin typeface="+mj-lt"/>
            <a:ea typeface="+mn-ea"/>
            <a:cs typeface="+mn-cs"/>
          </a:endParaRPr>
        </a:p>
      </dgm:t>
    </dgm:pt>
    <dgm:pt modelId="{AB634E37-CEF5-4C63-80B4-CCCE26C97F77}" type="parTrans" cxnId="{FECE075A-76B4-4D06-BF31-035892DE4891}">
      <dgm:prSet/>
      <dgm:spPr/>
      <dgm:t>
        <a:bodyPr/>
        <a:lstStyle/>
        <a:p>
          <a:endParaRPr lang="en-US" sz="2000"/>
        </a:p>
      </dgm:t>
    </dgm:pt>
    <dgm:pt modelId="{BE120118-EA9E-4C48-8732-7F6D9132AE84}" type="sibTrans" cxnId="{FECE075A-76B4-4D06-BF31-035892DE4891}">
      <dgm:prSet custT="1"/>
      <dgm:spPr/>
      <dgm:t>
        <a:bodyPr/>
        <a:lstStyle/>
        <a:p>
          <a:endParaRPr lang="en-US" sz="4000" dirty="0"/>
        </a:p>
      </dgm:t>
    </dgm:pt>
    <dgm:pt modelId="{8EEA126D-F570-442E-AD3F-886E69F0C1F1}">
      <dgm:prSet phldrT="[Text]" custT="1"/>
      <dgm:spPr/>
      <dgm:t>
        <a:bodyPr/>
        <a:lstStyle/>
        <a:p>
          <a:r>
            <a:rPr lang="en-US" sz="1100" dirty="0"/>
            <a:t>Of those, 16.1% reported working in Critical Care, followed by 11.7% in Cardiac ICU and 11.2% in Hematology/Oncology</a:t>
          </a:r>
        </a:p>
      </dgm:t>
    </dgm:pt>
    <dgm:pt modelId="{655205CF-C498-4F6B-85B4-36555E477FA7}" type="parTrans" cxnId="{CB0905C5-5692-461A-9F85-9CC22E9135FC}">
      <dgm:prSet/>
      <dgm:spPr/>
      <dgm:t>
        <a:bodyPr/>
        <a:lstStyle/>
        <a:p>
          <a:endParaRPr lang="en-US" sz="2000"/>
        </a:p>
      </dgm:t>
    </dgm:pt>
    <dgm:pt modelId="{ECADFA62-9689-477D-B50A-536530D321A2}" type="sibTrans" cxnId="{CB0905C5-5692-461A-9F85-9CC22E9135FC}">
      <dgm:prSet/>
      <dgm:spPr/>
      <dgm:t>
        <a:bodyPr/>
        <a:lstStyle/>
        <a:p>
          <a:endParaRPr lang="en-US" sz="2000"/>
        </a:p>
      </dgm:t>
    </dgm:pt>
    <dgm:pt modelId="{81BA107E-DA95-43F1-83F7-6DC38B3200FF}">
      <dgm:prSet phldrT="[Text]" custT="1"/>
      <dgm:spPr/>
      <dgm:t>
        <a:bodyPr/>
        <a:lstStyle/>
        <a:p>
          <a:r>
            <a:rPr lang="en-US" sz="1200" b="1" dirty="0">
              <a:latin typeface="+mj-lt"/>
            </a:rPr>
            <a:t>Age, Gender, Ethnicity</a:t>
          </a:r>
        </a:p>
      </dgm:t>
    </dgm:pt>
    <dgm:pt modelId="{77C66648-0D54-4C78-BF84-00CE8F9B1BB7}" type="parTrans" cxnId="{9E39A2F3-953D-4DBD-90EF-D2C97E5EF364}">
      <dgm:prSet/>
      <dgm:spPr/>
      <dgm:t>
        <a:bodyPr/>
        <a:lstStyle/>
        <a:p>
          <a:endParaRPr lang="en-US" sz="2000"/>
        </a:p>
      </dgm:t>
    </dgm:pt>
    <dgm:pt modelId="{8BF78097-153F-4C67-BEDF-7B3FDA442790}" type="sibTrans" cxnId="{9E39A2F3-953D-4DBD-90EF-D2C97E5EF364}">
      <dgm:prSet custT="1"/>
      <dgm:spPr/>
      <dgm:t>
        <a:bodyPr/>
        <a:lstStyle/>
        <a:p>
          <a:endParaRPr lang="en-US" sz="4000" dirty="0"/>
        </a:p>
      </dgm:t>
    </dgm:pt>
    <dgm:pt modelId="{8F52A2E8-433B-48B3-B124-FC55E18E5CE1}">
      <dgm:prSet phldrT="[Text]" custT="1"/>
      <dgm:spPr/>
      <dgm:t>
        <a:bodyPr/>
        <a:lstStyle/>
        <a:p>
          <a:r>
            <a:rPr lang="en-US" sz="1100" dirty="0"/>
            <a:t>Almost 87% identified as White </a:t>
          </a:r>
        </a:p>
        <a:p>
          <a:r>
            <a:rPr lang="en-US" sz="1100" dirty="0"/>
            <a:t>93% identified as female </a:t>
          </a:r>
        </a:p>
        <a:p>
          <a:r>
            <a:rPr lang="en-US" sz="1100" dirty="0"/>
            <a:t>About two-thirds of respondents were under the age of 45</a:t>
          </a:r>
        </a:p>
      </dgm:t>
    </dgm:pt>
    <dgm:pt modelId="{F2FCD113-B7D7-41FF-8602-3BEB5DEE825B}" type="parTrans" cxnId="{2AF94A1E-95F1-458A-B6BB-AA54D80A27E7}">
      <dgm:prSet/>
      <dgm:spPr/>
      <dgm:t>
        <a:bodyPr/>
        <a:lstStyle/>
        <a:p>
          <a:endParaRPr lang="en-US" sz="2000"/>
        </a:p>
      </dgm:t>
    </dgm:pt>
    <dgm:pt modelId="{06A5286B-6013-41B5-BD00-001DCAA99212}" type="sibTrans" cxnId="{2AF94A1E-95F1-458A-B6BB-AA54D80A27E7}">
      <dgm:prSet/>
      <dgm:spPr/>
      <dgm:t>
        <a:bodyPr/>
        <a:lstStyle/>
        <a:p>
          <a:endParaRPr lang="en-US" sz="2000"/>
        </a:p>
      </dgm:t>
    </dgm:pt>
    <dgm:pt modelId="{22CA60FE-9D62-4E44-BECD-9F903F23C853}">
      <dgm:prSet phldrT="[Text]" custT="1"/>
      <dgm:spPr/>
      <dgm:t>
        <a:bodyPr/>
        <a:lstStyle/>
        <a:p>
          <a:r>
            <a:rPr lang="en-US" sz="1200" b="1" dirty="0">
              <a:latin typeface="+mj-lt"/>
            </a:rPr>
            <a:t>Other Data</a:t>
          </a:r>
        </a:p>
      </dgm:t>
    </dgm:pt>
    <dgm:pt modelId="{B205B541-D54E-48E6-88CA-B35ACDA8E8A8}" type="parTrans" cxnId="{34774459-BBD6-432A-84B6-7AB4C8BAA3E7}">
      <dgm:prSet/>
      <dgm:spPr/>
      <dgm:t>
        <a:bodyPr/>
        <a:lstStyle/>
        <a:p>
          <a:endParaRPr lang="en-US" sz="2000"/>
        </a:p>
      </dgm:t>
    </dgm:pt>
    <dgm:pt modelId="{4C5AE7FC-5E82-4877-9A18-D8BE0B701B51}" type="sibTrans" cxnId="{34774459-BBD6-432A-84B6-7AB4C8BAA3E7}">
      <dgm:prSet custT="1"/>
      <dgm:spPr/>
      <dgm:t>
        <a:bodyPr/>
        <a:lstStyle/>
        <a:p>
          <a:endParaRPr lang="en-US" sz="4000" dirty="0"/>
        </a:p>
      </dgm:t>
    </dgm:pt>
    <dgm:pt modelId="{62DF0400-AC06-45BB-A5DA-5572493D9205}">
      <dgm:prSet phldrT="[Text]" custT="1"/>
      <dgm:spPr/>
      <dgm:t>
        <a:bodyPr/>
        <a:lstStyle/>
        <a:p>
          <a:r>
            <a:rPr lang="en-US" sz="1100" b="0" dirty="0"/>
            <a:t>58.2% had </a:t>
          </a:r>
          <a:r>
            <a:rPr lang="en-US" sz="1100" b="0" u="none" dirty="0"/>
            <a:t>more than     </a:t>
          </a:r>
          <a:r>
            <a:rPr lang="en-US" sz="1100" b="0" dirty="0"/>
            <a:t> 5 years of experience in pediatric acute care</a:t>
          </a:r>
        </a:p>
      </dgm:t>
    </dgm:pt>
    <dgm:pt modelId="{D6C993E6-E700-4FA1-A4BE-FE12C9A59BAD}" type="parTrans" cxnId="{C7C63B67-0E51-42A4-8DC9-6FA960CABCC4}">
      <dgm:prSet/>
      <dgm:spPr/>
      <dgm:t>
        <a:bodyPr/>
        <a:lstStyle/>
        <a:p>
          <a:endParaRPr lang="en-US" sz="2000"/>
        </a:p>
      </dgm:t>
    </dgm:pt>
    <dgm:pt modelId="{E65CF4A1-D903-481F-984F-D72F8CB558A4}" type="sibTrans" cxnId="{C7C63B67-0E51-42A4-8DC9-6FA960CABCC4}">
      <dgm:prSet/>
      <dgm:spPr/>
      <dgm:t>
        <a:bodyPr/>
        <a:lstStyle/>
        <a:p>
          <a:endParaRPr lang="en-US" sz="2000"/>
        </a:p>
      </dgm:t>
    </dgm:pt>
    <dgm:pt modelId="{73881CDB-D17F-4214-9C5B-E6994A1D9DA4}">
      <dgm:prSet phldrT="[Text]" custT="1"/>
      <dgm:spPr/>
      <dgm:t>
        <a:bodyPr/>
        <a:lstStyle/>
        <a:p>
          <a:r>
            <a:rPr lang="en-US" sz="1100" b="0" dirty="0"/>
            <a:t>Nearly 80% are practicing in an urban area</a:t>
          </a:r>
        </a:p>
      </dgm:t>
    </dgm:pt>
    <dgm:pt modelId="{64C829C4-E1B8-43A3-BF75-86F3A8FFC8B3}" type="parTrans" cxnId="{CE9580B7-5C71-46E1-A6B1-9ECAB51FC8AA}">
      <dgm:prSet/>
      <dgm:spPr/>
      <dgm:t>
        <a:bodyPr/>
        <a:lstStyle/>
        <a:p>
          <a:endParaRPr lang="en-US" sz="2000"/>
        </a:p>
      </dgm:t>
    </dgm:pt>
    <dgm:pt modelId="{AAA0C434-0017-4782-AFA5-D9CD0D8D04E1}" type="sibTrans" cxnId="{CE9580B7-5C71-46E1-A6B1-9ECAB51FC8AA}">
      <dgm:prSet/>
      <dgm:spPr/>
      <dgm:t>
        <a:bodyPr/>
        <a:lstStyle/>
        <a:p>
          <a:endParaRPr lang="en-US" sz="2000"/>
        </a:p>
      </dgm:t>
    </dgm:pt>
    <dgm:pt modelId="{DF2D5D7C-662D-4396-A398-77774D650F5D}" type="pres">
      <dgm:prSet presAssocID="{1FDE72C4-F3F9-48AC-94E4-E2B4F10E513F}" presName="Name0" presStyleCnt="0">
        <dgm:presLayoutVars>
          <dgm:chMax/>
          <dgm:chPref/>
          <dgm:dir/>
          <dgm:animLvl val="lvl"/>
        </dgm:presLayoutVars>
      </dgm:prSet>
      <dgm:spPr/>
    </dgm:pt>
    <dgm:pt modelId="{1A85F482-AF22-4762-9DAF-83BB9884A3C2}" type="pres">
      <dgm:prSet presAssocID="{B757F418-EC4A-4D3E-9639-2598727ECB78}" presName="composite" presStyleCnt="0"/>
      <dgm:spPr/>
    </dgm:pt>
    <dgm:pt modelId="{35274F11-3F52-4106-99C9-E3A67DB03E83}" type="pres">
      <dgm:prSet presAssocID="{B757F418-EC4A-4D3E-9639-2598727ECB78}" presName="Parent1" presStyleLbl="node1" presStyleIdx="0" presStyleCnt="10" custLinFactNeighborX="9879">
        <dgm:presLayoutVars>
          <dgm:chMax val="1"/>
          <dgm:chPref val="1"/>
          <dgm:bulletEnabled val="1"/>
        </dgm:presLayoutVars>
      </dgm:prSet>
      <dgm:spPr/>
    </dgm:pt>
    <dgm:pt modelId="{6E268B59-9370-402F-B420-C2EE07D3D797}" type="pres">
      <dgm:prSet presAssocID="{B757F418-EC4A-4D3E-9639-2598727ECB78}" presName="Childtext1" presStyleLbl="revTx" presStyleIdx="0" presStyleCnt="5" custScaleX="130408" custLinFactNeighborX="25405" custLinFactNeighborY="-1102">
        <dgm:presLayoutVars>
          <dgm:chMax val="0"/>
          <dgm:chPref val="0"/>
          <dgm:bulletEnabled val="1"/>
        </dgm:presLayoutVars>
      </dgm:prSet>
      <dgm:spPr/>
    </dgm:pt>
    <dgm:pt modelId="{27EB6E71-2B95-4497-9292-6A73908AE039}" type="pres">
      <dgm:prSet presAssocID="{B757F418-EC4A-4D3E-9639-2598727ECB78}" presName="BalanceSpacing" presStyleCnt="0"/>
      <dgm:spPr/>
    </dgm:pt>
    <dgm:pt modelId="{5656D39E-E902-4D8A-9DA0-2E115423C158}" type="pres">
      <dgm:prSet presAssocID="{B757F418-EC4A-4D3E-9639-2598727ECB78}" presName="BalanceSpacing1" presStyleCnt="0"/>
      <dgm:spPr/>
    </dgm:pt>
    <dgm:pt modelId="{E3E2FB2B-1245-4418-95D3-C449F523D27E}" type="pres">
      <dgm:prSet presAssocID="{51A5737F-81BA-4636-8CAB-D08FDE189A44}" presName="Accent1Text" presStyleLbl="node1" presStyleIdx="1" presStyleCnt="10" custLinFactNeighborX="9879"/>
      <dgm:spPr/>
    </dgm:pt>
    <dgm:pt modelId="{512F4C46-3EDE-4AD1-838B-2187992F2B90}" type="pres">
      <dgm:prSet presAssocID="{51A5737F-81BA-4636-8CAB-D08FDE189A44}" presName="spaceBetweenRectangles" presStyleCnt="0"/>
      <dgm:spPr/>
    </dgm:pt>
    <dgm:pt modelId="{BF3261A6-765F-48D6-84E5-7CE7E484A5A8}" type="pres">
      <dgm:prSet presAssocID="{036CCEBF-87A6-44B6-840C-4A744F57A13F}" presName="composite" presStyleCnt="0"/>
      <dgm:spPr/>
    </dgm:pt>
    <dgm:pt modelId="{EED05D4D-7B51-4CF9-817E-AF29428FA04B}" type="pres">
      <dgm:prSet presAssocID="{036CCEBF-87A6-44B6-840C-4A744F57A13F}" presName="Parent1" presStyleLbl="node1" presStyleIdx="2" presStyleCnt="10">
        <dgm:presLayoutVars>
          <dgm:chMax val="1"/>
          <dgm:chPref val="1"/>
          <dgm:bulletEnabled val="1"/>
        </dgm:presLayoutVars>
      </dgm:prSet>
      <dgm:spPr/>
    </dgm:pt>
    <dgm:pt modelId="{C047D638-3288-4261-BD1C-010CB9D1DAD5}" type="pres">
      <dgm:prSet presAssocID="{036CCEBF-87A6-44B6-840C-4A744F57A13F}" presName="Childtext1" presStyleLbl="revTx" presStyleIdx="1" presStyleCnt="5">
        <dgm:presLayoutVars>
          <dgm:chMax val="0"/>
          <dgm:chPref val="0"/>
          <dgm:bulletEnabled val="1"/>
        </dgm:presLayoutVars>
      </dgm:prSet>
      <dgm:spPr/>
    </dgm:pt>
    <dgm:pt modelId="{CF5D8D8D-F885-4A9E-A14B-6D39D6DD99E4}" type="pres">
      <dgm:prSet presAssocID="{036CCEBF-87A6-44B6-840C-4A744F57A13F}" presName="BalanceSpacing" presStyleCnt="0"/>
      <dgm:spPr/>
    </dgm:pt>
    <dgm:pt modelId="{EFBAFA8B-7247-4298-A658-7892F8CB919C}" type="pres">
      <dgm:prSet presAssocID="{036CCEBF-87A6-44B6-840C-4A744F57A13F}" presName="BalanceSpacing1" presStyleCnt="0"/>
      <dgm:spPr/>
    </dgm:pt>
    <dgm:pt modelId="{7445D09E-F81C-4597-8557-28CABDBF271D}" type="pres">
      <dgm:prSet presAssocID="{389238F6-B363-475D-A6C0-A705FCC41143}" presName="Accent1Text" presStyleLbl="node1" presStyleIdx="3" presStyleCnt="10" custLinFactNeighborY="0"/>
      <dgm:spPr/>
    </dgm:pt>
    <dgm:pt modelId="{04DAA659-7262-4FCD-A73E-FCEF592AAEEC}" type="pres">
      <dgm:prSet presAssocID="{389238F6-B363-475D-A6C0-A705FCC41143}" presName="spaceBetweenRectangles" presStyleCnt="0"/>
      <dgm:spPr/>
    </dgm:pt>
    <dgm:pt modelId="{25F6001B-3E96-4FCC-ACD4-55FF523D527B}" type="pres">
      <dgm:prSet presAssocID="{D414C28B-6377-4CAA-B6E4-035B6315A9CF}" presName="composite" presStyleCnt="0"/>
      <dgm:spPr/>
    </dgm:pt>
    <dgm:pt modelId="{72A7AF5C-2C2F-45D4-8C41-5C202E1B7444}" type="pres">
      <dgm:prSet presAssocID="{D414C28B-6377-4CAA-B6E4-035B6315A9CF}" presName="Parent1" presStyleLbl="node1" presStyleIdx="4" presStyleCnt="10">
        <dgm:presLayoutVars>
          <dgm:chMax val="1"/>
          <dgm:chPref val="1"/>
          <dgm:bulletEnabled val="1"/>
        </dgm:presLayoutVars>
      </dgm:prSet>
      <dgm:spPr/>
    </dgm:pt>
    <dgm:pt modelId="{CC75E1B8-367A-4C5E-BC71-6AF15305B06C}" type="pres">
      <dgm:prSet presAssocID="{D414C28B-6377-4CAA-B6E4-035B6315A9CF}" presName="Childtext1" presStyleLbl="revTx" presStyleIdx="2" presStyleCnt="5">
        <dgm:presLayoutVars>
          <dgm:chMax val="0"/>
          <dgm:chPref val="0"/>
          <dgm:bulletEnabled val="1"/>
        </dgm:presLayoutVars>
      </dgm:prSet>
      <dgm:spPr/>
    </dgm:pt>
    <dgm:pt modelId="{FBDA8FB3-32C9-4D64-8D6C-4A710BA8C7AA}" type="pres">
      <dgm:prSet presAssocID="{D414C28B-6377-4CAA-B6E4-035B6315A9CF}" presName="BalanceSpacing" presStyleCnt="0"/>
      <dgm:spPr/>
    </dgm:pt>
    <dgm:pt modelId="{45E2ED2E-94D6-485C-9415-F4EE45806DFE}" type="pres">
      <dgm:prSet presAssocID="{D414C28B-6377-4CAA-B6E4-035B6315A9CF}" presName="BalanceSpacing1" presStyleCnt="0"/>
      <dgm:spPr/>
    </dgm:pt>
    <dgm:pt modelId="{E4014025-A9BD-4598-A3EF-42944FB8ACEE}" type="pres">
      <dgm:prSet presAssocID="{BE120118-EA9E-4C48-8732-7F6D9132AE84}" presName="Accent1Text" presStyleLbl="node1" presStyleIdx="5" presStyleCnt="10"/>
      <dgm:spPr/>
    </dgm:pt>
    <dgm:pt modelId="{4335F1A4-759A-4BDE-941E-A1FAEE00BA33}" type="pres">
      <dgm:prSet presAssocID="{BE120118-EA9E-4C48-8732-7F6D9132AE84}" presName="spaceBetweenRectangles" presStyleCnt="0"/>
      <dgm:spPr/>
    </dgm:pt>
    <dgm:pt modelId="{0DBB8BF9-FFA6-428F-9D27-F7BB997D2881}" type="pres">
      <dgm:prSet presAssocID="{81BA107E-DA95-43F1-83F7-6DC38B3200FF}" presName="composite" presStyleCnt="0"/>
      <dgm:spPr/>
    </dgm:pt>
    <dgm:pt modelId="{502087D0-CDF9-4ADD-BACF-DCC89A49B703}" type="pres">
      <dgm:prSet presAssocID="{81BA107E-DA95-43F1-83F7-6DC38B3200FF}" presName="Parent1" presStyleLbl="node1" presStyleIdx="6" presStyleCnt="10" custLinFactNeighborX="-13679">
        <dgm:presLayoutVars>
          <dgm:chMax val="1"/>
          <dgm:chPref val="1"/>
          <dgm:bulletEnabled val="1"/>
        </dgm:presLayoutVars>
      </dgm:prSet>
      <dgm:spPr/>
    </dgm:pt>
    <dgm:pt modelId="{9F9C2FFE-2459-45B0-AD3E-49629533CF0C}" type="pres">
      <dgm:prSet presAssocID="{81BA107E-DA95-43F1-83F7-6DC38B3200FF}" presName="Childtext1" presStyleLbl="revTx" presStyleIdx="3" presStyleCnt="5" custScaleX="141739" custLinFactNeighborX="-31697" custLinFactNeighborY="3305">
        <dgm:presLayoutVars>
          <dgm:chMax val="0"/>
          <dgm:chPref val="0"/>
          <dgm:bulletEnabled val="1"/>
        </dgm:presLayoutVars>
      </dgm:prSet>
      <dgm:spPr/>
    </dgm:pt>
    <dgm:pt modelId="{58CD42D2-4BD5-4F04-9B56-3B611DB99493}" type="pres">
      <dgm:prSet presAssocID="{81BA107E-DA95-43F1-83F7-6DC38B3200FF}" presName="BalanceSpacing" presStyleCnt="0"/>
      <dgm:spPr/>
    </dgm:pt>
    <dgm:pt modelId="{3D5DF6EC-DF20-413B-975F-236AEC3E01A8}" type="pres">
      <dgm:prSet presAssocID="{81BA107E-DA95-43F1-83F7-6DC38B3200FF}" presName="BalanceSpacing1" presStyleCnt="0"/>
      <dgm:spPr/>
    </dgm:pt>
    <dgm:pt modelId="{4E05A9E1-B964-4A1B-8676-ED162342E37E}" type="pres">
      <dgm:prSet presAssocID="{8BF78097-153F-4C67-BEDF-7B3FDA442790}" presName="Accent1Text" presStyleLbl="node1" presStyleIdx="7" presStyleCnt="10" custLinFactNeighborX="-12920"/>
      <dgm:spPr/>
    </dgm:pt>
    <dgm:pt modelId="{B4E59434-23F8-4676-A0B5-C91DF7BC338F}" type="pres">
      <dgm:prSet presAssocID="{8BF78097-153F-4C67-BEDF-7B3FDA442790}" presName="spaceBetweenRectangles" presStyleCnt="0"/>
      <dgm:spPr/>
    </dgm:pt>
    <dgm:pt modelId="{4697B0ED-95B8-4BAA-8640-2AED784A0EBB}" type="pres">
      <dgm:prSet presAssocID="{22CA60FE-9D62-4E44-BECD-9F903F23C853}" presName="composite" presStyleCnt="0"/>
      <dgm:spPr/>
    </dgm:pt>
    <dgm:pt modelId="{0C2C3867-5881-467C-B7A8-A89AE4CB7AB6}" type="pres">
      <dgm:prSet presAssocID="{22CA60FE-9D62-4E44-BECD-9F903F23C853}" presName="Parent1" presStyleLbl="node1" presStyleIdx="8" presStyleCnt="10">
        <dgm:presLayoutVars>
          <dgm:chMax val="1"/>
          <dgm:chPref val="1"/>
          <dgm:bulletEnabled val="1"/>
        </dgm:presLayoutVars>
      </dgm:prSet>
      <dgm:spPr/>
    </dgm:pt>
    <dgm:pt modelId="{1BC6B30D-994D-4988-8D97-C15F4F1475BB}" type="pres">
      <dgm:prSet presAssocID="{22CA60FE-9D62-4E44-BECD-9F903F23C853}" presName="Childtext1" presStyleLbl="revTx" presStyleIdx="4" presStyleCnt="5">
        <dgm:presLayoutVars>
          <dgm:chMax val="0"/>
          <dgm:chPref val="0"/>
          <dgm:bulletEnabled val="1"/>
        </dgm:presLayoutVars>
      </dgm:prSet>
      <dgm:spPr/>
    </dgm:pt>
    <dgm:pt modelId="{CFC3F7C2-AB86-491A-BF81-06C58D5101C5}" type="pres">
      <dgm:prSet presAssocID="{22CA60FE-9D62-4E44-BECD-9F903F23C853}" presName="BalanceSpacing" presStyleCnt="0"/>
      <dgm:spPr/>
    </dgm:pt>
    <dgm:pt modelId="{AC6AC6C9-9E97-4673-A8B5-E4E8801C778F}" type="pres">
      <dgm:prSet presAssocID="{22CA60FE-9D62-4E44-BECD-9F903F23C853}" presName="BalanceSpacing1" presStyleCnt="0"/>
      <dgm:spPr/>
    </dgm:pt>
    <dgm:pt modelId="{20FCD013-B6C6-4B2A-9E3D-70BF9CD92C67}" type="pres">
      <dgm:prSet presAssocID="{4C5AE7FC-5E82-4877-9A18-D8BE0B701B51}" presName="Accent1Text" presStyleLbl="node1" presStyleIdx="9" presStyleCnt="10"/>
      <dgm:spPr/>
    </dgm:pt>
  </dgm:ptLst>
  <dgm:cxnLst>
    <dgm:cxn modelId="{4A7EFE16-29AF-4123-92B6-D7BD2A679498}" type="presOf" srcId="{389238F6-B363-475D-A6C0-A705FCC41143}" destId="{7445D09E-F81C-4597-8557-28CABDBF271D}" srcOrd="0" destOrd="0" presId="urn:microsoft.com/office/officeart/2008/layout/AlternatingHexagons"/>
    <dgm:cxn modelId="{E09D601A-E3E4-4535-8E2B-25E0DE7D4897}" type="presOf" srcId="{51A5737F-81BA-4636-8CAB-D08FDE189A44}" destId="{E3E2FB2B-1245-4418-95D3-C449F523D27E}" srcOrd="0" destOrd="0" presId="urn:microsoft.com/office/officeart/2008/layout/AlternatingHexagons"/>
    <dgm:cxn modelId="{F3193F1B-AD7B-485A-9096-5FDB1C791CA6}" type="presOf" srcId="{73881CDB-D17F-4214-9C5B-E6994A1D9DA4}" destId="{1BC6B30D-994D-4988-8D97-C15F4F1475BB}" srcOrd="0" destOrd="1" presId="urn:microsoft.com/office/officeart/2008/layout/AlternatingHexagons"/>
    <dgm:cxn modelId="{2AF94A1E-95F1-458A-B6BB-AA54D80A27E7}" srcId="{81BA107E-DA95-43F1-83F7-6DC38B3200FF}" destId="{8F52A2E8-433B-48B3-B124-FC55E18E5CE1}" srcOrd="0" destOrd="0" parTransId="{F2FCD113-B7D7-41FF-8602-3BEB5DEE825B}" sibTransId="{06A5286B-6013-41B5-BD00-001DCAA99212}"/>
    <dgm:cxn modelId="{8F753C20-7164-49E9-89F1-49DC1B04BAAA}" type="presOf" srcId="{81BA107E-DA95-43F1-83F7-6DC38B3200FF}" destId="{502087D0-CDF9-4ADD-BACF-DCC89A49B703}" srcOrd="0" destOrd="0" presId="urn:microsoft.com/office/officeart/2008/layout/AlternatingHexagons"/>
    <dgm:cxn modelId="{50F64B20-ADDF-4FCA-92D2-5E1BA072DC99}" srcId="{B757F418-EC4A-4D3E-9639-2598727ECB78}" destId="{91EE9E2E-5620-4F29-88C5-99D0244F95D0}" srcOrd="0" destOrd="0" parTransId="{61AED08D-CC8D-46C4-9A82-CF96094212D5}" sibTransId="{C38D5F5C-5BDD-4312-81F7-301B79B75355}"/>
    <dgm:cxn modelId="{7D6F1031-B599-421A-B46F-60C964216526}" type="presOf" srcId="{8EEA126D-F570-442E-AD3F-886E69F0C1F1}" destId="{CC75E1B8-367A-4C5E-BC71-6AF15305B06C}" srcOrd="0" destOrd="0" presId="urn:microsoft.com/office/officeart/2008/layout/AlternatingHexagons"/>
    <dgm:cxn modelId="{69A7F43C-0420-4917-A78D-61EA4EB219E9}" type="presOf" srcId="{91EE9E2E-5620-4F29-88C5-99D0244F95D0}" destId="{6E268B59-9370-402F-B420-C2EE07D3D797}" srcOrd="0" destOrd="0" presId="urn:microsoft.com/office/officeart/2008/layout/AlternatingHexagons"/>
    <dgm:cxn modelId="{C7C63B67-0E51-42A4-8DC9-6FA960CABCC4}" srcId="{22CA60FE-9D62-4E44-BECD-9F903F23C853}" destId="{62DF0400-AC06-45BB-A5DA-5572493D9205}" srcOrd="0" destOrd="0" parTransId="{D6C993E6-E700-4FA1-A4BE-FE12C9A59BAD}" sibTransId="{E65CF4A1-D903-481F-984F-D72F8CB558A4}"/>
    <dgm:cxn modelId="{E6C18047-B6DA-45E1-8DE9-978B88FF09C7}" type="presOf" srcId="{036CCEBF-87A6-44B6-840C-4A744F57A13F}" destId="{EED05D4D-7B51-4CF9-817E-AF29428FA04B}" srcOrd="0" destOrd="0" presId="urn:microsoft.com/office/officeart/2008/layout/AlternatingHexagons"/>
    <dgm:cxn modelId="{D2FEA36E-2D1D-4E64-9AB2-30270B581615}" type="presOf" srcId="{4C5AE7FC-5E82-4877-9A18-D8BE0B701B51}" destId="{20FCD013-B6C6-4B2A-9E3D-70BF9CD92C67}" srcOrd="0" destOrd="0" presId="urn:microsoft.com/office/officeart/2008/layout/AlternatingHexagons"/>
    <dgm:cxn modelId="{ADA69571-62B0-44F6-B039-D57E55386AEE}" type="presOf" srcId="{8F52A2E8-433B-48B3-B124-FC55E18E5CE1}" destId="{9F9C2FFE-2459-45B0-AD3E-49629533CF0C}" srcOrd="0" destOrd="0" presId="urn:microsoft.com/office/officeart/2008/layout/AlternatingHexagons"/>
    <dgm:cxn modelId="{34774459-BBD6-432A-84B6-7AB4C8BAA3E7}" srcId="{1FDE72C4-F3F9-48AC-94E4-E2B4F10E513F}" destId="{22CA60FE-9D62-4E44-BECD-9F903F23C853}" srcOrd="4" destOrd="0" parTransId="{B205B541-D54E-48E6-88CA-B35ACDA8E8A8}" sibTransId="{4C5AE7FC-5E82-4877-9A18-D8BE0B701B51}"/>
    <dgm:cxn modelId="{FECE075A-76B4-4D06-BF31-035892DE4891}" srcId="{1FDE72C4-F3F9-48AC-94E4-E2B4F10E513F}" destId="{D414C28B-6377-4CAA-B6E4-035B6315A9CF}" srcOrd="2" destOrd="0" parTransId="{AB634E37-CEF5-4C63-80B4-CCCE26C97F77}" sibTransId="{BE120118-EA9E-4C48-8732-7F6D9132AE84}"/>
    <dgm:cxn modelId="{FF47C884-3662-47D6-8424-7EF9A0CABA63}" srcId="{1FDE72C4-F3F9-48AC-94E4-E2B4F10E513F}" destId="{B757F418-EC4A-4D3E-9639-2598727ECB78}" srcOrd="0" destOrd="0" parTransId="{4AAB83AC-F493-460A-B4C9-132CFD56A67A}" sibTransId="{51A5737F-81BA-4636-8CAB-D08FDE189A44}"/>
    <dgm:cxn modelId="{16F7F48F-DB72-4185-9166-F86D907DA613}" srcId="{036CCEBF-87A6-44B6-840C-4A744F57A13F}" destId="{7F127BE9-C27B-4908-8B87-7E5C886320E8}" srcOrd="0" destOrd="0" parTransId="{3C9C13B8-A7E7-4D7C-AD9B-6277CB3521B0}" sibTransId="{012B9A81-33FA-479D-A364-E84A259B9217}"/>
    <dgm:cxn modelId="{2AE0AB91-63AF-416B-866E-AEB19560B8E7}" srcId="{1FDE72C4-F3F9-48AC-94E4-E2B4F10E513F}" destId="{036CCEBF-87A6-44B6-840C-4A744F57A13F}" srcOrd="1" destOrd="0" parTransId="{C9DC7A9A-B505-4248-830F-BE7BD940EBF2}" sibTransId="{389238F6-B363-475D-A6C0-A705FCC41143}"/>
    <dgm:cxn modelId="{A6574F97-ABA2-4A1B-99B4-757D687C9C34}" type="presOf" srcId="{7F127BE9-C27B-4908-8B87-7E5C886320E8}" destId="{C047D638-3288-4261-BD1C-010CB9D1DAD5}" srcOrd="0" destOrd="0" presId="urn:microsoft.com/office/officeart/2008/layout/AlternatingHexagons"/>
    <dgm:cxn modelId="{4D775FA8-004C-4D72-ABDD-BEF382675ED5}" type="presOf" srcId="{D414C28B-6377-4CAA-B6E4-035B6315A9CF}" destId="{72A7AF5C-2C2F-45D4-8C41-5C202E1B7444}" srcOrd="0" destOrd="0" presId="urn:microsoft.com/office/officeart/2008/layout/AlternatingHexagons"/>
    <dgm:cxn modelId="{CE9580B7-5C71-46E1-A6B1-9ECAB51FC8AA}" srcId="{22CA60FE-9D62-4E44-BECD-9F903F23C853}" destId="{73881CDB-D17F-4214-9C5B-E6994A1D9DA4}" srcOrd="1" destOrd="0" parTransId="{64C829C4-E1B8-43A3-BF75-86F3A8FFC8B3}" sibTransId="{AAA0C434-0017-4782-AFA5-D9CD0D8D04E1}"/>
    <dgm:cxn modelId="{D39B55BD-4215-4034-A19A-75D89E9D8D06}" type="presOf" srcId="{62DF0400-AC06-45BB-A5DA-5572493D9205}" destId="{1BC6B30D-994D-4988-8D97-C15F4F1475BB}" srcOrd="0" destOrd="0" presId="urn:microsoft.com/office/officeart/2008/layout/AlternatingHexagons"/>
    <dgm:cxn modelId="{42AA26BF-D4FB-4B06-B64C-C631CA88CE8D}" type="presOf" srcId="{B757F418-EC4A-4D3E-9639-2598727ECB78}" destId="{35274F11-3F52-4106-99C9-E3A67DB03E83}" srcOrd="0" destOrd="0" presId="urn:microsoft.com/office/officeart/2008/layout/AlternatingHexagons"/>
    <dgm:cxn modelId="{CB0905C5-5692-461A-9F85-9CC22E9135FC}" srcId="{D414C28B-6377-4CAA-B6E4-035B6315A9CF}" destId="{8EEA126D-F570-442E-AD3F-886E69F0C1F1}" srcOrd="0" destOrd="0" parTransId="{655205CF-C498-4F6B-85B4-36555E477FA7}" sibTransId="{ECADFA62-9689-477D-B50A-536530D321A2}"/>
    <dgm:cxn modelId="{D0498EEA-4169-45A4-ABF8-0B4E3524761D}" type="presOf" srcId="{8BF78097-153F-4C67-BEDF-7B3FDA442790}" destId="{4E05A9E1-B964-4A1B-8676-ED162342E37E}" srcOrd="0" destOrd="0" presId="urn:microsoft.com/office/officeart/2008/layout/AlternatingHexagons"/>
    <dgm:cxn modelId="{0F044CEE-3C1C-449E-B125-6D94C7B3A448}" type="presOf" srcId="{BE120118-EA9E-4C48-8732-7F6D9132AE84}" destId="{E4014025-A9BD-4598-A3EF-42944FB8ACEE}" srcOrd="0" destOrd="0" presId="urn:microsoft.com/office/officeart/2008/layout/AlternatingHexagons"/>
    <dgm:cxn modelId="{9E39A2F3-953D-4DBD-90EF-D2C97E5EF364}" srcId="{1FDE72C4-F3F9-48AC-94E4-E2B4F10E513F}" destId="{81BA107E-DA95-43F1-83F7-6DC38B3200FF}" srcOrd="3" destOrd="0" parTransId="{77C66648-0D54-4C78-BF84-00CE8F9B1BB7}" sibTransId="{8BF78097-153F-4C67-BEDF-7B3FDA442790}"/>
    <dgm:cxn modelId="{32B8EFF6-1F1F-4EB0-8450-DEA7F52D088B}" type="presOf" srcId="{22CA60FE-9D62-4E44-BECD-9F903F23C853}" destId="{0C2C3867-5881-467C-B7A8-A89AE4CB7AB6}" srcOrd="0" destOrd="0" presId="urn:microsoft.com/office/officeart/2008/layout/AlternatingHexagons"/>
    <dgm:cxn modelId="{61A870FC-BCCA-4104-A44E-DC2D817B1B8A}" type="presOf" srcId="{1FDE72C4-F3F9-48AC-94E4-E2B4F10E513F}" destId="{DF2D5D7C-662D-4396-A398-77774D650F5D}" srcOrd="0" destOrd="0" presId="urn:microsoft.com/office/officeart/2008/layout/AlternatingHexagons"/>
    <dgm:cxn modelId="{B949947B-6B05-47CA-B4DD-69BA037DD251}" type="presParOf" srcId="{DF2D5D7C-662D-4396-A398-77774D650F5D}" destId="{1A85F482-AF22-4762-9DAF-83BB9884A3C2}" srcOrd="0" destOrd="0" presId="urn:microsoft.com/office/officeart/2008/layout/AlternatingHexagons"/>
    <dgm:cxn modelId="{74A30EFA-0414-44AF-AB9A-98F3BCA59466}" type="presParOf" srcId="{1A85F482-AF22-4762-9DAF-83BB9884A3C2}" destId="{35274F11-3F52-4106-99C9-E3A67DB03E83}" srcOrd="0" destOrd="0" presId="urn:microsoft.com/office/officeart/2008/layout/AlternatingHexagons"/>
    <dgm:cxn modelId="{7144709E-3515-4C9D-A38E-7E89105417C2}" type="presParOf" srcId="{1A85F482-AF22-4762-9DAF-83BB9884A3C2}" destId="{6E268B59-9370-402F-B420-C2EE07D3D797}" srcOrd="1" destOrd="0" presId="urn:microsoft.com/office/officeart/2008/layout/AlternatingHexagons"/>
    <dgm:cxn modelId="{938BA66C-E1B5-4C3A-A420-330EB10A5FDC}" type="presParOf" srcId="{1A85F482-AF22-4762-9DAF-83BB9884A3C2}" destId="{27EB6E71-2B95-4497-9292-6A73908AE039}" srcOrd="2" destOrd="0" presId="urn:microsoft.com/office/officeart/2008/layout/AlternatingHexagons"/>
    <dgm:cxn modelId="{D1442517-4CBD-4F3A-A86F-68829A194CAF}" type="presParOf" srcId="{1A85F482-AF22-4762-9DAF-83BB9884A3C2}" destId="{5656D39E-E902-4D8A-9DA0-2E115423C158}" srcOrd="3" destOrd="0" presId="urn:microsoft.com/office/officeart/2008/layout/AlternatingHexagons"/>
    <dgm:cxn modelId="{42424610-7567-43A8-8778-6035777E2CA4}" type="presParOf" srcId="{1A85F482-AF22-4762-9DAF-83BB9884A3C2}" destId="{E3E2FB2B-1245-4418-95D3-C449F523D27E}" srcOrd="4" destOrd="0" presId="urn:microsoft.com/office/officeart/2008/layout/AlternatingHexagons"/>
    <dgm:cxn modelId="{0E831847-3976-440F-9745-6DF565976A9A}" type="presParOf" srcId="{DF2D5D7C-662D-4396-A398-77774D650F5D}" destId="{512F4C46-3EDE-4AD1-838B-2187992F2B90}" srcOrd="1" destOrd="0" presId="urn:microsoft.com/office/officeart/2008/layout/AlternatingHexagons"/>
    <dgm:cxn modelId="{B873FAD2-6460-4B4F-AB03-B189FEA58AB3}" type="presParOf" srcId="{DF2D5D7C-662D-4396-A398-77774D650F5D}" destId="{BF3261A6-765F-48D6-84E5-7CE7E484A5A8}" srcOrd="2" destOrd="0" presId="urn:microsoft.com/office/officeart/2008/layout/AlternatingHexagons"/>
    <dgm:cxn modelId="{EAE913C0-7210-47A2-BA11-2FF24918CB16}" type="presParOf" srcId="{BF3261A6-765F-48D6-84E5-7CE7E484A5A8}" destId="{EED05D4D-7B51-4CF9-817E-AF29428FA04B}" srcOrd="0" destOrd="0" presId="urn:microsoft.com/office/officeart/2008/layout/AlternatingHexagons"/>
    <dgm:cxn modelId="{FF8CD7F5-E95A-4A72-8F73-1C714D9F951C}" type="presParOf" srcId="{BF3261A6-765F-48D6-84E5-7CE7E484A5A8}" destId="{C047D638-3288-4261-BD1C-010CB9D1DAD5}" srcOrd="1" destOrd="0" presId="urn:microsoft.com/office/officeart/2008/layout/AlternatingHexagons"/>
    <dgm:cxn modelId="{6F923A1B-5006-4878-8B31-EB6C4AF9DA91}" type="presParOf" srcId="{BF3261A6-765F-48D6-84E5-7CE7E484A5A8}" destId="{CF5D8D8D-F885-4A9E-A14B-6D39D6DD99E4}" srcOrd="2" destOrd="0" presId="urn:microsoft.com/office/officeart/2008/layout/AlternatingHexagons"/>
    <dgm:cxn modelId="{A5765725-E622-4A84-9B1B-3AFF05CF26D7}" type="presParOf" srcId="{BF3261A6-765F-48D6-84E5-7CE7E484A5A8}" destId="{EFBAFA8B-7247-4298-A658-7892F8CB919C}" srcOrd="3" destOrd="0" presId="urn:microsoft.com/office/officeart/2008/layout/AlternatingHexagons"/>
    <dgm:cxn modelId="{EE29F2DA-21B8-46C9-B63D-5CFF11D5586E}" type="presParOf" srcId="{BF3261A6-765F-48D6-84E5-7CE7E484A5A8}" destId="{7445D09E-F81C-4597-8557-28CABDBF271D}" srcOrd="4" destOrd="0" presId="urn:microsoft.com/office/officeart/2008/layout/AlternatingHexagons"/>
    <dgm:cxn modelId="{959024DD-A657-4C73-9B70-BC560F55F5AB}" type="presParOf" srcId="{DF2D5D7C-662D-4396-A398-77774D650F5D}" destId="{04DAA659-7262-4FCD-A73E-FCEF592AAEEC}" srcOrd="3" destOrd="0" presId="urn:microsoft.com/office/officeart/2008/layout/AlternatingHexagons"/>
    <dgm:cxn modelId="{522F622A-A714-4A81-8707-5A2C3F6A1498}" type="presParOf" srcId="{DF2D5D7C-662D-4396-A398-77774D650F5D}" destId="{25F6001B-3E96-4FCC-ACD4-55FF523D527B}" srcOrd="4" destOrd="0" presId="urn:microsoft.com/office/officeart/2008/layout/AlternatingHexagons"/>
    <dgm:cxn modelId="{428F7DAD-8261-48ED-8298-1191F26A967E}" type="presParOf" srcId="{25F6001B-3E96-4FCC-ACD4-55FF523D527B}" destId="{72A7AF5C-2C2F-45D4-8C41-5C202E1B7444}" srcOrd="0" destOrd="0" presId="urn:microsoft.com/office/officeart/2008/layout/AlternatingHexagons"/>
    <dgm:cxn modelId="{280490F6-0633-443B-AE5D-DAAFD1E2A6E4}" type="presParOf" srcId="{25F6001B-3E96-4FCC-ACD4-55FF523D527B}" destId="{CC75E1B8-367A-4C5E-BC71-6AF15305B06C}" srcOrd="1" destOrd="0" presId="urn:microsoft.com/office/officeart/2008/layout/AlternatingHexagons"/>
    <dgm:cxn modelId="{DF11BBBE-AF6E-4AE0-89F4-4B7D74F361D4}" type="presParOf" srcId="{25F6001B-3E96-4FCC-ACD4-55FF523D527B}" destId="{FBDA8FB3-32C9-4D64-8D6C-4A710BA8C7AA}" srcOrd="2" destOrd="0" presId="urn:microsoft.com/office/officeart/2008/layout/AlternatingHexagons"/>
    <dgm:cxn modelId="{8BDA8065-41DA-4D0E-BB36-F9877F1CD55F}" type="presParOf" srcId="{25F6001B-3E96-4FCC-ACD4-55FF523D527B}" destId="{45E2ED2E-94D6-485C-9415-F4EE45806DFE}" srcOrd="3" destOrd="0" presId="urn:microsoft.com/office/officeart/2008/layout/AlternatingHexagons"/>
    <dgm:cxn modelId="{0F9BD2BC-811C-47F2-8D19-30C6B85F8B7A}" type="presParOf" srcId="{25F6001B-3E96-4FCC-ACD4-55FF523D527B}" destId="{E4014025-A9BD-4598-A3EF-42944FB8ACEE}" srcOrd="4" destOrd="0" presId="urn:microsoft.com/office/officeart/2008/layout/AlternatingHexagons"/>
    <dgm:cxn modelId="{C27D378F-C4F1-46E1-8C46-EB52EB3F2ACA}" type="presParOf" srcId="{DF2D5D7C-662D-4396-A398-77774D650F5D}" destId="{4335F1A4-759A-4BDE-941E-A1FAEE00BA33}" srcOrd="5" destOrd="0" presId="urn:microsoft.com/office/officeart/2008/layout/AlternatingHexagons"/>
    <dgm:cxn modelId="{8B9E0E27-AF36-4B90-B392-BAFE59F73CFB}" type="presParOf" srcId="{DF2D5D7C-662D-4396-A398-77774D650F5D}" destId="{0DBB8BF9-FFA6-428F-9D27-F7BB997D2881}" srcOrd="6" destOrd="0" presId="urn:microsoft.com/office/officeart/2008/layout/AlternatingHexagons"/>
    <dgm:cxn modelId="{6EC2D97E-AF59-4AFC-9754-1C7869D4FB01}" type="presParOf" srcId="{0DBB8BF9-FFA6-428F-9D27-F7BB997D2881}" destId="{502087D0-CDF9-4ADD-BACF-DCC89A49B703}" srcOrd="0" destOrd="0" presId="urn:microsoft.com/office/officeart/2008/layout/AlternatingHexagons"/>
    <dgm:cxn modelId="{C489C202-B1E0-4CDC-800B-1FD452849F49}" type="presParOf" srcId="{0DBB8BF9-FFA6-428F-9D27-F7BB997D2881}" destId="{9F9C2FFE-2459-45B0-AD3E-49629533CF0C}" srcOrd="1" destOrd="0" presId="urn:microsoft.com/office/officeart/2008/layout/AlternatingHexagons"/>
    <dgm:cxn modelId="{0381E60A-F6D5-49E5-ABA7-06305461C784}" type="presParOf" srcId="{0DBB8BF9-FFA6-428F-9D27-F7BB997D2881}" destId="{58CD42D2-4BD5-4F04-9B56-3B611DB99493}" srcOrd="2" destOrd="0" presId="urn:microsoft.com/office/officeart/2008/layout/AlternatingHexagons"/>
    <dgm:cxn modelId="{BDAA318F-FD5B-4B63-A86C-9F82DC992783}" type="presParOf" srcId="{0DBB8BF9-FFA6-428F-9D27-F7BB997D2881}" destId="{3D5DF6EC-DF20-413B-975F-236AEC3E01A8}" srcOrd="3" destOrd="0" presId="urn:microsoft.com/office/officeart/2008/layout/AlternatingHexagons"/>
    <dgm:cxn modelId="{B2C2C46F-72D6-42AC-A88E-1A4F06F14B1A}" type="presParOf" srcId="{0DBB8BF9-FFA6-428F-9D27-F7BB997D2881}" destId="{4E05A9E1-B964-4A1B-8676-ED162342E37E}" srcOrd="4" destOrd="0" presId="urn:microsoft.com/office/officeart/2008/layout/AlternatingHexagons"/>
    <dgm:cxn modelId="{F11D49FF-B4A6-4CDD-8835-290ABD88E582}" type="presParOf" srcId="{DF2D5D7C-662D-4396-A398-77774D650F5D}" destId="{B4E59434-23F8-4676-A0B5-C91DF7BC338F}" srcOrd="7" destOrd="0" presId="urn:microsoft.com/office/officeart/2008/layout/AlternatingHexagons"/>
    <dgm:cxn modelId="{F28E3DDD-02E7-4D5A-9E65-7EFA09F5B335}" type="presParOf" srcId="{DF2D5D7C-662D-4396-A398-77774D650F5D}" destId="{4697B0ED-95B8-4BAA-8640-2AED784A0EBB}" srcOrd="8" destOrd="0" presId="urn:microsoft.com/office/officeart/2008/layout/AlternatingHexagons"/>
    <dgm:cxn modelId="{42416AA5-0696-48B8-B3B5-752950267D65}" type="presParOf" srcId="{4697B0ED-95B8-4BAA-8640-2AED784A0EBB}" destId="{0C2C3867-5881-467C-B7A8-A89AE4CB7AB6}" srcOrd="0" destOrd="0" presId="urn:microsoft.com/office/officeart/2008/layout/AlternatingHexagons"/>
    <dgm:cxn modelId="{8C3B4517-A6C8-4F73-A4F7-274BE055579F}" type="presParOf" srcId="{4697B0ED-95B8-4BAA-8640-2AED784A0EBB}" destId="{1BC6B30D-994D-4988-8D97-C15F4F1475BB}" srcOrd="1" destOrd="0" presId="urn:microsoft.com/office/officeart/2008/layout/AlternatingHexagons"/>
    <dgm:cxn modelId="{2A9F3A32-E965-4976-8613-E70B3BD3AA96}" type="presParOf" srcId="{4697B0ED-95B8-4BAA-8640-2AED784A0EBB}" destId="{CFC3F7C2-AB86-491A-BF81-06C58D5101C5}" srcOrd="2" destOrd="0" presId="urn:microsoft.com/office/officeart/2008/layout/AlternatingHexagons"/>
    <dgm:cxn modelId="{FE606FC6-E115-43D5-A793-B91A4C8AED7D}" type="presParOf" srcId="{4697B0ED-95B8-4BAA-8640-2AED784A0EBB}" destId="{AC6AC6C9-9E97-4673-A8B5-E4E8801C778F}" srcOrd="3" destOrd="0" presId="urn:microsoft.com/office/officeart/2008/layout/AlternatingHexagons"/>
    <dgm:cxn modelId="{751D964B-3751-463C-8836-C3726F34BC1B}" type="presParOf" srcId="{4697B0ED-95B8-4BAA-8640-2AED784A0EBB}" destId="{20FCD013-B6C6-4B2A-9E3D-70BF9CD92C67}"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274F11-3F52-4106-99C9-E3A67DB03E83}">
      <dsp:nvSpPr>
        <dsp:cNvPr id="0" name=""/>
        <dsp:cNvSpPr/>
      </dsp:nvSpPr>
      <dsp:spPr>
        <a:xfrm rot="5400000">
          <a:off x="2986912" y="99758"/>
          <a:ext cx="1487710" cy="1294308"/>
        </a:xfrm>
        <a:prstGeom prst="hexagon">
          <a:avLst>
            <a:gd name="adj" fmla="val 25000"/>
            <a:gd name="vf" fmla="val 115470"/>
          </a:avLst>
        </a:prstGeom>
        <a:solidFill>
          <a:schemeClr val="accent2">
            <a:alpha val="9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mj-lt"/>
            </a:rPr>
            <a:t>663 </a:t>
          </a:r>
          <a:br>
            <a:rPr lang="en-US" sz="1200" b="1" kern="1200" dirty="0">
              <a:latin typeface="+mj-lt"/>
            </a:rPr>
          </a:br>
          <a:r>
            <a:rPr lang="en-US" sz="1200" b="1" kern="1200" dirty="0">
              <a:latin typeface="+mj-lt"/>
            </a:rPr>
            <a:t>CPNP-ACs completed the survey</a:t>
          </a:r>
        </a:p>
      </dsp:txBody>
      <dsp:txXfrm rot="-5400000">
        <a:off x="3285309" y="234892"/>
        <a:ext cx="890916" cy="1024040"/>
      </dsp:txXfrm>
    </dsp:sp>
    <dsp:sp modelId="{6E268B59-9370-402F-B420-C2EE07D3D797}">
      <dsp:nvSpPr>
        <dsp:cNvPr id="0" name=""/>
        <dsp:cNvSpPr/>
      </dsp:nvSpPr>
      <dsp:spPr>
        <a:xfrm>
          <a:off x="4458699" y="290762"/>
          <a:ext cx="2165145" cy="8926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solidFill>
                <a:schemeClr val="tx1"/>
              </a:solidFill>
            </a:rPr>
            <a:t>The most commonly earned degree was the master's degree (73.7%)</a:t>
          </a:r>
        </a:p>
        <a:p>
          <a:pPr marL="0" lvl="0" indent="0" algn="l" defTabSz="488950">
            <a:lnSpc>
              <a:spcPct val="90000"/>
            </a:lnSpc>
            <a:spcBef>
              <a:spcPct val="0"/>
            </a:spcBef>
            <a:spcAft>
              <a:spcPct val="35000"/>
            </a:spcAft>
            <a:buNone/>
          </a:pPr>
          <a:r>
            <a:rPr lang="en-US" sz="1100" kern="1200" dirty="0">
              <a:solidFill>
                <a:schemeClr val="tx1"/>
              </a:solidFill>
            </a:rPr>
            <a:t>78.9% of respondents worked 31 hours per week or more in direct care of pediatric patients</a:t>
          </a:r>
        </a:p>
      </dsp:txBody>
      <dsp:txXfrm>
        <a:off x="4458699" y="290762"/>
        <a:ext cx="2165145" cy="892626"/>
      </dsp:txXfrm>
    </dsp:sp>
    <dsp:sp modelId="{E3E2FB2B-1245-4418-95D3-C449F523D27E}">
      <dsp:nvSpPr>
        <dsp:cNvPr id="0" name=""/>
        <dsp:cNvSpPr/>
      </dsp:nvSpPr>
      <dsp:spPr>
        <a:xfrm rot="5400000">
          <a:off x="1589059" y="99758"/>
          <a:ext cx="1487710" cy="1294308"/>
        </a:xfrm>
        <a:prstGeom prst="hexagon">
          <a:avLst>
            <a:gd name="adj" fmla="val 25000"/>
            <a:gd name="vf" fmla="val 115470"/>
          </a:avLst>
        </a:prstGeom>
        <a:solidFill>
          <a:schemeClr val="accent2">
            <a:alpha val="90000"/>
            <a:hueOff val="0"/>
            <a:satOff val="0"/>
            <a:lumOff val="0"/>
            <a:alphaOff val="-4444"/>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887456" y="234892"/>
        <a:ext cx="890916" cy="1024040"/>
      </dsp:txXfrm>
    </dsp:sp>
    <dsp:sp modelId="{EED05D4D-7B51-4CF9-817E-AF29428FA04B}">
      <dsp:nvSpPr>
        <dsp:cNvPr id="0" name=""/>
        <dsp:cNvSpPr/>
      </dsp:nvSpPr>
      <dsp:spPr>
        <a:xfrm rot="5400000">
          <a:off x="2283658" y="1362527"/>
          <a:ext cx="1487710" cy="1294308"/>
        </a:xfrm>
        <a:prstGeom prst="hexagon">
          <a:avLst>
            <a:gd name="adj" fmla="val 25000"/>
            <a:gd name="vf" fmla="val 115470"/>
          </a:avLst>
        </a:prstGeom>
        <a:solidFill>
          <a:schemeClr val="accent2">
            <a:alpha val="90000"/>
            <a:hueOff val="0"/>
            <a:satOff val="0"/>
            <a:lumOff val="0"/>
            <a:alphaOff val="-8889"/>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t>About 70% of respondents report working in an inpatient setting</a:t>
          </a:r>
        </a:p>
      </dsp:txBody>
      <dsp:txXfrm rot="-5400000">
        <a:off x="2582055" y="1497661"/>
        <a:ext cx="890916" cy="1024040"/>
      </dsp:txXfrm>
    </dsp:sp>
    <dsp:sp modelId="{C047D638-3288-4261-BD1C-010CB9D1DAD5}">
      <dsp:nvSpPr>
        <dsp:cNvPr id="0" name=""/>
        <dsp:cNvSpPr/>
      </dsp:nvSpPr>
      <dsp:spPr>
        <a:xfrm>
          <a:off x="720074" y="1563368"/>
          <a:ext cx="1606727" cy="8926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dirty="0"/>
            <a:t>This setting includes free standing children’s hospitals, major medical centers, and community hospitals</a:t>
          </a:r>
        </a:p>
      </dsp:txBody>
      <dsp:txXfrm>
        <a:off x="720074" y="1563368"/>
        <a:ext cx="1606727" cy="892626"/>
      </dsp:txXfrm>
    </dsp:sp>
    <dsp:sp modelId="{7445D09E-F81C-4597-8557-28CABDBF271D}">
      <dsp:nvSpPr>
        <dsp:cNvPr id="0" name=""/>
        <dsp:cNvSpPr/>
      </dsp:nvSpPr>
      <dsp:spPr>
        <a:xfrm rot="5400000">
          <a:off x="3681511" y="1362527"/>
          <a:ext cx="1487710" cy="1294308"/>
        </a:xfrm>
        <a:prstGeom prst="hexagon">
          <a:avLst>
            <a:gd name="adj" fmla="val 25000"/>
            <a:gd name="vf" fmla="val 115470"/>
          </a:avLst>
        </a:prstGeom>
        <a:solidFill>
          <a:schemeClr val="accent2">
            <a:alpha val="90000"/>
            <a:hueOff val="0"/>
            <a:satOff val="0"/>
            <a:lumOff val="0"/>
            <a:alphaOff val="-13333"/>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3979908" y="1497661"/>
        <a:ext cx="890916" cy="1024040"/>
      </dsp:txXfrm>
    </dsp:sp>
    <dsp:sp modelId="{72A7AF5C-2C2F-45D4-8C41-5C202E1B7444}">
      <dsp:nvSpPr>
        <dsp:cNvPr id="0" name=""/>
        <dsp:cNvSpPr/>
      </dsp:nvSpPr>
      <dsp:spPr>
        <a:xfrm rot="5400000">
          <a:off x="2985262" y="2625296"/>
          <a:ext cx="1487710" cy="1294308"/>
        </a:xfrm>
        <a:prstGeom prst="hexagon">
          <a:avLst>
            <a:gd name="adj" fmla="val 25000"/>
            <a:gd name="vf" fmla="val 115470"/>
          </a:avLst>
        </a:prstGeom>
        <a:solidFill>
          <a:schemeClr val="accent2">
            <a:alpha val="90000"/>
            <a:hueOff val="0"/>
            <a:satOff val="0"/>
            <a:lumOff val="0"/>
            <a:alphaOff val="-17778"/>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92.6% of respondents spend more than 50% of their time in a subspecialty</a:t>
          </a:r>
          <a:endParaRPr lang="en-US" sz="1100" b="1" kern="1200" dirty="0">
            <a:latin typeface="+mj-lt"/>
            <a:ea typeface="+mn-ea"/>
            <a:cs typeface="+mn-cs"/>
          </a:endParaRPr>
        </a:p>
      </dsp:txBody>
      <dsp:txXfrm rot="-5400000">
        <a:off x="3283659" y="2760430"/>
        <a:ext cx="890916" cy="1024040"/>
      </dsp:txXfrm>
    </dsp:sp>
    <dsp:sp modelId="{CC75E1B8-367A-4C5E-BC71-6AF15305B06C}">
      <dsp:nvSpPr>
        <dsp:cNvPr id="0" name=""/>
        <dsp:cNvSpPr/>
      </dsp:nvSpPr>
      <dsp:spPr>
        <a:xfrm>
          <a:off x="4415548" y="2826137"/>
          <a:ext cx="1660285" cy="8926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t>Of those, 16.1% reported working in Critical Care, followed by 11.7% in Cardiac ICU and 11.2% in Hematology/Oncology</a:t>
          </a:r>
        </a:p>
      </dsp:txBody>
      <dsp:txXfrm>
        <a:off x="4415548" y="2826137"/>
        <a:ext cx="1660285" cy="892626"/>
      </dsp:txXfrm>
    </dsp:sp>
    <dsp:sp modelId="{E4014025-A9BD-4598-A3EF-42944FB8ACEE}">
      <dsp:nvSpPr>
        <dsp:cNvPr id="0" name=""/>
        <dsp:cNvSpPr/>
      </dsp:nvSpPr>
      <dsp:spPr>
        <a:xfrm rot="5400000">
          <a:off x="1587409" y="2625296"/>
          <a:ext cx="1487710" cy="1294308"/>
        </a:xfrm>
        <a:prstGeom prst="hexagon">
          <a:avLst>
            <a:gd name="adj" fmla="val 25000"/>
            <a:gd name="vf" fmla="val 115470"/>
          </a:avLst>
        </a:prstGeom>
        <a:solidFill>
          <a:schemeClr val="accent2">
            <a:alpha val="90000"/>
            <a:hueOff val="0"/>
            <a:satOff val="0"/>
            <a:lumOff val="0"/>
            <a:alphaOff val="-22222"/>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885806" y="2760430"/>
        <a:ext cx="890916" cy="1024040"/>
      </dsp:txXfrm>
    </dsp:sp>
    <dsp:sp modelId="{502087D0-CDF9-4ADD-BACF-DCC89A49B703}">
      <dsp:nvSpPr>
        <dsp:cNvPr id="0" name=""/>
        <dsp:cNvSpPr/>
      </dsp:nvSpPr>
      <dsp:spPr>
        <a:xfrm rot="5400000">
          <a:off x="2274268" y="3888065"/>
          <a:ext cx="1487710" cy="1294308"/>
        </a:xfrm>
        <a:prstGeom prst="hexagon">
          <a:avLst>
            <a:gd name="adj" fmla="val 25000"/>
            <a:gd name="vf" fmla="val 115470"/>
          </a:avLst>
        </a:prstGeom>
        <a:solidFill>
          <a:schemeClr val="accent2">
            <a:alpha val="90000"/>
            <a:hueOff val="0"/>
            <a:satOff val="0"/>
            <a:lumOff val="0"/>
            <a:alphaOff val="-26667"/>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mj-lt"/>
            </a:rPr>
            <a:t>Age, Gender, Ethnicity</a:t>
          </a:r>
        </a:p>
      </dsp:txBody>
      <dsp:txXfrm rot="-5400000">
        <a:off x="2572665" y="4023199"/>
        <a:ext cx="890916" cy="1024040"/>
      </dsp:txXfrm>
    </dsp:sp>
    <dsp:sp modelId="{9F9C2FFE-2459-45B0-AD3E-49629533CF0C}">
      <dsp:nvSpPr>
        <dsp:cNvPr id="0" name=""/>
        <dsp:cNvSpPr/>
      </dsp:nvSpPr>
      <dsp:spPr>
        <a:xfrm>
          <a:off x="43131" y="4118408"/>
          <a:ext cx="2277359" cy="8926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dirty="0"/>
            <a:t>Almost 87% identified as White </a:t>
          </a:r>
        </a:p>
        <a:p>
          <a:pPr marL="0" lvl="0" indent="0" algn="r" defTabSz="488950">
            <a:lnSpc>
              <a:spcPct val="90000"/>
            </a:lnSpc>
            <a:spcBef>
              <a:spcPct val="0"/>
            </a:spcBef>
            <a:spcAft>
              <a:spcPct val="35000"/>
            </a:spcAft>
            <a:buNone/>
          </a:pPr>
          <a:r>
            <a:rPr lang="en-US" sz="1100" kern="1200" dirty="0"/>
            <a:t>93% identified as female </a:t>
          </a:r>
        </a:p>
        <a:p>
          <a:pPr marL="0" lvl="0" indent="0" algn="r" defTabSz="488950">
            <a:lnSpc>
              <a:spcPct val="90000"/>
            </a:lnSpc>
            <a:spcBef>
              <a:spcPct val="0"/>
            </a:spcBef>
            <a:spcAft>
              <a:spcPct val="35000"/>
            </a:spcAft>
            <a:buNone/>
          </a:pPr>
          <a:r>
            <a:rPr lang="en-US" sz="1100" kern="1200" dirty="0"/>
            <a:t>About two-thirds of respondents were under the age of 45</a:t>
          </a:r>
        </a:p>
      </dsp:txBody>
      <dsp:txXfrm>
        <a:off x="43131" y="4118408"/>
        <a:ext cx="2277359" cy="892626"/>
      </dsp:txXfrm>
    </dsp:sp>
    <dsp:sp modelId="{4E05A9E1-B964-4A1B-8676-ED162342E37E}">
      <dsp:nvSpPr>
        <dsp:cNvPr id="0" name=""/>
        <dsp:cNvSpPr/>
      </dsp:nvSpPr>
      <dsp:spPr>
        <a:xfrm rot="5400000">
          <a:off x="3681945" y="3888065"/>
          <a:ext cx="1487710" cy="1294308"/>
        </a:xfrm>
        <a:prstGeom prst="hexagon">
          <a:avLst>
            <a:gd name="adj" fmla="val 25000"/>
            <a:gd name="vf" fmla="val 115470"/>
          </a:avLst>
        </a:prstGeom>
        <a:solidFill>
          <a:schemeClr val="accent2">
            <a:alpha val="90000"/>
            <a:hueOff val="0"/>
            <a:satOff val="0"/>
            <a:lumOff val="0"/>
            <a:alphaOff val="-31111"/>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3980342" y="4023199"/>
        <a:ext cx="890916" cy="1024040"/>
      </dsp:txXfrm>
    </dsp:sp>
    <dsp:sp modelId="{0C2C3867-5881-467C-B7A8-A89AE4CB7AB6}">
      <dsp:nvSpPr>
        <dsp:cNvPr id="0" name=""/>
        <dsp:cNvSpPr/>
      </dsp:nvSpPr>
      <dsp:spPr>
        <a:xfrm rot="5400000">
          <a:off x="2985262" y="5150834"/>
          <a:ext cx="1487710" cy="1294308"/>
        </a:xfrm>
        <a:prstGeom prst="hexagon">
          <a:avLst>
            <a:gd name="adj" fmla="val 25000"/>
            <a:gd name="vf" fmla="val 115470"/>
          </a:avLst>
        </a:prstGeom>
        <a:solidFill>
          <a:schemeClr val="accent2">
            <a:alpha val="90000"/>
            <a:hueOff val="0"/>
            <a:satOff val="0"/>
            <a:lumOff val="0"/>
            <a:alphaOff val="-35556"/>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mj-lt"/>
            </a:rPr>
            <a:t>Other Data</a:t>
          </a:r>
        </a:p>
      </dsp:txBody>
      <dsp:txXfrm rot="-5400000">
        <a:off x="3283659" y="5285968"/>
        <a:ext cx="890916" cy="1024040"/>
      </dsp:txXfrm>
    </dsp:sp>
    <dsp:sp modelId="{1BC6B30D-994D-4988-8D97-C15F4F1475BB}">
      <dsp:nvSpPr>
        <dsp:cNvPr id="0" name=""/>
        <dsp:cNvSpPr/>
      </dsp:nvSpPr>
      <dsp:spPr>
        <a:xfrm>
          <a:off x="4415548" y="5351675"/>
          <a:ext cx="1660285" cy="8926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kern="1200" dirty="0"/>
            <a:t>58.2% had </a:t>
          </a:r>
          <a:r>
            <a:rPr lang="en-US" sz="1100" b="0" u="none" kern="1200" dirty="0"/>
            <a:t>more than     </a:t>
          </a:r>
          <a:r>
            <a:rPr lang="en-US" sz="1100" b="0" kern="1200" dirty="0"/>
            <a:t> 5 years of experience in pediatric acute care</a:t>
          </a:r>
        </a:p>
        <a:p>
          <a:pPr marL="0" lvl="0" indent="0" algn="l" defTabSz="488950">
            <a:lnSpc>
              <a:spcPct val="90000"/>
            </a:lnSpc>
            <a:spcBef>
              <a:spcPct val="0"/>
            </a:spcBef>
            <a:spcAft>
              <a:spcPct val="35000"/>
            </a:spcAft>
            <a:buNone/>
          </a:pPr>
          <a:r>
            <a:rPr lang="en-US" sz="1100" b="0" kern="1200" dirty="0"/>
            <a:t>Nearly 80% are practicing in an urban area</a:t>
          </a:r>
        </a:p>
      </dsp:txBody>
      <dsp:txXfrm>
        <a:off x="4415548" y="5351675"/>
        <a:ext cx="1660285" cy="892626"/>
      </dsp:txXfrm>
    </dsp:sp>
    <dsp:sp modelId="{20FCD013-B6C6-4B2A-9E3D-70BF9CD92C67}">
      <dsp:nvSpPr>
        <dsp:cNvPr id="0" name=""/>
        <dsp:cNvSpPr/>
      </dsp:nvSpPr>
      <dsp:spPr>
        <a:xfrm rot="5400000">
          <a:off x="1587409" y="5150834"/>
          <a:ext cx="1487710" cy="1294308"/>
        </a:xfrm>
        <a:prstGeom prst="hexagon">
          <a:avLst>
            <a:gd name="adj" fmla="val 25000"/>
            <a:gd name="vf" fmla="val 115470"/>
          </a:avLst>
        </a:prstGeom>
        <a:solidFill>
          <a:schemeClr val="accent2">
            <a:alpha val="90000"/>
            <a:hueOff val="0"/>
            <a:satOff val="0"/>
            <a:lumOff val="0"/>
            <a:alpha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885806" y="5285968"/>
        <a:ext cx="890916" cy="1024040"/>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9461"/>
          </a:xfrm>
          <a:prstGeom prst="rect">
            <a:avLst/>
          </a:prstGeom>
        </p:spPr>
        <p:txBody>
          <a:bodyPr vert="horz" lIns="93763" tIns="46881" rIns="93763" bIns="46881" rtlCol="0"/>
          <a:lstStyle>
            <a:lvl1pPr algn="l">
              <a:defRPr sz="1200"/>
            </a:lvl1pPr>
          </a:lstStyle>
          <a:p>
            <a:endParaRPr lang="en-US" dirty="0"/>
          </a:p>
        </p:txBody>
      </p:sp>
      <p:sp>
        <p:nvSpPr>
          <p:cNvPr id="3" name="Date Placeholder 2"/>
          <p:cNvSpPr>
            <a:spLocks noGrp="1"/>
          </p:cNvSpPr>
          <p:nvPr>
            <p:ph type="dt" idx="1"/>
          </p:nvPr>
        </p:nvSpPr>
        <p:spPr>
          <a:xfrm>
            <a:off x="3995217" y="0"/>
            <a:ext cx="3056414" cy="469461"/>
          </a:xfrm>
          <a:prstGeom prst="rect">
            <a:avLst/>
          </a:prstGeom>
        </p:spPr>
        <p:txBody>
          <a:bodyPr vert="horz" lIns="93763" tIns="46881" rIns="93763" bIns="46881" rtlCol="0"/>
          <a:lstStyle>
            <a:lvl1pPr algn="r">
              <a:defRPr sz="1200"/>
            </a:lvl1pPr>
          </a:lstStyle>
          <a:p>
            <a:fld id="{7A3A3E3C-45BD-4F12-8FA1-AD99FE2D5A40}" type="datetimeFigureOut">
              <a:rPr lang="en-US" smtClean="0"/>
              <a:t>6/24/2024</a:t>
            </a:fld>
            <a:endParaRPr lang="en-US" dirty="0"/>
          </a:p>
        </p:txBody>
      </p:sp>
      <p:sp>
        <p:nvSpPr>
          <p:cNvPr id="4" name="Slide Image Placeholder 3"/>
          <p:cNvSpPr>
            <a:spLocks noGrp="1" noRot="1" noChangeAspect="1"/>
          </p:cNvSpPr>
          <p:nvPr>
            <p:ph type="sldImg" idx="2"/>
          </p:nvPr>
        </p:nvSpPr>
        <p:spPr>
          <a:xfrm>
            <a:off x="719138" y="1169988"/>
            <a:ext cx="5614987" cy="3157537"/>
          </a:xfrm>
          <a:prstGeom prst="rect">
            <a:avLst/>
          </a:prstGeom>
          <a:noFill/>
          <a:ln w="12700">
            <a:solidFill>
              <a:prstClr val="black"/>
            </a:solidFill>
          </a:ln>
        </p:spPr>
        <p:txBody>
          <a:bodyPr vert="horz" lIns="93763" tIns="46881" rIns="93763" bIns="46881" rtlCol="0" anchor="ctr"/>
          <a:lstStyle/>
          <a:p>
            <a:endParaRPr lang="en-US" dirty="0"/>
          </a:p>
        </p:txBody>
      </p:sp>
      <p:sp>
        <p:nvSpPr>
          <p:cNvPr id="5" name="Notes Placeholder 4"/>
          <p:cNvSpPr>
            <a:spLocks noGrp="1"/>
          </p:cNvSpPr>
          <p:nvPr>
            <p:ph type="body" sz="quarter" idx="3"/>
          </p:nvPr>
        </p:nvSpPr>
        <p:spPr>
          <a:xfrm>
            <a:off x="705327" y="4502924"/>
            <a:ext cx="5642610" cy="3684210"/>
          </a:xfrm>
          <a:prstGeom prst="rect">
            <a:avLst/>
          </a:prstGeom>
        </p:spPr>
        <p:txBody>
          <a:bodyPr vert="horz" lIns="93763" tIns="46881" rIns="93763" bIns="468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87265"/>
            <a:ext cx="3056414" cy="469460"/>
          </a:xfrm>
          <a:prstGeom prst="rect">
            <a:avLst/>
          </a:prstGeom>
        </p:spPr>
        <p:txBody>
          <a:bodyPr vert="horz" lIns="93763" tIns="46881" rIns="93763" bIns="468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87265"/>
            <a:ext cx="3056414" cy="469460"/>
          </a:xfrm>
          <a:prstGeom prst="rect">
            <a:avLst/>
          </a:prstGeom>
        </p:spPr>
        <p:txBody>
          <a:bodyPr vert="horz" lIns="93763" tIns="46881" rIns="93763" bIns="46881" rtlCol="0" anchor="b"/>
          <a:lstStyle>
            <a:lvl1pPr algn="r">
              <a:defRPr sz="1200"/>
            </a:lvl1pPr>
          </a:lstStyle>
          <a:p>
            <a:fld id="{F530FAC5-D870-4E76-BE7B-705842C68735}" type="slidenum">
              <a:rPr lang="en-US" smtClean="0"/>
              <a:t>‹#›</a:t>
            </a:fld>
            <a:endParaRPr lang="en-US" dirty="0"/>
          </a:p>
        </p:txBody>
      </p:sp>
    </p:spTree>
    <p:extLst>
      <p:ext uri="{BB962C8B-B14F-4D97-AF65-F5344CB8AC3E}">
        <p14:creationId xmlns:p14="http://schemas.microsoft.com/office/powerpoint/2010/main" val="2993519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FAC5-D870-4E76-BE7B-705842C68735}" type="slidenum">
              <a:rPr lang="en-US" smtClean="0"/>
              <a:t>1</a:t>
            </a:fld>
            <a:endParaRPr lang="en-US" dirty="0"/>
          </a:p>
        </p:txBody>
      </p:sp>
    </p:spTree>
    <p:extLst>
      <p:ext uri="{BB962C8B-B14F-4D97-AF65-F5344CB8AC3E}">
        <p14:creationId xmlns:p14="http://schemas.microsoft.com/office/powerpoint/2010/main" val="779042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FAC5-D870-4E76-BE7B-705842C68735}" type="slidenum">
              <a:rPr lang="en-US" smtClean="0"/>
              <a:t>11</a:t>
            </a:fld>
            <a:endParaRPr lang="en-US" dirty="0"/>
          </a:p>
        </p:txBody>
      </p:sp>
    </p:spTree>
    <p:extLst>
      <p:ext uri="{BB962C8B-B14F-4D97-AF65-F5344CB8AC3E}">
        <p14:creationId xmlns:p14="http://schemas.microsoft.com/office/powerpoint/2010/main" val="2723452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201E70"/>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563721-EC56-4CD2-B8EE-717BA86E26AC}" type="datetime1">
              <a:rPr lang="en-US" smtClean="0"/>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176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7F6E87-5852-4FD1-97AB-0FF71F102559}" type="datetime1">
              <a:rPr lang="en-US" smtClean="0"/>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91543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521B0E-3D6D-46A0-81E6-822316105260}" type="datetime1">
              <a:rPr lang="en-US" smtClean="0"/>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9025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956F47"/>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201E70"/>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A348A31-22FC-48A1-A2D9-449B5D85860B}" type="datetime1">
              <a:rPr lang="en-US" smtClean="0"/>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34106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1">
                <a:solidFill>
                  <a:srgbClr val="956F47"/>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9B69D2-D890-46FB-BB87-B79923C102F3}" type="datetime1">
              <a:rPr lang="en-US" smtClean="0"/>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62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0E2C1E-B51D-4CBD-917F-4F6C17023EF6}" type="datetime1">
              <a:rPr lang="en-US" smtClean="0"/>
              <a:t>6/24/2024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13358049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9FDDDD-34CD-4A04-BACF-12BB9885E492}" type="datetime1">
              <a:rPr lang="en-US" smtClean="0"/>
              <a:t>6/24/2024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69154397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C89726-1ACA-4120-B861-B20A83057D44}" type="datetime1">
              <a:rPr lang="en-US" smtClean="0"/>
              <a:t>6/24/2024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387409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A0EEC74-E7E4-45EE-824D-368F24322DE0}" type="datetime1">
              <a:rPr lang="en-US" smtClean="0"/>
              <a:t>6/24/2024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4142254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C7DFA1C-A38B-4388-AA5E-15EA1E0D1BFC}" type="datetime1">
              <a:rPr lang="en-US" smtClean="0"/>
              <a:t>6/24/2024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1766878-3199-4EAB-94E7-2D6D11070E14}" type="slidenum">
              <a:rPr lang="en-US" smtClean="0"/>
              <a:t>‹#›</a:t>
            </a:fld>
            <a:endParaRPr lang="en-US" dirty="0"/>
          </a:p>
        </p:txBody>
      </p:sp>
    </p:spTree>
    <p:extLst>
      <p:ext uri="{BB962C8B-B14F-4D97-AF65-F5344CB8AC3E}">
        <p14:creationId xmlns:p14="http://schemas.microsoft.com/office/powerpoint/2010/main" val="118069556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795576-3A4E-49DD-B1FF-4336C2258628}" type="datetime1">
              <a:rPr lang="en-US" smtClean="0"/>
              <a:t>6/24/2024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28406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7C214D5-5EB0-4530-8808-C87D844FB51F}" type="datetime1">
              <a:rPr lang="en-US" smtClean="0"/>
              <a:t>6/24/2024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1766878-3199-4EAB-94E7-2D6D11070E14}"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456024"/>
      </p:ext>
    </p:extLst>
  </p:cSld>
  <p:clrMap bg1="lt1" tx1="dk1" bg2="lt2" tx2="dk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Lst>
  <p:hf sldNum="0" hdr="0" ftr="0" dt="0"/>
  <p:txStyles>
    <p:titleStyle>
      <a:lvl1pPr algn="l" defTabSz="914400" rtl="0" eaLnBrk="1" latinLnBrk="0" hangingPunct="1">
        <a:lnSpc>
          <a:spcPct val="85000"/>
        </a:lnSpc>
        <a:spcBef>
          <a:spcPct val="0"/>
        </a:spcBef>
        <a:buNone/>
        <a:defRPr sz="4800" b="1" kern="1200" spc="-50" baseline="0">
          <a:solidFill>
            <a:srgbClr val="956F47"/>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microsoft.com/office/2018/10/relationships/comments" Target="../comments/modernComment_21C_929191AB.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 Id="rId9" Type="http://schemas.openxmlformats.org/officeDocument/2006/relationships/image" Target="../media/image15.sv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exam@pncb.org" TargetMode="External"/><Relationship Id="rId2" Type="http://schemas.openxmlformats.org/officeDocument/2006/relationships/hyperlink" Target="http://www.pncb.org/"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pncb.org/about/pncb-exam-develop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microsoft.com/office/2018/10/relationships/comments" Target="../comments/modernComment_20F_11F0E699.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23303" y="458613"/>
            <a:ext cx="10345392" cy="2970387"/>
          </a:xfrm>
        </p:spPr>
        <p:txBody>
          <a:bodyPr>
            <a:noAutofit/>
          </a:bodyPr>
          <a:lstStyle/>
          <a:p>
            <a:pPr algn="ctr"/>
            <a:r>
              <a:rPr lang="en-US" sz="4800" dirty="0"/>
              <a:t>2023-2024 </a:t>
            </a:r>
            <a:br>
              <a:rPr lang="en-US" sz="4800" dirty="0"/>
            </a:br>
            <a:r>
              <a:rPr lang="en-US" sz="4800" dirty="0"/>
              <a:t>Job Task Analysis for the: </a:t>
            </a:r>
            <a:br>
              <a:rPr lang="en-US" sz="4800" dirty="0"/>
            </a:br>
            <a:r>
              <a:rPr lang="en-US" sz="4400" b="0" dirty="0"/>
              <a:t>Certified Pediatric Nurse Practitioner – </a:t>
            </a:r>
            <a:br>
              <a:rPr lang="en-US" sz="4400" b="0" dirty="0"/>
            </a:br>
            <a:r>
              <a:rPr lang="en-US" sz="4400" b="0" dirty="0"/>
              <a:t>Acute Care (CPNP-AC</a:t>
            </a:r>
            <a:r>
              <a:rPr lang="en-US" sz="4400" b="0" baseline="30000" dirty="0"/>
              <a:t>®</a:t>
            </a:r>
            <a:r>
              <a:rPr lang="en-US" sz="4400" b="0" dirty="0"/>
              <a:t>) Exam</a:t>
            </a:r>
            <a:endParaRPr lang="en-US" sz="4000" b="0" dirty="0"/>
          </a:p>
        </p:txBody>
      </p:sp>
      <p:sp>
        <p:nvSpPr>
          <p:cNvPr id="5" name="Subtitle 4"/>
          <p:cNvSpPr>
            <a:spLocks noGrp="1"/>
          </p:cNvSpPr>
          <p:nvPr>
            <p:ph type="subTitle" idx="1"/>
          </p:nvPr>
        </p:nvSpPr>
        <p:spPr>
          <a:xfrm>
            <a:off x="2508147" y="3785607"/>
            <a:ext cx="7175704" cy="1096899"/>
          </a:xfrm>
        </p:spPr>
        <p:txBody>
          <a:bodyPr>
            <a:noAutofit/>
          </a:bodyPr>
          <a:lstStyle/>
          <a:p>
            <a:pPr algn="ctr"/>
            <a:r>
              <a:rPr lang="en-US" sz="2800" i="1" dirty="0">
                <a:solidFill>
                  <a:schemeClr val="tx2">
                    <a:lumMod val="50000"/>
                  </a:schemeClr>
                </a:solidFill>
              </a:rPr>
              <a:t>What is it, and why do it?</a:t>
            </a:r>
          </a:p>
        </p:txBody>
      </p:sp>
      <p:pic>
        <p:nvPicPr>
          <p:cNvPr id="3" name="Picture 2" descr="Logo&#10;&#10;Description automatically generated">
            <a:extLst>
              <a:ext uri="{FF2B5EF4-FFF2-40B4-BE49-F238E27FC236}">
                <a16:creationId xmlns:a16="http://schemas.microsoft.com/office/drawing/2014/main" id="{2D162E65-02A5-9A93-D3ED-B0E47CBA6EF1}"/>
              </a:ext>
            </a:extLst>
          </p:cNvPr>
          <p:cNvPicPr>
            <a:picLocks noChangeAspect="1"/>
          </p:cNvPicPr>
          <p:nvPr/>
        </p:nvPicPr>
        <p:blipFill>
          <a:blip r:embed="rId3"/>
          <a:stretch>
            <a:fillRect/>
          </a:stretch>
        </p:blipFill>
        <p:spPr>
          <a:xfrm>
            <a:off x="4233167" y="4408988"/>
            <a:ext cx="3725665" cy="1598446"/>
          </a:xfrm>
          <a:prstGeom prst="rect">
            <a:avLst/>
          </a:prstGeom>
        </p:spPr>
      </p:pic>
    </p:spTree>
    <p:extLst>
      <p:ext uri="{BB962C8B-B14F-4D97-AF65-F5344CB8AC3E}">
        <p14:creationId xmlns:p14="http://schemas.microsoft.com/office/powerpoint/2010/main" val="38685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5" name="Content Placeholder 4">
            <a:extLst>
              <a:ext uri="{FF2B5EF4-FFF2-40B4-BE49-F238E27FC236}">
                <a16:creationId xmlns:a16="http://schemas.microsoft.com/office/drawing/2014/main" id="{805F245D-702C-49B9-9747-B913F1FAC704}"/>
              </a:ext>
            </a:extLst>
          </p:cNvPr>
          <p:cNvSpPr>
            <a:spLocks noGrp="1"/>
          </p:cNvSpPr>
          <p:nvPr>
            <p:ph idx="1"/>
          </p:nvPr>
        </p:nvSpPr>
        <p:spPr>
          <a:xfrm>
            <a:off x="4800599" y="424206"/>
            <a:ext cx="7074337" cy="5010453"/>
          </a:xfrm>
        </p:spPr>
        <p:txBody>
          <a:bodyPr vert="horz" lIns="0" tIns="45720" rIns="0" bIns="45720" rtlCol="0">
            <a:normAutofit/>
          </a:bodyPr>
          <a:lstStyle/>
          <a:p>
            <a:pPr marL="0" indent="0">
              <a:buNone/>
            </a:pPr>
            <a:r>
              <a:rPr lang="en-US" sz="2400" dirty="0">
                <a:solidFill>
                  <a:schemeClr val="tx1"/>
                </a:solidFill>
              </a:rPr>
              <a:t>The </a:t>
            </a:r>
            <a:r>
              <a:rPr lang="en-US" sz="2400" b="1" dirty="0">
                <a:solidFill>
                  <a:schemeClr val="tx1"/>
                </a:solidFill>
              </a:rPr>
              <a:t>description of the specialty </a:t>
            </a:r>
            <a:r>
              <a:rPr lang="en-US" sz="2400" dirty="0">
                <a:solidFill>
                  <a:schemeClr val="tx1"/>
                </a:solidFill>
              </a:rPr>
              <a:t>was first reviewed by the JTA Task Force</a:t>
            </a:r>
            <a:r>
              <a:rPr lang="en-US" sz="2400" dirty="0"/>
              <a:t> </a:t>
            </a:r>
            <a:r>
              <a:rPr lang="en-US" sz="2400" dirty="0">
                <a:solidFill>
                  <a:schemeClr val="tx1"/>
                </a:solidFill>
              </a:rPr>
              <a:t>and minor updates were made to reflect current terminology. Once updated, this description served as an anchor for all subsequent work. </a:t>
            </a:r>
            <a:br>
              <a:rPr lang="en-US" sz="2400" dirty="0">
                <a:solidFill>
                  <a:schemeClr val="tx1"/>
                </a:solidFill>
              </a:rPr>
            </a:br>
            <a:br>
              <a:rPr lang="en-US" sz="1800" dirty="0">
                <a:solidFill>
                  <a:schemeClr val="tx1"/>
                </a:solidFill>
              </a:rPr>
            </a:br>
            <a:r>
              <a:rPr lang="en-US" sz="2400" dirty="0">
                <a:solidFill>
                  <a:schemeClr val="tx1"/>
                </a:solidFill>
              </a:rPr>
              <a:t>Of the </a:t>
            </a:r>
            <a:r>
              <a:rPr lang="en-US" sz="2400" b="1" dirty="0">
                <a:solidFill>
                  <a:schemeClr val="tx1"/>
                </a:solidFill>
              </a:rPr>
              <a:t>31 tasks </a:t>
            </a:r>
            <a:r>
              <a:rPr lang="en-US" sz="2400" dirty="0">
                <a:solidFill>
                  <a:schemeClr val="tx1"/>
                </a:solidFill>
              </a:rPr>
              <a:t>surveyed, all were included in the final content outline because they (1) met thresholds for validation or (2) were retained based on high-importance ratings from key subgroups.</a:t>
            </a:r>
            <a:br>
              <a:rPr lang="en-US" sz="2400" dirty="0">
                <a:solidFill>
                  <a:schemeClr val="tx1"/>
                </a:solidFill>
              </a:rPr>
            </a:br>
            <a:br>
              <a:rPr lang="en-US" sz="1800" dirty="0">
                <a:solidFill>
                  <a:schemeClr val="tx1"/>
                </a:solidFill>
              </a:rPr>
            </a:br>
            <a:r>
              <a:rPr lang="en-US" sz="2400" dirty="0">
                <a:solidFill>
                  <a:schemeClr val="tx1"/>
                </a:solidFill>
              </a:rPr>
              <a:t>Additionally, lists of </a:t>
            </a:r>
            <a:r>
              <a:rPr lang="en-US" sz="2400" b="1" dirty="0">
                <a:solidFill>
                  <a:schemeClr val="tx1"/>
                </a:solidFill>
              </a:rPr>
              <a:t>clinical problems and procedures, </a:t>
            </a:r>
            <a:r>
              <a:rPr lang="en-US" sz="2400" dirty="0">
                <a:solidFill>
                  <a:schemeClr val="tx1"/>
                </a:solidFill>
              </a:rPr>
              <a:t>were surveyed for validation and inclusion. </a:t>
            </a:r>
            <a:r>
              <a:rPr lang="en-US" sz="2400" b="1" dirty="0">
                <a:solidFill>
                  <a:schemeClr val="tx1"/>
                </a:solidFill>
              </a:rPr>
              <a:t>Knowledge areas</a:t>
            </a:r>
            <a:r>
              <a:rPr lang="en-US" sz="2400" dirty="0">
                <a:solidFill>
                  <a:schemeClr val="tx1"/>
                </a:solidFill>
              </a:rPr>
              <a:t>,</a:t>
            </a:r>
            <a:r>
              <a:rPr lang="en-US" sz="2400" b="1" dirty="0">
                <a:solidFill>
                  <a:schemeClr val="tx1"/>
                </a:solidFill>
              </a:rPr>
              <a:t> </a:t>
            </a:r>
            <a:r>
              <a:rPr lang="en-US" sz="2400" dirty="0">
                <a:solidFill>
                  <a:schemeClr val="tx1"/>
                </a:solidFill>
              </a:rPr>
              <a:t>or themes upon which any item appearing on the exam can be based, were also surveyed.</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80656"/>
            <a:ext cx="3200400" cy="3224547"/>
          </a:xfrm>
        </p:spPr>
        <p:txBody>
          <a:bodyPr>
            <a:normAutofit/>
          </a:bodyPr>
          <a:lstStyle/>
          <a:p>
            <a:r>
              <a:rPr lang="en-US" sz="2800" i="1" dirty="0"/>
              <a:t>OVERALL</a:t>
            </a:r>
          </a:p>
        </p:txBody>
      </p:sp>
      <p:grpSp>
        <p:nvGrpSpPr>
          <p:cNvPr id="7" name="Group 6">
            <a:extLst>
              <a:ext uri="{FF2B5EF4-FFF2-40B4-BE49-F238E27FC236}">
                <a16:creationId xmlns:a16="http://schemas.microsoft.com/office/drawing/2014/main" id="{9E00A4D7-EED4-421D-98EB-2B442766A974}"/>
              </a:ext>
            </a:extLst>
          </p:cNvPr>
          <p:cNvGrpSpPr/>
          <p:nvPr/>
        </p:nvGrpSpPr>
        <p:grpSpPr>
          <a:xfrm>
            <a:off x="4800599" y="5358459"/>
            <a:ext cx="1138920" cy="1309104"/>
            <a:chOff x="1134625" y="2532"/>
            <a:chExt cx="1275322" cy="1465887"/>
          </a:xfrm>
          <a:solidFill>
            <a:srgbClr val="201E70"/>
          </a:solidFill>
        </p:grpSpPr>
        <p:sp>
          <p:nvSpPr>
            <p:cNvPr id="20" name="Hexagon 19">
              <a:extLst>
                <a:ext uri="{FF2B5EF4-FFF2-40B4-BE49-F238E27FC236}">
                  <a16:creationId xmlns:a16="http://schemas.microsoft.com/office/drawing/2014/main" id="{DBD2415F-2E4B-43BE-A6C8-F4673AF8534D}"/>
                </a:ext>
              </a:extLst>
            </p:cNvPr>
            <p:cNvSpPr/>
            <p:nvPr/>
          </p:nvSpPr>
          <p:spPr>
            <a:xfrm rot="5400000">
              <a:off x="1039342" y="97815"/>
              <a:ext cx="1465887" cy="1275322"/>
            </a:xfrm>
            <a:prstGeom prst="hexagon">
              <a:avLst>
                <a:gd name="adj" fmla="val 25000"/>
                <a:gd name="vf" fmla="val 115470"/>
              </a:avLst>
            </a:prstGeom>
            <a:grpFill/>
          </p:spPr>
          <p:style>
            <a:lnRef idx="2">
              <a:schemeClr val="lt1">
                <a:hueOff val="0"/>
                <a:satOff val="0"/>
                <a:lumOff val="0"/>
                <a:alphaOff val="0"/>
              </a:schemeClr>
            </a:lnRef>
            <a:fillRef idx="1">
              <a:schemeClr val="accent1">
                <a:shade val="80000"/>
                <a:hueOff val="-32329"/>
                <a:satOff val="-1881"/>
                <a:lumOff val="3262"/>
                <a:alphaOff val="0"/>
              </a:schemeClr>
            </a:fillRef>
            <a:effectRef idx="0">
              <a:schemeClr val="accent1">
                <a:shade val="80000"/>
                <a:hueOff val="-32329"/>
                <a:satOff val="-1881"/>
                <a:lumOff val="3262"/>
                <a:alphaOff val="0"/>
              </a:schemeClr>
            </a:effectRef>
            <a:fontRef idx="minor">
              <a:schemeClr val="lt1"/>
            </a:fontRef>
          </p:style>
          <p:txBody>
            <a:bodyPr/>
            <a:lstStyle/>
            <a:p>
              <a:endParaRPr lang="en-US"/>
            </a:p>
          </p:txBody>
        </p:sp>
        <p:sp>
          <p:nvSpPr>
            <p:cNvPr id="21" name="Hexagon 4">
              <a:extLst>
                <a:ext uri="{FF2B5EF4-FFF2-40B4-BE49-F238E27FC236}">
                  <a16:creationId xmlns:a16="http://schemas.microsoft.com/office/drawing/2014/main" id="{93141CCB-7626-48B9-B6E6-8C0AF52920B8}"/>
                </a:ext>
              </a:extLst>
            </p:cNvPr>
            <p:cNvSpPr txBox="1"/>
            <p:nvPr/>
          </p:nvSpPr>
          <p:spPr>
            <a:xfrm>
              <a:off x="1333362" y="230967"/>
              <a:ext cx="877846" cy="100901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8" name="Group 7">
            <a:extLst>
              <a:ext uri="{FF2B5EF4-FFF2-40B4-BE49-F238E27FC236}">
                <a16:creationId xmlns:a16="http://schemas.microsoft.com/office/drawing/2014/main" id="{7A979E3C-DC74-4471-B716-BE8E0D77E8F8}"/>
              </a:ext>
            </a:extLst>
          </p:cNvPr>
          <p:cNvGrpSpPr/>
          <p:nvPr/>
        </p:nvGrpSpPr>
        <p:grpSpPr>
          <a:xfrm>
            <a:off x="6244356" y="5358459"/>
            <a:ext cx="1138920" cy="1309104"/>
            <a:chOff x="3198008" y="1246777"/>
            <a:chExt cx="1275322" cy="1465887"/>
          </a:xfrm>
          <a:solidFill>
            <a:srgbClr val="3330B2"/>
          </a:solidFill>
        </p:grpSpPr>
        <p:sp>
          <p:nvSpPr>
            <p:cNvPr id="18" name="Hexagon 17">
              <a:extLst>
                <a:ext uri="{FF2B5EF4-FFF2-40B4-BE49-F238E27FC236}">
                  <a16:creationId xmlns:a16="http://schemas.microsoft.com/office/drawing/2014/main" id="{228A7F14-35A6-463A-B423-9F6EEDF3BDE6}"/>
                </a:ext>
              </a:extLst>
            </p:cNvPr>
            <p:cNvSpPr/>
            <p:nvPr/>
          </p:nvSpPr>
          <p:spPr>
            <a:xfrm rot="5400000">
              <a:off x="3102725" y="1342060"/>
              <a:ext cx="1465887" cy="1275322"/>
            </a:xfrm>
            <a:prstGeom prst="hexagon">
              <a:avLst>
                <a:gd name="adj" fmla="val 25000"/>
                <a:gd name="vf" fmla="val 115470"/>
              </a:avLst>
            </a:prstGeom>
            <a:grpFill/>
          </p:spPr>
          <p:style>
            <a:lnRef idx="2">
              <a:schemeClr val="lt1">
                <a:hueOff val="0"/>
                <a:satOff val="0"/>
                <a:lumOff val="0"/>
                <a:alphaOff val="0"/>
              </a:schemeClr>
            </a:lnRef>
            <a:fillRef idx="1">
              <a:schemeClr val="accent1">
                <a:shade val="80000"/>
                <a:hueOff val="-96986"/>
                <a:satOff val="-5642"/>
                <a:lumOff val="9786"/>
                <a:alphaOff val="0"/>
              </a:schemeClr>
            </a:fillRef>
            <a:effectRef idx="0">
              <a:schemeClr val="accent1">
                <a:shade val="80000"/>
                <a:hueOff val="-96986"/>
                <a:satOff val="-5642"/>
                <a:lumOff val="9786"/>
                <a:alphaOff val="0"/>
              </a:schemeClr>
            </a:effectRef>
            <a:fontRef idx="minor">
              <a:schemeClr val="lt1"/>
            </a:fontRef>
          </p:style>
          <p:txBody>
            <a:bodyPr/>
            <a:lstStyle/>
            <a:p>
              <a:endParaRPr lang="en-US"/>
            </a:p>
          </p:txBody>
        </p:sp>
        <p:sp>
          <p:nvSpPr>
            <p:cNvPr id="19" name="Hexagon 6">
              <a:extLst>
                <a:ext uri="{FF2B5EF4-FFF2-40B4-BE49-F238E27FC236}">
                  <a16:creationId xmlns:a16="http://schemas.microsoft.com/office/drawing/2014/main" id="{4AA6E99D-B2EB-4230-82F2-C16C1007D8F0}"/>
                </a:ext>
              </a:extLst>
            </p:cNvPr>
            <p:cNvSpPr txBox="1"/>
            <p:nvPr/>
          </p:nvSpPr>
          <p:spPr>
            <a:xfrm>
              <a:off x="3396745" y="1475212"/>
              <a:ext cx="877846" cy="100901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9" name="Group 8">
            <a:extLst>
              <a:ext uri="{FF2B5EF4-FFF2-40B4-BE49-F238E27FC236}">
                <a16:creationId xmlns:a16="http://schemas.microsoft.com/office/drawing/2014/main" id="{36F93612-4001-48F7-B01C-12AC290D8794}"/>
              </a:ext>
            </a:extLst>
          </p:cNvPr>
          <p:cNvGrpSpPr/>
          <p:nvPr/>
        </p:nvGrpSpPr>
        <p:grpSpPr>
          <a:xfrm>
            <a:off x="7688112" y="5376092"/>
            <a:ext cx="1138920" cy="1309104"/>
            <a:chOff x="1134625" y="2491023"/>
            <a:chExt cx="1275322" cy="1465887"/>
          </a:xfrm>
          <a:solidFill>
            <a:srgbClr val="9795E3"/>
          </a:solidFill>
        </p:grpSpPr>
        <p:sp>
          <p:nvSpPr>
            <p:cNvPr id="16" name="Hexagon 15">
              <a:extLst>
                <a:ext uri="{FF2B5EF4-FFF2-40B4-BE49-F238E27FC236}">
                  <a16:creationId xmlns:a16="http://schemas.microsoft.com/office/drawing/2014/main" id="{DBEDC172-6737-4794-B693-2302AADBE2D0}"/>
                </a:ext>
              </a:extLst>
            </p:cNvPr>
            <p:cNvSpPr/>
            <p:nvPr/>
          </p:nvSpPr>
          <p:spPr>
            <a:xfrm rot="5400000">
              <a:off x="1039342" y="2586306"/>
              <a:ext cx="1465887" cy="1275322"/>
            </a:xfrm>
            <a:prstGeom prst="hexagon">
              <a:avLst>
                <a:gd name="adj" fmla="val 25000"/>
                <a:gd name="vf" fmla="val 115470"/>
              </a:avLst>
            </a:prstGeom>
            <a:grpFill/>
          </p:spPr>
          <p:style>
            <a:lnRef idx="2">
              <a:schemeClr val="lt1">
                <a:hueOff val="0"/>
                <a:satOff val="0"/>
                <a:lumOff val="0"/>
                <a:alphaOff val="0"/>
              </a:schemeClr>
            </a:lnRef>
            <a:fillRef idx="1">
              <a:schemeClr val="accent1">
                <a:shade val="80000"/>
                <a:hueOff val="-161644"/>
                <a:satOff val="-9404"/>
                <a:lumOff val="16311"/>
                <a:alphaOff val="0"/>
              </a:schemeClr>
            </a:fillRef>
            <a:effectRef idx="0">
              <a:schemeClr val="accent1">
                <a:shade val="80000"/>
                <a:hueOff val="-161644"/>
                <a:satOff val="-9404"/>
                <a:lumOff val="16311"/>
                <a:alphaOff val="0"/>
              </a:schemeClr>
            </a:effectRef>
            <a:fontRef idx="minor">
              <a:schemeClr val="lt1"/>
            </a:fontRef>
          </p:style>
          <p:txBody>
            <a:bodyPr/>
            <a:lstStyle/>
            <a:p>
              <a:endParaRPr lang="en-US"/>
            </a:p>
          </p:txBody>
        </p:sp>
        <p:sp>
          <p:nvSpPr>
            <p:cNvPr id="17" name="Hexagon 8">
              <a:extLst>
                <a:ext uri="{FF2B5EF4-FFF2-40B4-BE49-F238E27FC236}">
                  <a16:creationId xmlns:a16="http://schemas.microsoft.com/office/drawing/2014/main" id="{7A15671C-AC3D-4A05-AB55-5D0D989026D1}"/>
                </a:ext>
              </a:extLst>
            </p:cNvPr>
            <p:cNvSpPr txBox="1"/>
            <p:nvPr/>
          </p:nvSpPr>
          <p:spPr>
            <a:xfrm>
              <a:off x="1333362" y="2719458"/>
              <a:ext cx="877846" cy="100901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10" name="Group 9">
            <a:extLst>
              <a:ext uri="{FF2B5EF4-FFF2-40B4-BE49-F238E27FC236}">
                <a16:creationId xmlns:a16="http://schemas.microsoft.com/office/drawing/2014/main" id="{9BB5C0A6-B20A-4019-A332-C1C5CB19E798}"/>
              </a:ext>
            </a:extLst>
          </p:cNvPr>
          <p:cNvGrpSpPr/>
          <p:nvPr/>
        </p:nvGrpSpPr>
        <p:grpSpPr>
          <a:xfrm>
            <a:off x="9131867" y="5376093"/>
            <a:ext cx="1138920" cy="1309104"/>
            <a:chOff x="3198008" y="3735268"/>
            <a:chExt cx="1275322" cy="1465887"/>
          </a:xfrm>
          <a:solidFill>
            <a:srgbClr val="D2D1F3"/>
          </a:solidFill>
        </p:grpSpPr>
        <p:sp>
          <p:nvSpPr>
            <p:cNvPr id="14" name="Hexagon 13">
              <a:extLst>
                <a:ext uri="{FF2B5EF4-FFF2-40B4-BE49-F238E27FC236}">
                  <a16:creationId xmlns:a16="http://schemas.microsoft.com/office/drawing/2014/main" id="{914FE0E0-5475-409B-AB08-E3A22544CFEB}"/>
                </a:ext>
              </a:extLst>
            </p:cNvPr>
            <p:cNvSpPr/>
            <p:nvPr/>
          </p:nvSpPr>
          <p:spPr>
            <a:xfrm rot="5400000">
              <a:off x="3102725" y="3830551"/>
              <a:ext cx="1465887" cy="1275322"/>
            </a:xfrm>
            <a:prstGeom prst="hexagon">
              <a:avLst>
                <a:gd name="adj" fmla="val 25000"/>
                <a:gd name="vf" fmla="val 115470"/>
              </a:avLst>
            </a:prstGeom>
            <a:grpFill/>
          </p:spPr>
          <p:style>
            <a:lnRef idx="2">
              <a:schemeClr val="lt1">
                <a:hueOff val="0"/>
                <a:satOff val="0"/>
                <a:lumOff val="0"/>
                <a:alphaOff val="0"/>
              </a:schemeClr>
            </a:lnRef>
            <a:fillRef idx="1">
              <a:schemeClr val="accent1">
                <a:shade val="80000"/>
                <a:hueOff val="-226301"/>
                <a:satOff val="-13165"/>
                <a:lumOff val="22835"/>
                <a:alphaOff val="0"/>
              </a:schemeClr>
            </a:fillRef>
            <a:effectRef idx="0">
              <a:schemeClr val="accent1">
                <a:shade val="80000"/>
                <a:hueOff val="-226301"/>
                <a:satOff val="-13165"/>
                <a:lumOff val="22835"/>
                <a:alphaOff val="0"/>
              </a:schemeClr>
            </a:effectRef>
            <a:fontRef idx="minor">
              <a:schemeClr val="lt1"/>
            </a:fontRef>
          </p:style>
          <p:txBody>
            <a:bodyPr/>
            <a:lstStyle/>
            <a:p>
              <a:endParaRPr lang="en-US"/>
            </a:p>
          </p:txBody>
        </p:sp>
        <p:sp>
          <p:nvSpPr>
            <p:cNvPr id="15" name="Hexagon 10">
              <a:extLst>
                <a:ext uri="{FF2B5EF4-FFF2-40B4-BE49-F238E27FC236}">
                  <a16:creationId xmlns:a16="http://schemas.microsoft.com/office/drawing/2014/main" id="{F92C1EC5-B641-46C3-973C-3F33DA551477}"/>
                </a:ext>
              </a:extLst>
            </p:cNvPr>
            <p:cNvSpPr txBox="1"/>
            <p:nvPr/>
          </p:nvSpPr>
          <p:spPr>
            <a:xfrm>
              <a:off x="3396745" y="3963703"/>
              <a:ext cx="877846" cy="100901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11" name="Group 10">
            <a:extLst>
              <a:ext uri="{FF2B5EF4-FFF2-40B4-BE49-F238E27FC236}">
                <a16:creationId xmlns:a16="http://schemas.microsoft.com/office/drawing/2014/main" id="{60889375-483B-4642-8D54-2295B220D571}"/>
              </a:ext>
            </a:extLst>
          </p:cNvPr>
          <p:cNvGrpSpPr/>
          <p:nvPr/>
        </p:nvGrpSpPr>
        <p:grpSpPr>
          <a:xfrm>
            <a:off x="10579536" y="5358459"/>
            <a:ext cx="1138920" cy="1309104"/>
            <a:chOff x="1134625" y="4979514"/>
            <a:chExt cx="1275322" cy="1465887"/>
          </a:xfrm>
          <a:solidFill>
            <a:srgbClr val="F2F2FC"/>
          </a:solidFill>
        </p:grpSpPr>
        <p:sp>
          <p:nvSpPr>
            <p:cNvPr id="12" name="Hexagon 11">
              <a:extLst>
                <a:ext uri="{FF2B5EF4-FFF2-40B4-BE49-F238E27FC236}">
                  <a16:creationId xmlns:a16="http://schemas.microsoft.com/office/drawing/2014/main" id="{E35DA8FF-5248-4589-93AB-09218979E5DA}"/>
                </a:ext>
              </a:extLst>
            </p:cNvPr>
            <p:cNvSpPr/>
            <p:nvPr/>
          </p:nvSpPr>
          <p:spPr>
            <a:xfrm rot="5400000">
              <a:off x="1039342" y="5074797"/>
              <a:ext cx="1465887" cy="1275322"/>
            </a:xfrm>
            <a:prstGeom prst="hexagon">
              <a:avLst>
                <a:gd name="adj" fmla="val 25000"/>
                <a:gd name="vf" fmla="val 115470"/>
              </a:avLst>
            </a:prstGeom>
            <a:grpFill/>
          </p:spPr>
          <p:style>
            <a:lnRef idx="2">
              <a:schemeClr val="lt1">
                <a:hueOff val="0"/>
                <a:satOff val="0"/>
                <a:lumOff val="0"/>
                <a:alphaOff val="0"/>
              </a:schemeClr>
            </a:lnRef>
            <a:fillRef idx="1">
              <a:schemeClr val="accent1">
                <a:shade val="80000"/>
                <a:hueOff val="-290959"/>
                <a:satOff val="-16927"/>
                <a:lumOff val="29359"/>
                <a:alphaOff val="0"/>
              </a:schemeClr>
            </a:fillRef>
            <a:effectRef idx="0">
              <a:schemeClr val="accent1">
                <a:shade val="80000"/>
                <a:hueOff val="-290959"/>
                <a:satOff val="-16927"/>
                <a:lumOff val="29359"/>
                <a:alphaOff val="0"/>
              </a:schemeClr>
            </a:effectRef>
            <a:fontRef idx="minor">
              <a:schemeClr val="lt1"/>
            </a:fontRef>
          </p:style>
          <p:txBody>
            <a:bodyPr/>
            <a:lstStyle/>
            <a:p>
              <a:endParaRPr lang="en-US"/>
            </a:p>
          </p:txBody>
        </p:sp>
        <p:sp>
          <p:nvSpPr>
            <p:cNvPr id="13" name="Hexagon 12">
              <a:extLst>
                <a:ext uri="{FF2B5EF4-FFF2-40B4-BE49-F238E27FC236}">
                  <a16:creationId xmlns:a16="http://schemas.microsoft.com/office/drawing/2014/main" id="{58D5E280-C9C4-4C19-96C4-14098F785A1D}"/>
                </a:ext>
              </a:extLst>
            </p:cNvPr>
            <p:cNvSpPr txBox="1"/>
            <p:nvPr/>
          </p:nvSpPr>
          <p:spPr>
            <a:xfrm>
              <a:off x="1333362" y="5207949"/>
              <a:ext cx="877846" cy="100901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spTree>
    <p:extLst>
      <p:ext uri="{BB962C8B-B14F-4D97-AF65-F5344CB8AC3E}">
        <p14:creationId xmlns:p14="http://schemas.microsoft.com/office/powerpoint/2010/main" val="1727944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DOMAINS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304800"/>
            <a:ext cx="7674654" cy="685101"/>
          </a:xfrm>
        </p:spPr>
        <p:txBody>
          <a:bodyPr>
            <a:noAutofit/>
          </a:bodyPr>
          <a:lstStyle/>
          <a:p>
            <a:pPr>
              <a:lnSpc>
                <a:spcPct val="100000"/>
              </a:lnSpc>
              <a:spcBef>
                <a:spcPts val="0"/>
              </a:spcBef>
              <a:spcAft>
                <a:spcPts val="0"/>
              </a:spcAft>
            </a:pPr>
            <a:r>
              <a:rPr lang="en-US" sz="1800" dirty="0">
                <a:solidFill>
                  <a:schemeClr val="tx1"/>
                </a:solidFill>
              </a:rPr>
              <a:t>The exam content outline remains organized according to a four (4) domain structure as follows:</a:t>
            </a:r>
          </a:p>
        </p:txBody>
      </p:sp>
      <p:sp>
        <p:nvSpPr>
          <p:cNvPr id="25" name="TextBox 24">
            <a:extLst>
              <a:ext uri="{FF2B5EF4-FFF2-40B4-BE49-F238E27FC236}">
                <a16:creationId xmlns:a16="http://schemas.microsoft.com/office/drawing/2014/main" id="{FD870A49-F119-4E19-97C7-12530173CF7B}"/>
              </a:ext>
            </a:extLst>
          </p:cNvPr>
          <p:cNvSpPr txBox="1"/>
          <p:nvPr/>
        </p:nvSpPr>
        <p:spPr>
          <a:xfrm>
            <a:off x="457200" y="3917658"/>
            <a:ext cx="3200400" cy="2197915"/>
          </a:xfrm>
          <a:prstGeom prst="rect">
            <a:avLst/>
          </a:prstGeom>
        </p:spPr>
        <p:txBody>
          <a:bodyPr vert="horz" lIns="91440" tIns="45720" rIns="91440" bIns="45720" rtlCol="0">
            <a:normAutofit/>
          </a:bodyPr>
          <a:lstStyle>
            <a:lvl1pPr indent="0" defTabSz="914400">
              <a:lnSpc>
                <a:spcPct val="90000"/>
              </a:lnSpc>
              <a:spcBef>
                <a:spcPts val="1200"/>
              </a:spcBef>
              <a:spcAft>
                <a:spcPts val="200"/>
              </a:spcAft>
              <a:buClr>
                <a:schemeClr val="accent1"/>
              </a:buClr>
              <a:buSzPct val="100000"/>
              <a:buFont typeface="Calibri" panose="020F0502020204030204" pitchFamily="34" charset="0"/>
              <a:buNone/>
              <a:defRPr sz="2800" i="1">
                <a:solidFill>
                  <a:srgbClr val="FFFFFF"/>
                </a:solidFill>
              </a:defRPr>
            </a:lvl1pPr>
            <a:lvl2pPr indent="0" defTabSz="914400">
              <a:lnSpc>
                <a:spcPct val="90000"/>
              </a:lnSpc>
              <a:spcBef>
                <a:spcPts val="200"/>
              </a:spcBef>
              <a:spcAft>
                <a:spcPts val="400"/>
              </a:spcAft>
              <a:buClr>
                <a:schemeClr val="accent1"/>
              </a:buClr>
              <a:buFont typeface="Calibri" pitchFamily="34" charset="0"/>
              <a:buNone/>
              <a:defRPr sz="1200">
                <a:solidFill>
                  <a:schemeClr val="tx1">
                    <a:lumMod val="75000"/>
                    <a:lumOff val="25000"/>
                  </a:schemeClr>
                </a:solidFill>
              </a:defRPr>
            </a:lvl2pPr>
            <a:lvl3pPr indent="0" defTabSz="914400">
              <a:lnSpc>
                <a:spcPct val="90000"/>
              </a:lnSpc>
              <a:spcBef>
                <a:spcPts val="200"/>
              </a:spcBef>
              <a:spcAft>
                <a:spcPts val="400"/>
              </a:spcAft>
              <a:buClr>
                <a:schemeClr val="accent1"/>
              </a:buClr>
              <a:buFont typeface="Calibri" pitchFamily="34" charset="0"/>
              <a:buNone/>
              <a:defRPr sz="1000">
                <a:solidFill>
                  <a:schemeClr val="tx1">
                    <a:lumMod val="75000"/>
                    <a:lumOff val="25000"/>
                  </a:schemeClr>
                </a:solidFill>
              </a:defRPr>
            </a:lvl3pPr>
            <a:lvl4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4pPr>
            <a:lvl5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5pPr>
            <a:lvl6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6pPr>
            <a:lvl7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7pPr>
            <a:lvl8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8pPr>
            <a:lvl9pPr indent="0" defTabSz="914400">
              <a:lnSpc>
                <a:spcPct val="90000"/>
              </a:lnSpc>
              <a:spcBef>
                <a:spcPts val="200"/>
              </a:spcBef>
              <a:spcAft>
                <a:spcPts val="400"/>
              </a:spcAft>
              <a:buClr>
                <a:schemeClr val="accent1"/>
              </a:buClr>
              <a:buFont typeface="Calibri" pitchFamily="34" charset="0"/>
              <a:buNone/>
              <a:defRPr sz="900">
                <a:solidFill>
                  <a:schemeClr val="tx1">
                    <a:lumMod val="75000"/>
                    <a:lumOff val="25000"/>
                  </a:schemeClr>
                </a:solidFill>
              </a:defRPr>
            </a:lvl9pPr>
          </a:lstStyle>
          <a:p>
            <a:r>
              <a:rPr lang="en-US" sz="2000" dirty="0"/>
              <a:t>Domain allocations of the updated 2023-2024 outline have been slightly adjusted compared to those on the previous 2018-2019 CPNP-AC exam outline.</a:t>
            </a:r>
          </a:p>
        </p:txBody>
      </p:sp>
      <p:graphicFrame>
        <p:nvGraphicFramePr>
          <p:cNvPr id="3" name="Table 7">
            <a:extLst>
              <a:ext uri="{FF2B5EF4-FFF2-40B4-BE49-F238E27FC236}">
                <a16:creationId xmlns:a16="http://schemas.microsoft.com/office/drawing/2014/main" id="{6002F3A9-2B98-FEA7-4C1B-298CB15F9C91}"/>
              </a:ext>
            </a:extLst>
          </p:cNvPr>
          <p:cNvGraphicFramePr>
            <a:graphicFrameLocks/>
          </p:cNvGraphicFramePr>
          <p:nvPr>
            <p:extLst>
              <p:ext uri="{D42A27DB-BD31-4B8C-83A1-F6EECF244321}">
                <p14:modId xmlns:p14="http://schemas.microsoft.com/office/powerpoint/2010/main" val="169207941"/>
              </p:ext>
            </p:extLst>
          </p:nvPr>
        </p:nvGraphicFramePr>
        <p:xfrm>
          <a:off x="4486543" y="1102407"/>
          <a:ext cx="7248257" cy="5013167"/>
        </p:xfrm>
        <a:graphic>
          <a:graphicData uri="http://schemas.openxmlformats.org/drawingml/2006/table">
            <a:tbl>
              <a:tblPr firstRow="1" bandRow="1">
                <a:tableStyleId>{5C22544A-7EE6-4342-B048-85BDC9FD1C3A}</a:tableStyleId>
              </a:tblPr>
              <a:tblGrid>
                <a:gridCol w="1694983">
                  <a:extLst>
                    <a:ext uri="{9D8B030D-6E8A-4147-A177-3AD203B41FA5}">
                      <a16:colId xmlns:a16="http://schemas.microsoft.com/office/drawing/2014/main" val="2577714078"/>
                    </a:ext>
                  </a:extLst>
                </a:gridCol>
                <a:gridCol w="2776637">
                  <a:extLst>
                    <a:ext uri="{9D8B030D-6E8A-4147-A177-3AD203B41FA5}">
                      <a16:colId xmlns:a16="http://schemas.microsoft.com/office/drawing/2014/main" val="2662327341"/>
                    </a:ext>
                  </a:extLst>
                </a:gridCol>
                <a:gridCol w="2776637">
                  <a:extLst>
                    <a:ext uri="{9D8B030D-6E8A-4147-A177-3AD203B41FA5}">
                      <a16:colId xmlns:a16="http://schemas.microsoft.com/office/drawing/2014/main" val="2211156142"/>
                    </a:ext>
                  </a:extLst>
                </a:gridCol>
              </a:tblGrid>
              <a:tr h="455743">
                <a:tc>
                  <a:txBody>
                    <a:bodyPr/>
                    <a:lstStyle/>
                    <a:p>
                      <a:endParaRPr lang="en-US" dirty="0">
                        <a:latin typeface="Arial Nova Light" panose="020B0304020202020204" pitchFamily="34" charset="0"/>
                      </a:endParaRPr>
                    </a:p>
                  </a:txBody>
                  <a:tcPr>
                    <a:solidFill>
                      <a:schemeClr val="bg1"/>
                    </a:solidFill>
                  </a:tcPr>
                </a:tc>
                <a:tc>
                  <a:txBody>
                    <a:bodyPr/>
                    <a:lstStyle/>
                    <a:p>
                      <a:pPr algn="ctr"/>
                      <a:r>
                        <a:rPr lang="en-US" dirty="0">
                          <a:latin typeface="Arial Nova Light" panose="020B0304020202020204" pitchFamily="34" charset="0"/>
                        </a:rPr>
                        <a:t>2018-2019</a:t>
                      </a:r>
                    </a:p>
                  </a:txBody>
                  <a:tcPr anchor="ctr"/>
                </a:tc>
                <a:tc>
                  <a:txBody>
                    <a:bodyPr/>
                    <a:lstStyle/>
                    <a:p>
                      <a:pPr algn="ctr"/>
                      <a:r>
                        <a:rPr lang="en-US" dirty="0">
                          <a:latin typeface="Arial Nova Light" panose="020B0304020202020204" pitchFamily="34" charset="0"/>
                        </a:rPr>
                        <a:t>2023-2024</a:t>
                      </a:r>
                    </a:p>
                  </a:txBody>
                  <a:tcPr anchor="ctr">
                    <a:solidFill>
                      <a:srgbClr val="201E70"/>
                    </a:solidFill>
                  </a:tcPr>
                </a:tc>
                <a:extLst>
                  <a:ext uri="{0D108BD9-81ED-4DB2-BD59-A6C34878D82A}">
                    <a16:rowId xmlns:a16="http://schemas.microsoft.com/office/drawing/2014/main" val="925908043"/>
                  </a:ext>
                </a:extLst>
              </a:tr>
              <a:tr h="1139356">
                <a:tc>
                  <a:txBody>
                    <a:bodyPr/>
                    <a:lstStyle/>
                    <a:p>
                      <a:pPr algn="ctr" fontAlgn="b"/>
                      <a:r>
                        <a:rPr lang="en-US" sz="1800" b="1" i="0" u="none" strike="noStrike" dirty="0">
                          <a:solidFill>
                            <a:schemeClr val="bg1"/>
                          </a:solidFill>
                          <a:latin typeface="Arial Nova Light" panose="020B0304020202020204" pitchFamily="34" charset="0"/>
                        </a:rPr>
                        <a:t>Domain I</a:t>
                      </a:r>
                    </a:p>
                    <a:p>
                      <a:pPr algn="ctr" fontAlgn="b"/>
                      <a:r>
                        <a:rPr lang="en-US" sz="1800" b="1" i="0" u="none" strike="noStrike" dirty="0">
                          <a:solidFill>
                            <a:schemeClr val="bg1"/>
                          </a:solidFill>
                          <a:latin typeface="Arial Nova Light" panose="020B0304020202020204" pitchFamily="34" charset="0"/>
                        </a:rPr>
                        <a:t>Assessment</a:t>
                      </a:r>
                    </a:p>
                  </a:txBody>
                  <a:tcPr marL="9525" marR="9525" marT="9525" marB="0" anchor="ctr">
                    <a:solidFill>
                      <a:schemeClr val="tx1"/>
                    </a:solidFill>
                  </a:tcPr>
                </a:tc>
                <a:tc>
                  <a:txBody>
                    <a:bodyPr/>
                    <a:lstStyle/>
                    <a:p>
                      <a:pPr marL="57150" marR="0" lvl="0" indent="0" algn="ctr" defTabSz="914400" rtl="0" eaLnBrk="1" fontAlgn="b" latinLnBrk="0" hangingPunct="1">
                        <a:lnSpc>
                          <a:spcPct val="150000"/>
                        </a:lnSpc>
                        <a:spcBef>
                          <a:spcPts val="0"/>
                        </a:spcBef>
                        <a:spcAft>
                          <a:spcPts val="0"/>
                        </a:spcAft>
                        <a:buClrTx/>
                        <a:buSzTx/>
                        <a:buFont typeface="Arial" pitchFamily="34" charset="0"/>
                        <a:buNone/>
                        <a:tabLst>
                          <a:tab pos="174625" algn="l"/>
                        </a:tabLst>
                        <a:defRPr/>
                      </a:pPr>
                      <a:r>
                        <a:rPr kumimoji="0" lang="en-US" sz="2000" b="1" kern="1200" dirty="0">
                          <a:solidFill>
                            <a:schemeClr val="tx1"/>
                          </a:solidFill>
                          <a:latin typeface="Arial Nova Light" panose="020B0304020202020204" pitchFamily="34" charset="0"/>
                          <a:ea typeface="+mn-ea"/>
                          <a:cs typeface="+mn-cs"/>
                        </a:rPr>
                        <a:t>30% (45 questions)</a:t>
                      </a:r>
                    </a:p>
                  </a:txBody>
                  <a:tcPr marL="9525" marR="9525" marT="9525" marB="0" anchor="ctr"/>
                </a:tc>
                <a:tc>
                  <a:txBody>
                    <a:bodyPr/>
                    <a:lstStyle/>
                    <a:p>
                      <a:pPr marL="57150" marR="0" lvl="0" indent="0" algn="ctr" defTabSz="914400" rtl="0" eaLnBrk="1" fontAlgn="b" latinLnBrk="0" hangingPunct="1">
                        <a:lnSpc>
                          <a:spcPct val="150000"/>
                        </a:lnSpc>
                        <a:spcBef>
                          <a:spcPts val="0"/>
                        </a:spcBef>
                        <a:spcAft>
                          <a:spcPts val="0"/>
                        </a:spcAft>
                        <a:buClrTx/>
                        <a:buSzTx/>
                        <a:buFont typeface="Arial" pitchFamily="34" charset="0"/>
                        <a:buNone/>
                        <a:tabLst>
                          <a:tab pos="174625" algn="l"/>
                        </a:tabLst>
                        <a:defRPr/>
                      </a:pPr>
                      <a:r>
                        <a:rPr kumimoji="0" lang="en-US" sz="2000" b="1" kern="1200" dirty="0">
                          <a:solidFill>
                            <a:schemeClr val="tx1"/>
                          </a:solidFill>
                          <a:latin typeface="Arial Nova Light" panose="020B0304020202020204" pitchFamily="34" charset="0"/>
                          <a:ea typeface="+mn-ea"/>
                          <a:cs typeface="+mn-cs"/>
                        </a:rPr>
                        <a:t>34% (51 questions)</a:t>
                      </a:r>
                    </a:p>
                  </a:txBody>
                  <a:tcPr marL="9525" marR="9525" marT="9525" marB="0" anchor="ctr">
                    <a:solidFill>
                      <a:schemeClr val="tx2">
                        <a:lumMod val="20000"/>
                        <a:lumOff val="80000"/>
                      </a:schemeClr>
                    </a:solidFill>
                  </a:tcPr>
                </a:tc>
                <a:extLst>
                  <a:ext uri="{0D108BD9-81ED-4DB2-BD59-A6C34878D82A}">
                    <a16:rowId xmlns:a16="http://schemas.microsoft.com/office/drawing/2014/main" val="3542434330"/>
                  </a:ext>
                </a:extLst>
              </a:tr>
              <a:tr h="1139356">
                <a:tc>
                  <a:txBody>
                    <a:bodyPr/>
                    <a:lstStyle/>
                    <a:p>
                      <a:pPr marL="0" algn="ctr" defTabSz="914400" rtl="0" eaLnBrk="1" fontAlgn="b" latinLnBrk="0" hangingPunct="1"/>
                      <a:r>
                        <a:rPr lang="en-US" sz="1800" b="1" i="0" u="none" strike="noStrike" kern="1200" dirty="0">
                          <a:solidFill>
                            <a:schemeClr val="bg1"/>
                          </a:solidFill>
                          <a:latin typeface="Arial Nova Light" panose="020B0304020202020204" pitchFamily="34" charset="0"/>
                          <a:ea typeface="+mn-ea"/>
                          <a:cs typeface="+mn-cs"/>
                        </a:rPr>
                        <a:t>Domain II</a:t>
                      </a:r>
                    </a:p>
                    <a:p>
                      <a:pPr marL="0" algn="ctr" defTabSz="914400" rtl="0" eaLnBrk="1" fontAlgn="b" latinLnBrk="0" hangingPunct="1"/>
                      <a:r>
                        <a:rPr lang="en-US" sz="1800" b="1" i="0" u="none" strike="noStrike" kern="1200" dirty="0">
                          <a:solidFill>
                            <a:schemeClr val="bg1"/>
                          </a:solidFill>
                          <a:latin typeface="Arial Nova Light" panose="020B0304020202020204" pitchFamily="34" charset="0"/>
                          <a:ea typeface="+mn-ea"/>
                          <a:cs typeface="+mn-cs"/>
                        </a:rPr>
                        <a:t>Diagnosis</a:t>
                      </a:r>
                    </a:p>
                  </a:txBody>
                  <a:tcPr marL="9525" marR="9525" marT="9525" marB="0" anchor="ctr">
                    <a:solidFill>
                      <a:schemeClr val="tx1"/>
                    </a:solidFill>
                  </a:tcPr>
                </a:tc>
                <a:tc>
                  <a:txBody>
                    <a:bodyPr/>
                    <a:lstStyle/>
                    <a:p>
                      <a:pPr marL="60325" indent="0" algn="ctr" rtl="0" eaLnBrk="1" fontAlgn="b" latinLnBrk="0" hangingPunct="1">
                        <a:buFont typeface="Arial" pitchFamily="34" charset="0"/>
                        <a:buNone/>
                        <a:tabLst>
                          <a:tab pos="174625" algn="l"/>
                        </a:tabLst>
                      </a:pPr>
                      <a:r>
                        <a:rPr kumimoji="0" lang="en-US" sz="2000" b="1" kern="1200" dirty="0">
                          <a:solidFill>
                            <a:schemeClr val="tx1"/>
                          </a:solidFill>
                          <a:latin typeface="Arial Nova Light" panose="020B0304020202020204" pitchFamily="34" charset="0"/>
                          <a:ea typeface="+mn-ea"/>
                          <a:cs typeface="+mn-cs"/>
                        </a:rPr>
                        <a:t>25% (38 questions)</a:t>
                      </a:r>
                    </a:p>
                  </a:txBody>
                  <a:tcPr marL="9525" marR="9525" marT="9525" marB="0" anchor="ctr"/>
                </a:tc>
                <a:tc>
                  <a:txBody>
                    <a:bodyPr/>
                    <a:lstStyle/>
                    <a:p>
                      <a:pPr marL="60325" indent="0" algn="ctr" rtl="0" eaLnBrk="1" fontAlgn="b" latinLnBrk="0" hangingPunct="1">
                        <a:buFont typeface="Arial" pitchFamily="34" charset="0"/>
                        <a:buNone/>
                        <a:tabLst>
                          <a:tab pos="174625" algn="l"/>
                        </a:tabLst>
                      </a:pPr>
                      <a:r>
                        <a:rPr kumimoji="0" lang="en-US" sz="2000" b="1" kern="1200" dirty="0">
                          <a:solidFill>
                            <a:schemeClr val="tx1"/>
                          </a:solidFill>
                          <a:latin typeface="Arial Nova Light" panose="020B0304020202020204" pitchFamily="34" charset="0"/>
                          <a:ea typeface="+mn-ea"/>
                          <a:cs typeface="+mn-cs"/>
                        </a:rPr>
                        <a:t>24% (36 questions)</a:t>
                      </a:r>
                    </a:p>
                  </a:txBody>
                  <a:tcPr marL="9525" marR="9525" marT="9525" marB="0" anchor="ctr">
                    <a:solidFill>
                      <a:srgbClr val="EBEDF5"/>
                    </a:solidFill>
                  </a:tcPr>
                </a:tc>
                <a:extLst>
                  <a:ext uri="{0D108BD9-81ED-4DB2-BD59-A6C34878D82A}">
                    <a16:rowId xmlns:a16="http://schemas.microsoft.com/office/drawing/2014/main" val="2701873912"/>
                  </a:ext>
                </a:extLst>
              </a:tr>
              <a:tr h="1139356">
                <a:tc>
                  <a:txBody>
                    <a:bodyPr/>
                    <a:lstStyle/>
                    <a:p>
                      <a:pPr marL="0" algn="ctr" defTabSz="914400" rtl="0" eaLnBrk="1" fontAlgn="b" latinLnBrk="0" hangingPunct="1"/>
                      <a:r>
                        <a:rPr lang="en-US" sz="1800" b="1" i="0" u="none" strike="noStrike" kern="1200" dirty="0">
                          <a:solidFill>
                            <a:schemeClr val="bg1"/>
                          </a:solidFill>
                          <a:latin typeface="Arial Nova Light" panose="020B0304020202020204" pitchFamily="34" charset="0"/>
                          <a:ea typeface="+mn-ea"/>
                          <a:cs typeface="+mn-cs"/>
                        </a:rPr>
                        <a:t>Domain III</a:t>
                      </a:r>
                    </a:p>
                    <a:p>
                      <a:pPr marL="0" algn="ctr" defTabSz="914400" rtl="0" eaLnBrk="1" fontAlgn="b" latinLnBrk="0" hangingPunct="1"/>
                      <a:r>
                        <a:rPr lang="en-US" sz="1800" b="1" i="0" u="none" strike="noStrike" kern="1200" dirty="0">
                          <a:solidFill>
                            <a:schemeClr val="bg1"/>
                          </a:solidFill>
                          <a:latin typeface="Arial Nova Light" panose="020B0304020202020204" pitchFamily="34" charset="0"/>
                          <a:ea typeface="+mn-ea"/>
                          <a:cs typeface="+mn-cs"/>
                        </a:rPr>
                        <a:t>Management</a:t>
                      </a:r>
                    </a:p>
                  </a:txBody>
                  <a:tcPr marL="9525" marR="9525" marT="9525" marB="0" anchor="ctr">
                    <a:solidFill>
                      <a:schemeClr val="tx1"/>
                    </a:solidFill>
                  </a:tcPr>
                </a:tc>
                <a:tc>
                  <a:txBody>
                    <a:bodyPr/>
                    <a:lstStyle/>
                    <a:p>
                      <a:pPr marL="60325" indent="0" algn="ctr" rtl="0" eaLnBrk="1" fontAlgn="b" latinLnBrk="0" hangingPunct="1">
                        <a:buFont typeface="+mj-lt"/>
                        <a:buNone/>
                        <a:tabLst>
                          <a:tab pos="174625" algn="l"/>
                        </a:tabLst>
                      </a:pPr>
                      <a:r>
                        <a:rPr kumimoji="0" lang="en-US" sz="2000" b="1" kern="1200" dirty="0">
                          <a:solidFill>
                            <a:schemeClr val="tx1"/>
                          </a:solidFill>
                          <a:latin typeface="Arial Nova Light" panose="020B0304020202020204" pitchFamily="34" charset="0"/>
                          <a:ea typeface="+mn-ea"/>
                          <a:cs typeface="+mn-cs"/>
                        </a:rPr>
                        <a:t>40% (60 questions)</a:t>
                      </a:r>
                    </a:p>
                  </a:txBody>
                  <a:tcPr marL="9525" marR="9525" marT="9525" marB="0" anchor="ctr"/>
                </a:tc>
                <a:tc>
                  <a:txBody>
                    <a:bodyPr/>
                    <a:lstStyle/>
                    <a:p>
                      <a:pPr marL="60325" indent="0" algn="ctr" rtl="0" eaLnBrk="1" fontAlgn="b" latinLnBrk="0" hangingPunct="1">
                        <a:buFont typeface="+mj-lt"/>
                        <a:buNone/>
                        <a:tabLst>
                          <a:tab pos="174625" algn="l"/>
                        </a:tabLst>
                      </a:pPr>
                      <a:r>
                        <a:rPr kumimoji="0" lang="en-US" sz="2000" b="1" kern="1200" dirty="0">
                          <a:solidFill>
                            <a:schemeClr val="tx1"/>
                          </a:solidFill>
                          <a:latin typeface="Arial Nova Light" panose="020B0304020202020204" pitchFamily="34" charset="0"/>
                          <a:ea typeface="+mn-ea"/>
                          <a:cs typeface="+mn-cs"/>
                        </a:rPr>
                        <a:t>37% (56 questions)</a:t>
                      </a:r>
                    </a:p>
                  </a:txBody>
                  <a:tcPr anchor="ctr">
                    <a:solidFill>
                      <a:schemeClr val="tx2">
                        <a:lumMod val="20000"/>
                        <a:lumOff val="80000"/>
                      </a:schemeClr>
                    </a:solidFill>
                  </a:tcPr>
                </a:tc>
                <a:extLst>
                  <a:ext uri="{0D108BD9-81ED-4DB2-BD59-A6C34878D82A}">
                    <a16:rowId xmlns:a16="http://schemas.microsoft.com/office/drawing/2014/main" val="3505748265"/>
                  </a:ext>
                </a:extLst>
              </a:tr>
              <a:tr h="1139356">
                <a:tc>
                  <a:txBody>
                    <a:bodyPr/>
                    <a:lstStyle/>
                    <a:p>
                      <a:pPr marL="0" algn="ctr" defTabSz="914400" rtl="0" eaLnBrk="1" fontAlgn="b" latinLnBrk="0" hangingPunct="1"/>
                      <a:r>
                        <a:rPr lang="en-US" sz="1800" b="1" i="0" u="none" strike="noStrike" kern="1200" dirty="0">
                          <a:solidFill>
                            <a:schemeClr val="bg1"/>
                          </a:solidFill>
                          <a:latin typeface="Arial Nova Light" panose="020B0304020202020204" pitchFamily="34" charset="0"/>
                          <a:ea typeface="+mn-ea"/>
                          <a:cs typeface="+mn-cs"/>
                        </a:rPr>
                        <a:t>Domain IV</a:t>
                      </a:r>
                    </a:p>
                    <a:p>
                      <a:pPr marL="0" algn="ctr" defTabSz="914400" rtl="0" eaLnBrk="1" fontAlgn="b" latinLnBrk="0" hangingPunct="1"/>
                      <a:r>
                        <a:rPr lang="en-US" sz="1800" b="1" i="0" u="none" strike="noStrike" kern="1200" dirty="0">
                          <a:solidFill>
                            <a:schemeClr val="bg1"/>
                          </a:solidFill>
                          <a:latin typeface="Arial Nova Light" panose="020B0304020202020204" pitchFamily="34" charset="0"/>
                          <a:ea typeface="+mn-ea"/>
                          <a:cs typeface="+mn-cs"/>
                        </a:rPr>
                        <a:t>Professional </a:t>
                      </a:r>
                    </a:p>
                    <a:p>
                      <a:pPr marL="0" algn="ctr" defTabSz="914400" rtl="0" eaLnBrk="1" fontAlgn="b" latinLnBrk="0" hangingPunct="1"/>
                      <a:r>
                        <a:rPr lang="en-US" sz="1800" b="1" i="0" u="none" strike="noStrike" kern="1200" dirty="0">
                          <a:solidFill>
                            <a:schemeClr val="bg1"/>
                          </a:solidFill>
                          <a:latin typeface="Arial Nova Light" panose="020B0304020202020204" pitchFamily="34" charset="0"/>
                          <a:ea typeface="+mn-ea"/>
                          <a:cs typeface="+mn-cs"/>
                        </a:rPr>
                        <a:t>Practice Role</a:t>
                      </a:r>
                    </a:p>
                  </a:txBody>
                  <a:tcPr marL="9525" marR="9525" marT="9525" marB="0" anchor="ctr">
                    <a:solidFill>
                      <a:schemeClr val="tx1"/>
                    </a:solidFill>
                  </a:tcPr>
                </a:tc>
                <a:tc>
                  <a:txBody>
                    <a:bodyPr/>
                    <a:lstStyle/>
                    <a:p>
                      <a:pPr marL="60325" marR="0" indent="0" algn="ctr" defTabSz="914400" rtl="0" eaLnBrk="1" fontAlgn="b" latinLnBrk="0" hangingPunct="1">
                        <a:lnSpc>
                          <a:spcPct val="100000"/>
                        </a:lnSpc>
                        <a:spcBef>
                          <a:spcPts val="0"/>
                        </a:spcBef>
                        <a:spcAft>
                          <a:spcPts val="0"/>
                        </a:spcAft>
                        <a:buClrTx/>
                        <a:buSzTx/>
                        <a:buFont typeface="Arial" pitchFamily="34" charset="0"/>
                        <a:buNone/>
                        <a:tabLst>
                          <a:tab pos="174625" algn="l"/>
                        </a:tabLst>
                        <a:defRPr/>
                      </a:pPr>
                      <a:r>
                        <a:rPr kumimoji="0" lang="en-US" sz="2000" b="1" kern="1200" dirty="0">
                          <a:solidFill>
                            <a:schemeClr val="tx1"/>
                          </a:solidFill>
                          <a:latin typeface="Arial Nova Light" panose="020B0304020202020204" pitchFamily="34" charset="0"/>
                          <a:ea typeface="+mn-ea"/>
                          <a:cs typeface="+mn-cs"/>
                        </a:rPr>
                        <a:t>5% (7 questions)</a:t>
                      </a:r>
                    </a:p>
                  </a:txBody>
                  <a:tcPr marL="9525" marR="9525" marT="9525" marB="0" anchor="ctr"/>
                </a:tc>
                <a:tc>
                  <a:txBody>
                    <a:bodyPr/>
                    <a:lstStyle/>
                    <a:p>
                      <a:pPr marL="60325" marR="0" indent="0" algn="ctr" defTabSz="914400" rtl="0" eaLnBrk="1" fontAlgn="b" latinLnBrk="0" hangingPunct="1">
                        <a:lnSpc>
                          <a:spcPct val="100000"/>
                        </a:lnSpc>
                        <a:spcBef>
                          <a:spcPts val="0"/>
                        </a:spcBef>
                        <a:spcAft>
                          <a:spcPts val="0"/>
                        </a:spcAft>
                        <a:buClrTx/>
                        <a:buSzTx/>
                        <a:buFont typeface="Arial" pitchFamily="34" charset="0"/>
                        <a:buNone/>
                        <a:tabLst>
                          <a:tab pos="174625" algn="l"/>
                        </a:tabLst>
                        <a:defRPr/>
                      </a:pPr>
                      <a:r>
                        <a:rPr kumimoji="0" lang="en-US" sz="2000" b="1" kern="1200" dirty="0">
                          <a:solidFill>
                            <a:schemeClr val="tx1"/>
                          </a:solidFill>
                          <a:latin typeface="Arial Nova Light" panose="020B0304020202020204" pitchFamily="34" charset="0"/>
                          <a:ea typeface="+mn-ea"/>
                          <a:cs typeface="+mn-cs"/>
                        </a:rPr>
                        <a:t>5% (7 questions)</a:t>
                      </a:r>
                    </a:p>
                  </a:txBody>
                  <a:tcPr anchor="ctr">
                    <a:noFill/>
                  </a:tcPr>
                </a:tc>
                <a:extLst>
                  <a:ext uri="{0D108BD9-81ED-4DB2-BD59-A6C34878D82A}">
                    <a16:rowId xmlns:a16="http://schemas.microsoft.com/office/drawing/2014/main" val="724446240"/>
                  </a:ext>
                </a:extLst>
              </a:tr>
            </a:tbl>
          </a:graphicData>
        </a:graphic>
      </p:graphicFrame>
    </p:spTree>
    <p:extLst>
      <p:ext uri="{BB962C8B-B14F-4D97-AF65-F5344CB8AC3E}">
        <p14:creationId xmlns:p14="http://schemas.microsoft.com/office/powerpoint/2010/main" val="3044628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099732" cy="3235433"/>
          </a:xfrm>
        </p:spPr>
        <p:txBody>
          <a:bodyPr>
            <a:normAutofit/>
          </a:bodyPr>
          <a:lstStyle/>
          <a:p>
            <a:r>
              <a:rPr lang="en-US" sz="2800" i="1" dirty="0"/>
              <a:t>SUBDOMAINS and               TASKS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243840"/>
            <a:ext cx="7674654" cy="6514011"/>
          </a:xfrm>
        </p:spPr>
        <p:txBody>
          <a:bodyPr>
            <a:normAutofit/>
          </a:bodyPr>
          <a:lstStyle/>
          <a:p>
            <a:r>
              <a:rPr lang="en-US" sz="1800" b="1" dirty="0">
                <a:solidFill>
                  <a:schemeClr val="tx1"/>
                </a:solidFill>
              </a:rPr>
              <a:t>All tasks on the 2018-2019 CPNP-AC content outline were retained either as previously written or were collapsed into more overarching categories to decrease redundancy on the 2023-2024 content outline.</a:t>
            </a:r>
            <a:br>
              <a:rPr lang="en-US" sz="1000" b="1" dirty="0">
                <a:solidFill>
                  <a:schemeClr val="tx1"/>
                </a:solidFill>
              </a:rPr>
            </a:br>
            <a:endParaRPr lang="en-US" sz="2400" b="1" dirty="0">
              <a:solidFill>
                <a:schemeClr val="tx1"/>
              </a:solidFill>
            </a:endParaRPr>
          </a:p>
          <a:p>
            <a:pPr lvl="1">
              <a:buFont typeface="Wingdings" panose="05000000000000000000" pitchFamily="2" charset="2"/>
              <a:buChar char="§"/>
            </a:pPr>
            <a:r>
              <a:rPr lang="en-US" sz="2800" b="1" dirty="0">
                <a:solidFill>
                  <a:schemeClr val="tx1"/>
                </a:solidFill>
              </a:rPr>
              <a:t>Domain I: Assessment</a:t>
            </a:r>
          </a:p>
          <a:p>
            <a:pPr lvl="1">
              <a:buFont typeface="Wingdings" panose="05000000000000000000" pitchFamily="2" charset="2"/>
              <a:buChar char="§"/>
            </a:pPr>
            <a:endParaRPr lang="en-US" sz="2800" b="1" dirty="0">
              <a:solidFill>
                <a:schemeClr val="tx1"/>
              </a:solidFill>
            </a:endParaRPr>
          </a:p>
          <a:p>
            <a:pPr lvl="2">
              <a:buFont typeface="Wingdings" panose="05000000000000000000" pitchFamily="2" charset="2"/>
              <a:buChar char="§"/>
            </a:pPr>
            <a:r>
              <a:rPr lang="en-US" sz="2400" b="1" i="1" dirty="0">
                <a:solidFill>
                  <a:srgbClr val="201E70"/>
                </a:solidFill>
              </a:rPr>
              <a:t>NEW</a:t>
            </a:r>
            <a:r>
              <a:rPr lang="en-US" sz="2400" b="1" i="1" dirty="0">
                <a:solidFill>
                  <a:schemeClr val="tx1"/>
                </a:solidFill>
              </a:rPr>
              <a:t> </a:t>
            </a:r>
            <a:r>
              <a:rPr lang="en-US" sz="2400" b="1" dirty="0">
                <a:solidFill>
                  <a:schemeClr val="tx1"/>
                </a:solidFill>
              </a:rPr>
              <a:t>I.D. Identify and order diagnostic studies (for example, blood and body fluids, EKG, imaging)  </a:t>
            </a:r>
          </a:p>
          <a:p>
            <a:pPr marL="566928" lvl="3" indent="0">
              <a:lnSpc>
                <a:spcPct val="100000"/>
              </a:lnSpc>
              <a:buNone/>
            </a:pPr>
            <a:r>
              <a:rPr lang="en-US" sz="1600" i="1" dirty="0">
                <a:solidFill>
                  <a:schemeClr val="tx1"/>
                </a:solidFill>
              </a:rPr>
              <a:t>Note: This task was moved from Domain III: Management (2018-2019 content outline)</a:t>
            </a:r>
          </a:p>
          <a:p>
            <a:pPr marL="566928" lvl="3" indent="0">
              <a:lnSpc>
                <a:spcPct val="100000"/>
              </a:lnSpc>
              <a:buNone/>
            </a:pPr>
            <a:endParaRPr lang="en-US" sz="1600" i="1" dirty="0">
              <a:solidFill>
                <a:schemeClr val="tx1"/>
              </a:solidFill>
            </a:endParaRPr>
          </a:p>
          <a:p>
            <a:pPr lvl="2">
              <a:buFont typeface="Wingdings" panose="05000000000000000000" pitchFamily="2" charset="2"/>
              <a:buChar char="§"/>
            </a:pPr>
            <a:r>
              <a:rPr lang="en-US" sz="2400" b="1" dirty="0">
                <a:solidFill>
                  <a:schemeClr val="tx1"/>
                </a:solidFill>
              </a:rPr>
              <a:t>Three (3) sets of subdomains/tasks on the 2018-2019 content outline were revised and combined into a single task on the updated 2023-2024 content outline.</a:t>
            </a:r>
          </a:p>
          <a:p>
            <a:pPr lvl="2">
              <a:buFont typeface="Wingdings" panose="05000000000000000000" pitchFamily="2" charset="2"/>
              <a:buChar char="§"/>
            </a:pPr>
            <a:endParaRPr lang="en-US" sz="2400" b="1" dirty="0">
              <a:solidFill>
                <a:schemeClr val="tx1"/>
              </a:solidFill>
            </a:endParaRPr>
          </a:p>
          <a:p>
            <a:pPr lvl="2">
              <a:buFont typeface="Wingdings" panose="05000000000000000000" pitchFamily="2" charset="2"/>
              <a:buChar char="§"/>
            </a:pPr>
            <a:r>
              <a:rPr lang="en-US" sz="2400" b="1" dirty="0">
                <a:solidFill>
                  <a:schemeClr val="tx1"/>
                </a:solidFill>
              </a:rPr>
              <a:t>Three (3) tasks are identical between the outlines.</a:t>
            </a:r>
          </a:p>
        </p:txBody>
      </p:sp>
    </p:spTree>
    <p:extLst>
      <p:ext uri="{BB962C8B-B14F-4D97-AF65-F5344CB8AC3E}">
        <p14:creationId xmlns:p14="http://schemas.microsoft.com/office/powerpoint/2010/main" val="3057037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099732" cy="3235433"/>
          </a:xfrm>
        </p:spPr>
        <p:txBody>
          <a:bodyPr>
            <a:normAutofit/>
          </a:bodyPr>
          <a:lstStyle/>
          <a:p>
            <a:r>
              <a:rPr lang="en-US" sz="2800" i="1" dirty="0"/>
              <a:t>SUBDOMAINS and               TASKS</a:t>
            </a:r>
          </a:p>
          <a:p>
            <a:endParaRPr lang="en-US" sz="2800" i="1" dirty="0"/>
          </a:p>
          <a:p>
            <a:r>
              <a:rPr lang="en-US" sz="2400" i="1" dirty="0"/>
              <a:t>(continued)</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243840"/>
            <a:ext cx="7674654" cy="6514011"/>
          </a:xfrm>
        </p:spPr>
        <p:txBody>
          <a:bodyPr>
            <a:normAutofit/>
          </a:bodyPr>
          <a:lstStyle/>
          <a:p>
            <a:pPr lvl="2">
              <a:buFont typeface="Wingdings" panose="05000000000000000000" pitchFamily="2" charset="2"/>
              <a:buChar char="§"/>
            </a:pPr>
            <a:endParaRPr lang="en-US" sz="2400" b="1" dirty="0">
              <a:solidFill>
                <a:schemeClr val="tx1"/>
              </a:solidFill>
            </a:endParaRPr>
          </a:p>
          <a:p>
            <a:pPr lvl="1">
              <a:buFont typeface="Wingdings" panose="05000000000000000000" pitchFamily="2" charset="2"/>
              <a:buChar char="§"/>
            </a:pPr>
            <a:r>
              <a:rPr lang="en-US" sz="2800" b="1" dirty="0">
                <a:solidFill>
                  <a:schemeClr val="tx1"/>
                </a:solidFill>
              </a:rPr>
              <a:t>Domain II: Diagnosis</a:t>
            </a:r>
          </a:p>
          <a:p>
            <a:pPr marL="201168" lvl="1" indent="0">
              <a:buNone/>
            </a:pPr>
            <a:endParaRPr lang="en-US" sz="2800" b="1" dirty="0">
              <a:solidFill>
                <a:schemeClr val="tx1"/>
              </a:solidFill>
            </a:endParaRPr>
          </a:p>
          <a:p>
            <a:pPr lvl="2">
              <a:buFont typeface="Wingdings" panose="05000000000000000000" pitchFamily="2" charset="2"/>
              <a:buChar char="§"/>
            </a:pPr>
            <a:r>
              <a:rPr lang="en-US" sz="2400" b="1" dirty="0">
                <a:solidFill>
                  <a:schemeClr val="tx1"/>
                </a:solidFill>
              </a:rPr>
              <a:t>Minor edits were made to the wording of both subdomains in this domain.</a:t>
            </a:r>
          </a:p>
          <a:p>
            <a:pPr lvl="2">
              <a:buFont typeface="Wingdings" panose="05000000000000000000" pitchFamily="2" charset="2"/>
              <a:buChar char="§"/>
            </a:pPr>
            <a:endParaRPr lang="en-US" sz="2400" b="1" dirty="0">
              <a:solidFill>
                <a:schemeClr val="tx1"/>
              </a:solidFill>
            </a:endParaRPr>
          </a:p>
          <a:p>
            <a:pPr lvl="2">
              <a:buFont typeface="Wingdings" panose="05000000000000000000" pitchFamily="2" charset="2"/>
              <a:buChar char="§"/>
            </a:pPr>
            <a:r>
              <a:rPr lang="en-US" sz="2400" b="1" dirty="0">
                <a:solidFill>
                  <a:schemeClr val="tx1"/>
                </a:solidFill>
              </a:rPr>
              <a:t>Subdomain II.B. was expanded:</a:t>
            </a:r>
          </a:p>
          <a:p>
            <a:pPr lvl="3">
              <a:buFont typeface="Wingdings" panose="05000000000000000000" pitchFamily="2" charset="2"/>
              <a:buChar char="§"/>
            </a:pPr>
            <a:r>
              <a:rPr lang="en-US" sz="2400" b="1" dirty="0">
                <a:solidFill>
                  <a:schemeClr val="tx1"/>
                </a:solidFill>
              </a:rPr>
              <a:t>Establish primary diagnosis(es) based on all available patient data, </a:t>
            </a:r>
            <a:r>
              <a:rPr lang="en-US" sz="2400" b="1" i="1" dirty="0">
                <a:solidFill>
                  <a:schemeClr val="tx1"/>
                </a:solidFill>
              </a:rPr>
              <a:t>including laboratory and diagnostic studies</a:t>
            </a:r>
          </a:p>
        </p:txBody>
      </p:sp>
    </p:spTree>
    <p:extLst>
      <p:ext uri="{BB962C8B-B14F-4D97-AF65-F5344CB8AC3E}">
        <p14:creationId xmlns:p14="http://schemas.microsoft.com/office/powerpoint/2010/main" val="4187125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SUBDOMAINS  and               TASKS</a:t>
            </a:r>
          </a:p>
          <a:p>
            <a:endParaRPr lang="en-US" sz="2800" i="1" dirty="0"/>
          </a:p>
          <a:p>
            <a:r>
              <a:rPr lang="en-US" sz="2400" i="1" dirty="0"/>
              <a:t>(continued)</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594359"/>
            <a:ext cx="7674654" cy="6020086"/>
          </a:xfrm>
        </p:spPr>
        <p:txBody>
          <a:bodyPr>
            <a:normAutofit/>
          </a:bodyPr>
          <a:lstStyle/>
          <a:p>
            <a:pPr marL="0" indent="0">
              <a:buNone/>
            </a:pPr>
            <a:endParaRPr lang="en-US" sz="200" dirty="0">
              <a:solidFill>
                <a:schemeClr val="tx1"/>
              </a:solidFill>
            </a:endParaRPr>
          </a:p>
          <a:p>
            <a:pPr lvl="1">
              <a:buFont typeface="Wingdings" panose="05000000000000000000" pitchFamily="2" charset="2"/>
              <a:buChar char="§"/>
            </a:pPr>
            <a:r>
              <a:rPr lang="en-US" sz="2800" b="1" dirty="0">
                <a:solidFill>
                  <a:schemeClr val="tx1"/>
                </a:solidFill>
              </a:rPr>
              <a:t>Domain III: Management</a:t>
            </a:r>
          </a:p>
          <a:p>
            <a:pPr lvl="1">
              <a:buFont typeface="Wingdings" panose="05000000000000000000" pitchFamily="2" charset="2"/>
              <a:buChar char="§"/>
            </a:pPr>
            <a:endParaRPr lang="en-US" sz="2800" b="1" dirty="0">
              <a:solidFill>
                <a:schemeClr val="tx1"/>
              </a:solidFill>
            </a:endParaRPr>
          </a:p>
          <a:p>
            <a:pPr lvl="2">
              <a:buFont typeface="Wingdings" panose="05000000000000000000" pitchFamily="2" charset="2"/>
              <a:buChar char="§"/>
            </a:pPr>
            <a:r>
              <a:rPr lang="en-US" sz="2400" b="1" dirty="0">
                <a:solidFill>
                  <a:schemeClr val="tx1"/>
                </a:solidFill>
              </a:rPr>
              <a:t>Diagnostic and laboratory studies were </a:t>
            </a:r>
            <a:r>
              <a:rPr lang="en-US" sz="2400" b="1" u="sng" dirty="0">
                <a:solidFill>
                  <a:schemeClr val="tx1"/>
                </a:solidFill>
              </a:rPr>
              <a:t>removed</a:t>
            </a:r>
            <a:r>
              <a:rPr lang="en-US" sz="2400" b="1" dirty="0">
                <a:solidFill>
                  <a:schemeClr val="tx1"/>
                </a:solidFill>
              </a:rPr>
              <a:t> from the management domain and moved to             Domain I: Assessment and Domain II: Diagnosis.</a:t>
            </a:r>
          </a:p>
          <a:p>
            <a:pPr lvl="2">
              <a:buFont typeface="Wingdings" panose="05000000000000000000" pitchFamily="2" charset="2"/>
              <a:buChar char="§"/>
            </a:pPr>
            <a:endParaRPr lang="en-US" sz="2400" b="1" dirty="0">
              <a:solidFill>
                <a:schemeClr val="tx1"/>
              </a:solidFill>
            </a:endParaRPr>
          </a:p>
          <a:p>
            <a:pPr lvl="2">
              <a:buFont typeface="Wingdings" panose="05000000000000000000" pitchFamily="2" charset="2"/>
              <a:buChar char="§"/>
            </a:pPr>
            <a:r>
              <a:rPr lang="en-US" sz="2400" b="1" dirty="0">
                <a:solidFill>
                  <a:schemeClr val="tx1"/>
                </a:solidFill>
              </a:rPr>
              <a:t>Two (2) sets of tasks on the 2018-2019 content outline were revised and combined into a single task on the updated 2023-2024 content outline.</a:t>
            </a:r>
          </a:p>
          <a:p>
            <a:pPr lvl="2">
              <a:buFont typeface="Wingdings" panose="05000000000000000000" pitchFamily="2" charset="2"/>
              <a:buChar char="§"/>
            </a:pPr>
            <a:endParaRPr lang="en-US" sz="2400" b="1" dirty="0">
              <a:solidFill>
                <a:schemeClr val="tx1"/>
              </a:solidFill>
            </a:endParaRPr>
          </a:p>
          <a:p>
            <a:pPr lvl="2">
              <a:buFont typeface="Wingdings" panose="05000000000000000000" pitchFamily="2" charset="2"/>
              <a:buChar char="§"/>
            </a:pPr>
            <a:r>
              <a:rPr lang="en-US" sz="2400" b="1" dirty="0">
                <a:solidFill>
                  <a:schemeClr val="tx1"/>
                </a:solidFill>
              </a:rPr>
              <a:t>Minor edits were made to the wording of 9 subdomains/tasks in this domain.</a:t>
            </a:r>
          </a:p>
          <a:p>
            <a:pPr lvl="2">
              <a:buFont typeface="Wingdings" panose="05000000000000000000" pitchFamily="2" charset="2"/>
              <a:buChar char="§"/>
            </a:pPr>
            <a:endParaRPr lang="en-US" sz="2400" b="1" dirty="0">
              <a:solidFill>
                <a:schemeClr val="tx1"/>
              </a:solidFill>
            </a:endParaRPr>
          </a:p>
          <a:p>
            <a:pPr lvl="2">
              <a:buFont typeface="Wingdings" panose="05000000000000000000" pitchFamily="2" charset="2"/>
              <a:buChar char="§"/>
            </a:pPr>
            <a:r>
              <a:rPr lang="en-US" sz="2400" b="1" dirty="0">
                <a:solidFill>
                  <a:schemeClr val="tx1"/>
                </a:solidFill>
              </a:rPr>
              <a:t>Three (3) subdomains/tasks are identical between the outlines.</a:t>
            </a:r>
          </a:p>
          <a:p>
            <a:pPr marL="384048" lvl="2" indent="0">
              <a:buNone/>
            </a:pPr>
            <a:endParaRPr lang="en-US" sz="2000" dirty="0">
              <a:solidFill>
                <a:schemeClr val="tx1"/>
              </a:solidFill>
            </a:endParaRPr>
          </a:p>
        </p:txBody>
      </p:sp>
    </p:spTree>
    <p:extLst>
      <p:ext uri="{BB962C8B-B14F-4D97-AF65-F5344CB8AC3E}">
        <p14:creationId xmlns:p14="http://schemas.microsoft.com/office/powerpoint/2010/main" val="2982056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SUBDOMAINS  and               TASKS</a:t>
            </a:r>
          </a:p>
          <a:p>
            <a:endParaRPr lang="en-US" sz="2800" i="1" dirty="0"/>
          </a:p>
          <a:p>
            <a:r>
              <a:rPr lang="en-US" sz="2400" i="1" dirty="0"/>
              <a:t>(continued)</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594359"/>
            <a:ext cx="7674654" cy="5649688"/>
          </a:xfrm>
        </p:spPr>
        <p:txBody>
          <a:bodyPr>
            <a:normAutofit/>
          </a:bodyPr>
          <a:lstStyle/>
          <a:p>
            <a:pPr marL="0" indent="0">
              <a:buNone/>
            </a:pPr>
            <a:endParaRPr lang="en-US" sz="200" dirty="0">
              <a:solidFill>
                <a:schemeClr val="tx1"/>
              </a:solidFill>
            </a:endParaRPr>
          </a:p>
          <a:p>
            <a:pPr lvl="1">
              <a:buFont typeface="Wingdings" panose="05000000000000000000" pitchFamily="2" charset="2"/>
              <a:buChar char="§"/>
            </a:pPr>
            <a:r>
              <a:rPr lang="en-US" sz="2800" b="1" dirty="0">
                <a:solidFill>
                  <a:schemeClr val="tx1"/>
                </a:solidFill>
              </a:rPr>
              <a:t>Domain IV: Professional Practice Role</a:t>
            </a:r>
          </a:p>
          <a:p>
            <a:pPr lvl="1">
              <a:buFont typeface="Wingdings" panose="05000000000000000000" pitchFamily="2" charset="2"/>
              <a:buChar char="§"/>
            </a:pPr>
            <a:endParaRPr lang="en-US" sz="2800" b="1" dirty="0">
              <a:solidFill>
                <a:schemeClr val="tx1"/>
              </a:solidFill>
            </a:endParaRPr>
          </a:p>
          <a:p>
            <a:pPr lvl="2">
              <a:buFont typeface="Wingdings" panose="05000000000000000000" pitchFamily="2" charset="2"/>
              <a:buChar char="§"/>
            </a:pPr>
            <a:r>
              <a:rPr lang="en-US" sz="2400" b="1" dirty="0">
                <a:solidFill>
                  <a:schemeClr val="tx1"/>
                </a:solidFill>
              </a:rPr>
              <a:t>Minor edits were made to the wording of 5 tasks in this domain.</a:t>
            </a:r>
          </a:p>
        </p:txBody>
      </p:sp>
    </p:spTree>
    <p:extLst>
      <p:ext uri="{BB962C8B-B14F-4D97-AF65-F5344CB8AC3E}">
        <p14:creationId xmlns:p14="http://schemas.microsoft.com/office/powerpoint/2010/main" val="2575322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330153" y="130528"/>
            <a:ext cx="4531070" cy="3213661"/>
          </a:xfrm>
        </p:spPr>
        <p:txBody>
          <a:bodyPr>
            <a:normAutofit/>
          </a:bodyPr>
          <a:lstStyle/>
          <a:p>
            <a:r>
              <a:rPr lang="en-US" sz="2800" i="1" dirty="0">
                <a:solidFill>
                  <a:schemeClr val="tx1"/>
                </a:solidFill>
              </a:rPr>
              <a:t>CLINICAL PROBLEMS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90775" y="3089356"/>
            <a:ext cx="3166825" cy="3484095"/>
          </a:xfrm>
        </p:spPr>
        <p:txBody>
          <a:bodyPr vert="horz" lIns="0" tIns="45720" rIns="0" bIns="45720" rtlCol="0">
            <a:noAutofit/>
          </a:bodyPr>
          <a:lstStyle/>
          <a:p>
            <a:r>
              <a:rPr lang="en-US" sz="1800" dirty="0">
                <a:solidFill>
                  <a:schemeClr val="bg1"/>
                </a:solidFill>
              </a:rPr>
              <a:t>All previous 21 clinical problems were retained; 1 new clinical problem was defined as a standalone category that had been previously combined. Respondents were asked to rank their MOST frequently seen, and LEAST frequently seen. The order shown here represents the specific clinical problem, by volume, represented on the exam.</a:t>
            </a:r>
          </a:p>
        </p:txBody>
      </p:sp>
      <p:sp>
        <p:nvSpPr>
          <p:cNvPr id="9" name="TextBox 8">
            <a:extLst>
              <a:ext uri="{FF2B5EF4-FFF2-40B4-BE49-F238E27FC236}">
                <a16:creationId xmlns:a16="http://schemas.microsoft.com/office/drawing/2014/main" id="{F2631B46-6824-4D79-A147-90658A9BFAF2}"/>
              </a:ext>
            </a:extLst>
          </p:cNvPr>
          <p:cNvSpPr txBox="1"/>
          <p:nvPr/>
        </p:nvSpPr>
        <p:spPr>
          <a:xfrm>
            <a:off x="8861224" y="1220530"/>
            <a:ext cx="3235702" cy="4247317"/>
          </a:xfrm>
          <a:prstGeom prst="rect">
            <a:avLst/>
          </a:prstGeom>
          <a:solidFill>
            <a:schemeClr val="accent1">
              <a:lumMod val="20000"/>
              <a:lumOff val="80000"/>
            </a:schemeClr>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Symbol" panose="05050102010706020507" pitchFamily="18" charset="2"/>
              <a:buChar char="-"/>
            </a:pPr>
            <a:r>
              <a:rPr lang="en-US" sz="1500" b="1" dirty="0">
                <a:solidFill>
                  <a:schemeClr val="tx1"/>
                </a:solidFill>
                <a:effectLst/>
                <a:ea typeface="Times New Roman" panose="02020603050405020304" pitchFamily="18" charset="0"/>
                <a:cs typeface="Times New Roman" panose="02020603050405020304" pitchFamily="18" charset="0"/>
              </a:rPr>
              <a:t>Trauma/Burns/Child Maltreatment was broken into two separate clinical problems; </a:t>
            </a:r>
            <a:r>
              <a:rPr lang="en-US" sz="1500" b="1" dirty="0">
                <a:solidFill>
                  <a:srgbClr val="0000FF"/>
                </a:solidFill>
                <a:effectLst/>
                <a:ea typeface="Times New Roman" panose="02020603050405020304" pitchFamily="18" charset="0"/>
                <a:cs typeface="Times New Roman" panose="02020603050405020304" pitchFamily="18" charset="0"/>
              </a:rPr>
              <a:t>Child Maltreatment</a:t>
            </a:r>
            <a:r>
              <a:rPr lang="en-US" sz="1500" b="1" dirty="0">
                <a:solidFill>
                  <a:schemeClr val="tx1"/>
                </a:solidFill>
                <a:effectLst/>
                <a:ea typeface="Times New Roman" panose="02020603050405020304" pitchFamily="18" charset="0"/>
                <a:cs typeface="Times New Roman" panose="02020603050405020304" pitchFamily="18" charset="0"/>
              </a:rPr>
              <a:t> is now a standalone </a:t>
            </a:r>
            <a:r>
              <a:rPr lang="en-US" sz="1500" b="1" dirty="0">
                <a:solidFill>
                  <a:schemeClr val="tx1"/>
                </a:solidFill>
                <a:ea typeface="Times New Roman" panose="02020603050405020304" pitchFamily="18" charset="0"/>
                <a:cs typeface="Times New Roman" panose="02020603050405020304" pitchFamily="18" charset="0"/>
              </a:rPr>
              <a:t>c</a:t>
            </a:r>
            <a:r>
              <a:rPr lang="en-US" sz="1500" b="1" dirty="0">
                <a:solidFill>
                  <a:schemeClr val="tx1"/>
                </a:solidFill>
                <a:effectLst/>
                <a:ea typeface="Times New Roman" panose="02020603050405020304" pitchFamily="18" charset="0"/>
                <a:cs typeface="Times New Roman" panose="02020603050405020304" pitchFamily="18" charset="0"/>
              </a:rPr>
              <a:t>linical problem </a:t>
            </a:r>
            <a:r>
              <a:rPr lang="en-US" sz="1500" b="1" dirty="0">
                <a:solidFill>
                  <a:schemeClr val="tx1"/>
                </a:solidFill>
                <a:ea typeface="Times New Roman" panose="02020603050405020304" pitchFamily="18" charset="0"/>
                <a:cs typeface="Times New Roman" panose="02020603050405020304" pitchFamily="18" charset="0"/>
              </a:rPr>
              <a:t>at</a:t>
            </a:r>
            <a:r>
              <a:rPr lang="en-US" sz="1500" b="1" dirty="0">
                <a:solidFill>
                  <a:schemeClr val="tx1"/>
                </a:solidFill>
                <a:effectLst/>
                <a:ea typeface="Times New Roman" panose="02020603050405020304" pitchFamily="18" charset="0"/>
                <a:cs typeface="Times New Roman" panose="02020603050405020304" pitchFamily="18" charset="0"/>
              </a:rPr>
              <a:t> </a:t>
            </a:r>
            <a:r>
              <a:rPr lang="en-US" sz="1500" b="1" i="1" dirty="0">
                <a:solidFill>
                  <a:schemeClr val="tx1"/>
                </a:solidFill>
                <a:effectLst/>
                <a:ea typeface="Times New Roman" panose="02020603050405020304" pitchFamily="18" charset="0"/>
                <a:cs typeface="Times New Roman" panose="02020603050405020304" pitchFamily="18" charset="0"/>
              </a:rPr>
              <a:t>15</a:t>
            </a:r>
          </a:p>
          <a:p>
            <a:pPr marL="285750" indent="-285750">
              <a:buFont typeface="Symbol" panose="05050102010706020507" pitchFamily="18" charset="2"/>
              <a:buChar char="-"/>
            </a:pPr>
            <a:endParaRPr lang="en-US" sz="1500" b="1" dirty="0">
              <a:solidFill>
                <a:schemeClr val="tx1"/>
              </a:solidFill>
              <a:effectLst/>
              <a:ea typeface="Times New Roman" panose="02020603050405020304" pitchFamily="18" charset="0"/>
              <a:cs typeface="Times New Roman" panose="02020603050405020304" pitchFamily="18" charset="0"/>
            </a:endParaRPr>
          </a:p>
          <a:p>
            <a:pPr marL="285750" indent="-285750">
              <a:buFont typeface="Symbol" panose="05050102010706020507" pitchFamily="18" charset="2"/>
              <a:buChar char="-"/>
            </a:pPr>
            <a:r>
              <a:rPr lang="en-US" sz="1500" b="1" dirty="0">
                <a:solidFill>
                  <a:schemeClr val="tx1"/>
                </a:solidFill>
                <a:effectLst/>
                <a:ea typeface="Times New Roman" panose="02020603050405020304" pitchFamily="18" charset="0"/>
                <a:cs typeface="Times New Roman" panose="02020603050405020304" pitchFamily="18" charset="0"/>
              </a:rPr>
              <a:t>Pain/Sedation is now </a:t>
            </a:r>
            <a:r>
              <a:rPr lang="en-US" sz="1500" b="1" dirty="0">
                <a:solidFill>
                  <a:srgbClr val="0000FF"/>
                </a:solidFill>
                <a:effectLst/>
                <a:ea typeface="Times New Roman" panose="02020603050405020304" pitchFamily="18" charset="0"/>
                <a:cs typeface="Times New Roman" panose="02020603050405020304" pitchFamily="18" charset="0"/>
              </a:rPr>
              <a:t>Analgesia/Sedation/Delirium </a:t>
            </a:r>
            <a:r>
              <a:rPr lang="en-US" sz="1500" b="1" dirty="0">
                <a:solidFill>
                  <a:schemeClr val="tx1"/>
                </a:solidFill>
                <a:effectLst/>
                <a:ea typeface="Times New Roman" panose="02020603050405020304" pitchFamily="18" charset="0"/>
                <a:cs typeface="Times New Roman" panose="02020603050405020304" pitchFamily="18" charset="0"/>
              </a:rPr>
              <a:t>and moved down from </a:t>
            </a:r>
            <a:r>
              <a:rPr lang="en-US" sz="1500" b="1" i="1" dirty="0">
                <a:solidFill>
                  <a:schemeClr val="tx1"/>
                </a:solidFill>
                <a:effectLst/>
                <a:ea typeface="Times New Roman" panose="02020603050405020304" pitchFamily="18" charset="0"/>
                <a:cs typeface="Times New Roman" panose="02020603050405020304" pitchFamily="18" charset="0"/>
              </a:rPr>
              <a:t>4 to 6</a:t>
            </a:r>
          </a:p>
          <a:p>
            <a:pPr marL="285750" indent="-285750">
              <a:buFont typeface="Symbol" panose="05050102010706020507" pitchFamily="18" charset="2"/>
              <a:buChar char="-"/>
            </a:pPr>
            <a:endParaRPr lang="en-US" sz="1500" b="1" dirty="0">
              <a:solidFill>
                <a:schemeClr val="tx1"/>
              </a:solidFill>
              <a:ea typeface="Times New Roman" panose="02020603050405020304" pitchFamily="18" charset="0"/>
              <a:cs typeface="Times New Roman" panose="02020603050405020304" pitchFamily="18" charset="0"/>
            </a:endParaRPr>
          </a:p>
          <a:p>
            <a:pPr marL="285750" indent="-285750">
              <a:buFont typeface="Symbol" panose="05050102010706020507" pitchFamily="18" charset="2"/>
              <a:buChar char="-"/>
            </a:pPr>
            <a:r>
              <a:rPr lang="en-US" sz="1500" b="1" dirty="0">
                <a:solidFill>
                  <a:srgbClr val="0000FF"/>
                </a:solidFill>
                <a:ea typeface="Times New Roman" panose="02020603050405020304" pitchFamily="18" charset="0"/>
                <a:cs typeface="Times New Roman" panose="02020603050405020304" pitchFamily="18" charset="0"/>
              </a:rPr>
              <a:t>Behavioral/Mental Health </a:t>
            </a:r>
            <a:r>
              <a:rPr lang="en-US" sz="1500" b="1" dirty="0">
                <a:solidFill>
                  <a:schemeClr val="tx1"/>
                </a:solidFill>
                <a:ea typeface="Times New Roman" panose="02020603050405020304" pitchFamily="18" charset="0"/>
                <a:cs typeface="Times New Roman" panose="02020603050405020304" pitchFamily="18" charset="0"/>
              </a:rPr>
              <a:t>moved up from </a:t>
            </a:r>
            <a:r>
              <a:rPr lang="en-US" sz="1500" b="1" i="1" dirty="0">
                <a:solidFill>
                  <a:schemeClr val="tx1"/>
                </a:solidFill>
                <a:ea typeface="Times New Roman" panose="02020603050405020304" pitchFamily="18" charset="0"/>
                <a:cs typeface="Times New Roman" panose="02020603050405020304" pitchFamily="18" charset="0"/>
              </a:rPr>
              <a:t>14 to 12</a:t>
            </a:r>
          </a:p>
          <a:p>
            <a:pPr marL="285750" indent="-285750">
              <a:buFont typeface="Symbol" panose="05050102010706020507" pitchFamily="18" charset="2"/>
              <a:buChar char="-"/>
            </a:pPr>
            <a:endParaRPr lang="en-US" sz="1500" b="1" dirty="0">
              <a:solidFill>
                <a:schemeClr val="tx1"/>
              </a:solidFill>
              <a:ea typeface="Times New Roman" panose="02020603050405020304" pitchFamily="18" charset="0"/>
              <a:cs typeface="Times New Roman" panose="02020603050405020304" pitchFamily="18" charset="0"/>
            </a:endParaRPr>
          </a:p>
          <a:p>
            <a:pPr marL="285750" indent="-285750">
              <a:buFont typeface="Symbol" panose="05050102010706020507" pitchFamily="18" charset="2"/>
              <a:buChar char="-"/>
            </a:pPr>
            <a:r>
              <a:rPr lang="en-US" sz="1500" b="1" dirty="0">
                <a:solidFill>
                  <a:srgbClr val="0000FF"/>
                </a:solidFill>
                <a:ea typeface="Times New Roman" panose="02020603050405020304" pitchFamily="18" charset="0"/>
                <a:cs typeface="Times New Roman" panose="02020603050405020304" pitchFamily="18" charset="0"/>
              </a:rPr>
              <a:t>Musculoskeletal</a:t>
            </a:r>
            <a:r>
              <a:rPr lang="en-US" sz="1500" b="1" dirty="0">
                <a:solidFill>
                  <a:schemeClr val="tx1"/>
                </a:solidFill>
                <a:ea typeface="Times New Roman" panose="02020603050405020304" pitchFamily="18" charset="0"/>
                <a:cs typeface="Times New Roman" panose="02020603050405020304" pitchFamily="18" charset="0"/>
              </a:rPr>
              <a:t> moved down from down from </a:t>
            </a:r>
            <a:r>
              <a:rPr lang="en-US" sz="1500" b="1" i="1" dirty="0">
                <a:solidFill>
                  <a:schemeClr val="tx1"/>
                </a:solidFill>
                <a:ea typeface="Times New Roman" panose="02020603050405020304" pitchFamily="18" charset="0"/>
                <a:cs typeface="Times New Roman" panose="02020603050405020304" pitchFamily="18" charset="0"/>
              </a:rPr>
              <a:t>12 to 17</a:t>
            </a:r>
          </a:p>
          <a:p>
            <a:pPr marL="285750" indent="-285750">
              <a:buFont typeface="Symbol" panose="05050102010706020507" pitchFamily="18" charset="2"/>
              <a:buChar char="-"/>
            </a:pPr>
            <a:endParaRPr lang="en-US" sz="1500" b="1" dirty="0">
              <a:solidFill>
                <a:schemeClr val="tx1"/>
              </a:solidFill>
              <a:ea typeface="Times New Roman" panose="02020603050405020304" pitchFamily="18" charset="0"/>
              <a:cs typeface="Times New Roman" panose="02020603050405020304" pitchFamily="18" charset="0"/>
            </a:endParaRPr>
          </a:p>
          <a:p>
            <a:pPr marL="285750" indent="-285750">
              <a:buFont typeface="Symbol" panose="05050102010706020507" pitchFamily="18" charset="2"/>
              <a:buChar char="-"/>
            </a:pPr>
            <a:r>
              <a:rPr lang="en-US" sz="1500" b="1" dirty="0">
                <a:solidFill>
                  <a:srgbClr val="0000FF"/>
                </a:solidFill>
                <a:ea typeface="Times New Roman" panose="02020603050405020304" pitchFamily="18" charset="0"/>
                <a:cs typeface="Times New Roman" panose="02020603050405020304" pitchFamily="18" charset="0"/>
              </a:rPr>
              <a:t>Dermatologic</a:t>
            </a:r>
            <a:r>
              <a:rPr lang="en-US" sz="1500" b="1" dirty="0">
                <a:solidFill>
                  <a:schemeClr val="tx1"/>
                </a:solidFill>
                <a:ea typeface="Times New Roman" panose="02020603050405020304" pitchFamily="18" charset="0"/>
                <a:cs typeface="Times New Roman" panose="02020603050405020304" pitchFamily="18" charset="0"/>
              </a:rPr>
              <a:t> moved down from </a:t>
            </a:r>
            <a:r>
              <a:rPr lang="en-US" sz="1500" b="1" i="1" dirty="0">
                <a:solidFill>
                  <a:schemeClr val="tx1"/>
                </a:solidFill>
                <a:ea typeface="Times New Roman" panose="02020603050405020304" pitchFamily="18" charset="0"/>
                <a:cs typeface="Times New Roman" panose="02020603050405020304" pitchFamily="18" charset="0"/>
              </a:rPr>
              <a:t>17 to 22</a:t>
            </a:r>
          </a:p>
        </p:txBody>
      </p:sp>
      <p:graphicFrame>
        <p:nvGraphicFramePr>
          <p:cNvPr id="2" name="Table 1">
            <a:extLst>
              <a:ext uri="{FF2B5EF4-FFF2-40B4-BE49-F238E27FC236}">
                <a16:creationId xmlns:a16="http://schemas.microsoft.com/office/drawing/2014/main" id="{D0022E80-CA53-4BFF-9909-AE7EB0EF7657}"/>
              </a:ext>
            </a:extLst>
          </p:cNvPr>
          <p:cNvGraphicFramePr>
            <a:graphicFrameLocks noGrp="1"/>
          </p:cNvGraphicFramePr>
          <p:nvPr>
            <p:extLst>
              <p:ext uri="{D42A27DB-BD31-4B8C-83A1-F6EECF244321}">
                <p14:modId xmlns:p14="http://schemas.microsoft.com/office/powerpoint/2010/main" val="955793073"/>
              </p:ext>
            </p:extLst>
          </p:nvPr>
        </p:nvGraphicFramePr>
        <p:xfrm>
          <a:off x="4453951" y="594359"/>
          <a:ext cx="4133444" cy="6035040"/>
        </p:xfrm>
        <a:graphic>
          <a:graphicData uri="http://schemas.openxmlformats.org/drawingml/2006/table">
            <a:tbl>
              <a:tblPr firstRow="1" firstCol="1" bandRow="1">
                <a:tableStyleId>{8A107856-5554-42FB-B03E-39F5DBC370BA}</a:tableStyleId>
              </a:tblPr>
              <a:tblGrid>
                <a:gridCol w="524330">
                  <a:extLst>
                    <a:ext uri="{9D8B030D-6E8A-4147-A177-3AD203B41FA5}">
                      <a16:colId xmlns:a16="http://schemas.microsoft.com/office/drawing/2014/main" val="695238901"/>
                    </a:ext>
                  </a:extLst>
                </a:gridCol>
                <a:gridCol w="3609114">
                  <a:extLst>
                    <a:ext uri="{9D8B030D-6E8A-4147-A177-3AD203B41FA5}">
                      <a16:colId xmlns:a16="http://schemas.microsoft.com/office/drawing/2014/main" val="2969845220"/>
                    </a:ext>
                  </a:extLst>
                </a:gridCol>
              </a:tblGrid>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1</a:t>
                      </a:r>
                    </a:p>
                  </a:txBody>
                  <a:tcPr marL="68580" marR="68580" marT="0" marB="0" anchor="ctr"/>
                </a:tc>
                <a:tc>
                  <a:txBody>
                    <a:bodyPr/>
                    <a:lstStyle/>
                    <a:p>
                      <a:pPr marL="0" marR="0">
                        <a:lnSpc>
                          <a:spcPct val="107000"/>
                        </a:lnSpc>
                        <a:spcBef>
                          <a:spcPts val="0"/>
                        </a:spcBef>
                        <a:spcAft>
                          <a:spcPts val="0"/>
                        </a:spcAft>
                      </a:pPr>
                      <a:r>
                        <a:rPr lang="en-US" sz="1400" dirty="0">
                          <a:effectLst/>
                          <a:latin typeface="Arial Nova Light" panose="020B0304020202020204" pitchFamily="34" charset="0"/>
                          <a:ea typeface="Arial" panose="020B0604020202020204" pitchFamily="34" charset="0"/>
                          <a:cs typeface="Calibri" panose="020F0502020204030204" pitchFamily="34" charset="0"/>
                        </a:rPr>
                        <a:t>Respiratory</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3138795"/>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Arial Nova Light" panose="020B0304020202020204" pitchFamily="34" charset="0"/>
                          <a:ea typeface="Calibri" panose="020F0502020204030204" pitchFamily="34" charset="0"/>
                          <a:cs typeface="Times New Roman" panose="02020603050405020304" pitchFamily="18" charset="0"/>
                        </a:rPr>
                        <a:t>2</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dirty="0">
                          <a:solidFill>
                            <a:srgbClr val="000000"/>
                          </a:solidFill>
                          <a:effectLst/>
                          <a:latin typeface="Arial Nova Light" panose="020B0304020202020204" pitchFamily="34" charset="0"/>
                          <a:ea typeface="Arial" panose="020B0604020202020204" pitchFamily="34" charset="0"/>
                          <a:cs typeface="Calibri" panose="020F0502020204030204" pitchFamily="34" charset="0"/>
                        </a:rPr>
                        <a:t>Infectious Disease</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17756203"/>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3</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Arial" panose="020B0604020202020204" pitchFamily="34" charset="0"/>
                          <a:cs typeface="Calibri" panose="020F0502020204030204" pitchFamily="34" charset="0"/>
                        </a:rPr>
                        <a:t>Gastrointestinal/Nutrition</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48756042"/>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Arial Nova Light" panose="020B0304020202020204" pitchFamily="34" charset="0"/>
                          <a:ea typeface="Calibri" panose="020F0502020204030204" pitchFamily="34" charset="0"/>
                          <a:cs typeface="Times New Roman" panose="02020603050405020304" pitchFamily="18" charset="0"/>
                        </a:rPr>
                        <a:t>4</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dirty="0">
                          <a:solidFill>
                            <a:srgbClr val="000000"/>
                          </a:solidFill>
                          <a:effectLst/>
                          <a:latin typeface="Arial Nova Light" panose="020B0304020202020204" pitchFamily="34" charset="0"/>
                          <a:ea typeface="Arial" panose="020B0604020202020204" pitchFamily="34" charset="0"/>
                          <a:cs typeface="Calibri" panose="020F0502020204030204" pitchFamily="34" charset="0"/>
                        </a:rPr>
                        <a:t>Neurologic</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12806122"/>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5</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Arial" panose="020B0604020202020204" pitchFamily="34" charset="0"/>
                          <a:cs typeface="Calibri" panose="020F0502020204030204" pitchFamily="34" charset="0"/>
                        </a:rPr>
                        <a:t>Cardiac</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59284154"/>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Arial Nova Light" panose="020B0304020202020204" pitchFamily="34" charset="0"/>
                          <a:ea typeface="Calibri" panose="020F0502020204030204" pitchFamily="34" charset="0"/>
                          <a:cs typeface="Times New Roman" panose="02020603050405020304" pitchFamily="18" charset="0"/>
                        </a:rPr>
                        <a:t>6</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dirty="0">
                          <a:solidFill>
                            <a:srgbClr val="000000"/>
                          </a:solidFill>
                          <a:effectLst/>
                          <a:latin typeface="Arial Nova Light" panose="020B0304020202020204" pitchFamily="34" charset="0"/>
                          <a:ea typeface="Arial" panose="020B0604020202020204" pitchFamily="34" charset="0"/>
                          <a:cs typeface="Calibri" panose="020F0502020204030204" pitchFamily="34" charset="0"/>
                        </a:rPr>
                        <a:t>Analgesia/Sedation/Delirium</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32357959"/>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7</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Arial" panose="020B0604020202020204" pitchFamily="34" charset="0"/>
                          <a:cs typeface="Calibri" panose="020F0502020204030204" pitchFamily="34" charset="0"/>
                        </a:rPr>
                        <a:t>Renal</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31119689"/>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Arial Nova Light" panose="020B0304020202020204" pitchFamily="34" charset="0"/>
                          <a:ea typeface="Calibri" panose="020F0502020204030204" pitchFamily="34" charset="0"/>
                          <a:cs typeface="Times New Roman" panose="02020603050405020304" pitchFamily="18" charset="0"/>
                        </a:rPr>
                        <a:t>8</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dirty="0">
                          <a:solidFill>
                            <a:srgbClr val="000000"/>
                          </a:solidFill>
                          <a:effectLst/>
                          <a:latin typeface="Arial Nova Light" panose="020B0304020202020204" pitchFamily="34" charset="0"/>
                          <a:ea typeface="Arial" panose="020B0604020202020204" pitchFamily="34" charset="0"/>
                          <a:cs typeface="Calibri" panose="020F0502020204030204" pitchFamily="34" charset="0"/>
                        </a:rPr>
                        <a:t>Oncologic</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0260978"/>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9</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Arial" panose="020B0604020202020204" pitchFamily="34" charset="0"/>
                          <a:cs typeface="Calibri" panose="020F0502020204030204" pitchFamily="34" charset="0"/>
                        </a:rPr>
                        <a:t>Hematologic</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7555399"/>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Arial Nova Light" panose="020B0304020202020204" pitchFamily="34" charset="0"/>
                          <a:ea typeface="Calibri" panose="020F0502020204030204" pitchFamily="34" charset="0"/>
                          <a:cs typeface="Times New Roman" panose="02020603050405020304" pitchFamily="18" charset="0"/>
                        </a:rPr>
                        <a:t>10</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dirty="0">
                          <a:solidFill>
                            <a:srgbClr val="000000"/>
                          </a:solidFill>
                          <a:effectLst/>
                          <a:latin typeface="Arial Nova Light" panose="020B0304020202020204" pitchFamily="34" charset="0"/>
                          <a:ea typeface="Arial" panose="020B0604020202020204" pitchFamily="34" charset="0"/>
                          <a:cs typeface="Calibri" panose="020F0502020204030204" pitchFamily="34" charset="0"/>
                        </a:rPr>
                        <a:t>Trauma/Burns</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16840927"/>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11</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Arial" panose="020B0604020202020204" pitchFamily="34" charset="0"/>
                          <a:cs typeface="Calibri" panose="020F0502020204030204" pitchFamily="34" charset="0"/>
                        </a:rPr>
                        <a:t>Palliative Care/Hospice/End of Life</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1542224"/>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Arial Nova Light" panose="020B0304020202020204" pitchFamily="34" charset="0"/>
                          <a:ea typeface="Calibri" panose="020F0502020204030204" pitchFamily="34" charset="0"/>
                          <a:cs typeface="Times New Roman" panose="02020603050405020304" pitchFamily="18" charset="0"/>
                        </a:rPr>
                        <a:t>12</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dirty="0">
                          <a:solidFill>
                            <a:srgbClr val="000000"/>
                          </a:solidFill>
                          <a:effectLst/>
                          <a:latin typeface="Arial Nova Light" panose="020B0304020202020204" pitchFamily="34" charset="0"/>
                          <a:ea typeface="Arial" panose="020B0604020202020204" pitchFamily="34" charset="0"/>
                          <a:cs typeface="Calibri" panose="020F0502020204030204" pitchFamily="34" charset="0"/>
                        </a:rPr>
                        <a:t>Behavioral/Mental Health</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09129841"/>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13</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Arial" panose="020B0604020202020204" pitchFamily="34" charset="0"/>
                          <a:cs typeface="Calibri" panose="020F0502020204030204" pitchFamily="34" charset="0"/>
                        </a:rPr>
                        <a:t>Endocrine</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85754766"/>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Arial Nova Light" panose="020B0304020202020204" pitchFamily="34" charset="0"/>
                          <a:ea typeface="Calibri" panose="020F0502020204030204" pitchFamily="34" charset="0"/>
                          <a:cs typeface="Times New Roman" panose="02020603050405020304" pitchFamily="18" charset="0"/>
                        </a:rPr>
                        <a:t>14</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dirty="0">
                          <a:solidFill>
                            <a:srgbClr val="000000"/>
                          </a:solidFill>
                          <a:effectLst/>
                          <a:latin typeface="Arial Nova Light" panose="020B0304020202020204" pitchFamily="34" charset="0"/>
                          <a:ea typeface="Arial" panose="020B0604020202020204" pitchFamily="34" charset="0"/>
                          <a:cs typeface="Calibri" panose="020F0502020204030204" pitchFamily="34" charset="0"/>
                        </a:rPr>
                        <a:t>Genetic</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80596345"/>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15</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Arial" panose="020B0604020202020204" pitchFamily="34" charset="0"/>
                          <a:cs typeface="Calibri" panose="020F0502020204030204" pitchFamily="34" charset="0"/>
                        </a:rPr>
                        <a:t>Child Maltreatment</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75609350"/>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Arial Nova Light" panose="020B0304020202020204" pitchFamily="34" charset="0"/>
                          <a:ea typeface="Calibri" panose="020F0502020204030204" pitchFamily="34" charset="0"/>
                          <a:cs typeface="Times New Roman" panose="02020603050405020304" pitchFamily="18" charset="0"/>
                        </a:rPr>
                        <a:t>16</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dirty="0">
                          <a:solidFill>
                            <a:srgbClr val="000000"/>
                          </a:solidFill>
                          <a:effectLst/>
                          <a:latin typeface="Arial Nova Light" panose="020B0304020202020204" pitchFamily="34" charset="0"/>
                          <a:ea typeface="Arial" panose="020B0604020202020204" pitchFamily="34" charset="0"/>
                          <a:cs typeface="Calibri" panose="020F0502020204030204" pitchFamily="34" charset="0"/>
                        </a:rPr>
                        <a:t>Otolaryngologic/Cranio-facial</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21704431"/>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17</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Arial" panose="020B0604020202020204" pitchFamily="34" charset="0"/>
                          <a:cs typeface="Calibri" panose="020F0502020204030204" pitchFamily="34" charset="0"/>
                        </a:rPr>
                        <a:t>Musculoskeletal</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3033352"/>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Arial Nova Light" panose="020B0304020202020204" pitchFamily="34" charset="0"/>
                          <a:ea typeface="Calibri" panose="020F0502020204030204" pitchFamily="34" charset="0"/>
                          <a:cs typeface="Times New Roman" panose="02020603050405020304" pitchFamily="18" charset="0"/>
                        </a:rPr>
                        <a:t>18</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dirty="0">
                          <a:solidFill>
                            <a:srgbClr val="000000"/>
                          </a:solidFill>
                          <a:effectLst/>
                          <a:latin typeface="Arial Nova Light" panose="020B0304020202020204" pitchFamily="34" charset="0"/>
                          <a:ea typeface="Arial" panose="020B0604020202020204" pitchFamily="34" charset="0"/>
                          <a:cs typeface="Calibri" panose="020F0502020204030204" pitchFamily="34" charset="0"/>
                        </a:rPr>
                        <a:t>Toxicologic</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9472510"/>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19</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Arial" panose="020B0604020202020204" pitchFamily="34" charset="0"/>
                          <a:cs typeface="Calibri" panose="020F0502020204030204" pitchFamily="34" charset="0"/>
                        </a:rPr>
                        <a:t>Allergic/Immunologic/Rheumatologic</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63393807"/>
                  </a:ext>
                </a:extLst>
              </a:tr>
              <a:tr h="274320">
                <a:tc>
                  <a:txBody>
                    <a:bodyPr/>
                    <a:lstStyle/>
                    <a:p>
                      <a:pPr marL="0" marR="0" algn="ctr">
                        <a:lnSpc>
                          <a:spcPct val="107000"/>
                        </a:lnSpc>
                        <a:spcBef>
                          <a:spcPts val="0"/>
                        </a:spcBef>
                        <a:spcAft>
                          <a:spcPts val="0"/>
                        </a:spcAft>
                      </a:pPr>
                      <a:r>
                        <a:rPr lang="en-US" sz="1400" dirty="0">
                          <a:solidFill>
                            <a:srgbClr val="000000"/>
                          </a:solidFill>
                          <a:effectLst/>
                          <a:latin typeface="Arial Nova Light" panose="020B0304020202020204" pitchFamily="34" charset="0"/>
                          <a:ea typeface="Calibri" panose="020F0502020204030204" pitchFamily="34" charset="0"/>
                          <a:cs typeface="Times New Roman" panose="02020603050405020304" pitchFamily="18" charset="0"/>
                        </a:rPr>
                        <a:t>20</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dirty="0">
                          <a:solidFill>
                            <a:srgbClr val="000000"/>
                          </a:solidFill>
                          <a:effectLst/>
                          <a:latin typeface="Arial Nova Light" panose="020B0304020202020204" pitchFamily="34" charset="0"/>
                          <a:ea typeface="Arial" panose="020B0604020202020204" pitchFamily="34" charset="0"/>
                          <a:cs typeface="Calibri" panose="020F0502020204030204" pitchFamily="34" charset="0"/>
                        </a:rPr>
                        <a:t>Genitourinary</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21943991"/>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21</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Arial" panose="020B0604020202020204" pitchFamily="34" charset="0"/>
                          <a:cs typeface="Calibri" panose="020F0502020204030204" pitchFamily="34" charset="0"/>
                        </a:rPr>
                        <a:t>Metabolic</a:t>
                      </a:r>
                      <a:endParaRPr lang="en-US" sz="1400" dirty="0">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215837"/>
                  </a:ext>
                </a:extLst>
              </a:tr>
              <a:tr h="274320">
                <a:tc>
                  <a:txBody>
                    <a:bodyPr/>
                    <a:lstStyle/>
                    <a:p>
                      <a:pPr marL="0" marR="0" algn="ctr">
                        <a:lnSpc>
                          <a:spcPct val="107000"/>
                        </a:lnSpc>
                        <a:spcBef>
                          <a:spcPts val="0"/>
                        </a:spcBef>
                        <a:spcAft>
                          <a:spcPts val="0"/>
                        </a:spcAft>
                      </a:pPr>
                      <a:r>
                        <a:rPr lang="en-US" sz="1400" dirty="0">
                          <a:effectLst/>
                          <a:latin typeface="Arial Nova Light" panose="020B0304020202020204" pitchFamily="34" charset="0"/>
                          <a:ea typeface="Calibri" panose="020F0502020204030204" pitchFamily="34" charset="0"/>
                          <a:cs typeface="Times New Roman" panose="02020603050405020304" pitchFamily="18" charset="0"/>
                        </a:rPr>
                        <a:t>22</a:t>
                      </a:r>
                    </a:p>
                  </a:txBody>
                  <a:tcPr marL="68580" marR="68580" marT="0" marB="0" anchor="ctr"/>
                </a:tc>
                <a:tc>
                  <a:txBody>
                    <a:bodyPr/>
                    <a:lstStyle/>
                    <a:p>
                      <a:pPr marL="0" marR="0">
                        <a:lnSpc>
                          <a:spcPct val="107000"/>
                        </a:lnSpc>
                        <a:spcBef>
                          <a:spcPts val="0"/>
                        </a:spcBef>
                        <a:spcAft>
                          <a:spcPts val="0"/>
                        </a:spcAft>
                      </a:pPr>
                      <a:r>
                        <a:rPr lang="en-US" sz="1400" b="1" dirty="0">
                          <a:effectLst/>
                          <a:latin typeface="Arial Nova Light" panose="020B0304020202020204" pitchFamily="34" charset="0"/>
                          <a:ea typeface="Calibri" panose="020F0502020204030204" pitchFamily="34" charset="0"/>
                          <a:cs typeface="Times New Roman" panose="02020603050405020304" pitchFamily="18" charset="0"/>
                        </a:rPr>
                        <a:t>Dermatologic</a:t>
                      </a:r>
                    </a:p>
                  </a:txBody>
                  <a:tcPr marL="68580" marR="68580" marT="0" marB="0" anchor="ctr"/>
                </a:tc>
                <a:extLst>
                  <a:ext uri="{0D108BD9-81ED-4DB2-BD59-A6C34878D82A}">
                    <a16:rowId xmlns:a16="http://schemas.microsoft.com/office/drawing/2014/main" val="4172190186"/>
                  </a:ext>
                </a:extLst>
              </a:tr>
            </a:tbl>
          </a:graphicData>
        </a:graphic>
      </p:graphicFrame>
    </p:spTree>
    <p:extLst>
      <p:ext uri="{BB962C8B-B14F-4D97-AF65-F5344CB8AC3E}">
        <p14:creationId xmlns:p14="http://schemas.microsoft.com/office/powerpoint/2010/main" val="37747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5">
            <a:extLst>
              <a:ext uri="{FF2B5EF4-FFF2-40B4-BE49-F238E27FC236}">
                <a16:creationId xmlns:a16="http://schemas.microsoft.com/office/drawing/2014/main" id="{EC822F03-0075-0270-1AA5-D032B9B4EC35}"/>
              </a:ext>
            </a:extLst>
          </p:cNvPr>
          <p:cNvSpPr>
            <a:spLocks noGrp="1"/>
          </p:cNvSpPr>
          <p:nvPr>
            <p:ph type="body" sz="half" idx="2"/>
          </p:nvPr>
        </p:nvSpPr>
        <p:spPr>
          <a:xfrm>
            <a:off x="4313062" y="310506"/>
            <a:ext cx="4531070" cy="3213661"/>
          </a:xfrm>
        </p:spPr>
        <p:txBody>
          <a:bodyPr>
            <a:normAutofit/>
          </a:bodyPr>
          <a:lstStyle/>
          <a:p>
            <a:r>
              <a:rPr lang="en-US" sz="2800" i="1" dirty="0">
                <a:solidFill>
                  <a:schemeClr val="tx1"/>
                </a:solidFill>
              </a:rPr>
              <a:t>PROCEDURES</a:t>
            </a:r>
          </a:p>
        </p:txBody>
      </p:sp>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57201" y="3162714"/>
            <a:ext cx="3200400" cy="3394840"/>
          </a:xfrm>
        </p:spPr>
        <p:txBody>
          <a:bodyPr vert="horz" lIns="0" tIns="45720" rIns="0" bIns="45720" rtlCol="0">
            <a:normAutofit/>
          </a:bodyPr>
          <a:lstStyle/>
          <a:p>
            <a:r>
              <a:rPr lang="en-US" sz="1800" dirty="0">
                <a:solidFill>
                  <a:schemeClr val="bg1"/>
                </a:solidFill>
              </a:rPr>
              <a:t>Thirty-three (33) procedures and interventions were surveyed in the instrument asking respondents how important is it for </a:t>
            </a:r>
            <a:r>
              <a:rPr lang="en-US" sz="1800" u="sng" dirty="0">
                <a:solidFill>
                  <a:schemeClr val="bg1"/>
                </a:solidFill>
              </a:rPr>
              <a:t>entry-level</a:t>
            </a:r>
            <a:r>
              <a:rPr lang="en-US" sz="1800" dirty="0">
                <a:solidFill>
                  <a:schemeClr val="bg1"/>
                </a:solidFill>
              </a:rPr>
              <a:t> acute care PNPs to be able to perform the procedure. Procedures that were determined to be “highly important” or “moderately important” were included.</a:t>
            </a:r>
          </a:p>
        </p:txBody>
      </p:sp>
      <p:sp>
        <p:nvSpPr>
          <p:cNvPr id="5" name="Content Placeholder 22">
            <a:extLst>
              <a:ext uri="{FF2B5EF4-FFF2-40B4-BE49-F238E27FC236}">
                <a16:creationId xmlns:a16="http://schemas.microsoft.com/office/drawing/2014/main" id="{47BD7B5E-90A3-416F-A742-251BAF844AAD}"/>
              </a:ext>
            </a:extLst>
          </p:cNvPr>
          <p:cNvSpPr txBox="1">
            <a:spLocks/>
          </p:cNvSpPr>
          <p:nvPr/>
        </p:nvSpPr>
        <p:spPr>
          <a:xfrm>
            <a:off x="8160774" y="1166489"/>
            <a:ext cx="3402576" cy="3992452"/>
          </a:xfrm>
          <a:prstGeom prst="rect">
            <a:avLst/>
          </a:prstGeom>
          <a:solidFill>
            <a:srgbClr val="EBEDF5"/>
          </a:solidFill>
        </p:spPr>
        <p:txBody>
          <a:bodyPr vert="horz" lIns="0" tIns="45720" rIns="0" bIns="45720" rtlCol="0">
            <a:normAutofit fontScale="6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92608" lvl="1" indent="0" fontAlgn="ctr">
              <a:lnSpc>
                <a:spcPct val="107000"/>
              </a:lnSpc>
              <a:spcBef>
                <a:spcPts val="0"/>
              </a:spcBef>
              <a:spcAft>
                <a:spcPts val="0"/>
              </a:spcAft>
              <a:buClrTx/>
              <a:buSzPts val="1000"/>
              <a:buNone/>
            </a:pPr>
            <a:endParaRPr lang="en-US" sz="2300" i="0" u="none" strike="noStrike" kern="1200" dirty="0">
              <a:solidFill>
                <a:schemeClr val="tx1"/>
              </a:solidFill>
              <a:effectLst/>
              <a:latin typeface="Arial Nova Light" panose="020B0304020202020204" pitchFamily="34" charset="0"/>
            </a:endParaRPr>
          </a:p>
          <a:p>
            <a:pPr marL="292608" lvl="1" indent="0" fontAlgn="ctr">
              <a:lnSpc>
                <a:spcPct val="107000"/>
              </a:lnSpc>
              <a:spcBef>
                <a:spcPts val="0"/>
              </a:spcBef>
              <a:spcAft>
                <a:spcPts val="0"/>
              </a:spcAft>
              <a:buClrTx/>
              <a:buSzPts val="1000"/>
              <a:buNone/>
            </a:pPr>
            <a:r>
              <a:rPr lang="en-US" sz="2300" i="0" u="none" strike="noStrike" kern="1200" dirty="0">
                <a:solidFill>
                  <a:schemeClr val="tx1"/>
                </a:solidFill>
                <a:effectLst/>
                <a:latin typeface="Arial Nova Light" panose="020B0304020202020204" pitchFamily="34" charset="0"/>
              </a:rPr>
              <a:t>Airway adjunct (e.g., oral airway, LMA, nasopharyngeal)</a:t>
            </a:r>
            <a:endParaRPr lang="en-US" sz="2300" i="0" u="none" strike="noStrike" dirty="0">
              <a:solidFill>
                <a:schemeClr val="tx1"/>
              </a:solidFill>
              <a:effectLs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Arterial line: insertion</a:t>
            </a:r>
            <a:endParaRPr lang="en-US" sz="2300" i="0" u="none" strike="noStrike" dirty="0">
              <a:solidFill>
                <a:schemeClr val="tx1"/>
              </a:solidFill>
              <a:effectLst/>
              <a:highlight>
                <a:srgbClr val="00FFFF"/>
              </a:highligh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latin typeface="Arial Nova Light" panose="020B0304020202020204" pitchFamily="34" charset="0"/>
              </a:rPr>
              <a:t>Central line insertion</a:t>
            </a:r>
            <a:endParaRPr lang="en-US" sz="2300" i="0" u="none" strike="noStrike" dirty="0">
              <a:solidFill>
                <a:schemeClr val="tx1"/>
              </a:solidFill>
              <a:effectLs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latin typeface="Arial Nova Light" panose="020B0304020202020204" pitchFamily="34" charset="0"/>
              </a:rPr>
              <a:t>Chest tube insertion</a:t>
            </a:r>
            <a:endParaRPr lang="en-US" sz="2300" i="0" u="none" strike="noStrike" dirty="0">
              <a:solidFill>
                <a:schemeClr val="tx1"/>
              </a:solidFill>
              <a:effectLs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latin typeface="Arial Nova Light" panose="020B0304020202020204" pitchFamily="34" charset="0"/>
              </a:rPr>
              <a:t>Chest tube removal</a:t>
            </a:r>
            <a:endParaRPr lang="en-US" sz="2300" i="0" u="none" strike="noStrike" dirty="0">
              <a:solidFill>
                <a:schemeClr val="tx1"/>
              </a:solidFill>
              <a:effectLs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Extubation</a:t>
            </a:r>
            <a:endParaRPr lang="en-US" sz="2300" i="0" u="none" strike="noStrike" dirty="0">
              <a:solidFill>
                <a:schemeClr val="tx1"/>
              </a:solidFill>
              <a:effectLst/>
              <a:highlight>
                <a:srgbClr val="00FFFF"/>
              </a:highligh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Foreign body removal</a:t>
            </a:r>
            <a:endParaRPr lang="en-US" sz="2300" i="0" u="none" strike="noStrike" dirty="0">
              <a:solidFill>
                <a:schemeClr val="tx1"/>
              </a:solidFill>
              <a:effectLst/>
              <a:highlight>
                <a:srgbClr val="00FFFF"/>
              </a:highligh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Incision and drainage</a:t>
            </a:r>
            <a:endParaRPr lang="en-US" sz="2300" i="0" u="none" strike="noStrike" dirty="0">
              <a:solidFill>
                <a:schemeClr val="tx1"/>
              </a:solidFill>
              <a:effectLst/>
              <a:highlight>
                <a:srgbClr val="00FFFF"/>
              </a:highligh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Intubation</a:t>
            </a:r>
          </a:p>
          <a:p>
            <a:pPr marL="292608" lvl="1" indent="0" fontAlgn="ctr">
              <a:lnSpc>
                <a:spcPct val="107000"/>
              </a:lnSpc>
              <a:spcBef>
                <a:spcPts val="0"/>
              </a:spcBef>
              <a:spcAft>
                <a:spcPts val="0"/>
              </a:spcAft>
              <a:buNone/>
            </a:pPr>
            <a:r>
              <a:rPr lang="en-US" sz="2300" i="0" u="none" strike="noStrike" kern="1200" dirty="0">
                <a:solidFill>
                  <a:schemeClr val="tx1"/>
                </a:solidFill>
                <a:effectLst/>
                <a:latin typeface="Arial Nova Light" panose="020B0304020202020204" pitchFamily="34" charset="0"/>
              </a:rPr>
              <a:t>Lumbar puncture</a:t>
            </a:r>
            <a:endParaRPr lang="en-US" sz="2300" i="0" u="none" strike="noStrike" dirty="0">
              <a:solidFill>
                <a:schemeClr val="tx1"/>
              </a:solidFill>
              <a:effectLs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Needle decompression</a:t>
            </a:r>
            <a:endParaRPr lang="en-US" sz="2300" i="0" u="none" strike="noStrike" dirty="0">
              <a:solidFill>
                <a:schemeClr val="tx1"/>
              </a:solidFill>
              <a:effectLst/>
              <a:highlight>
                <a:srgbClr val="00FFFF"/>
              </a:highligh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PICC: insertion</a:t>
            </a:r>
            <a:endParaRPr lang="en-US" sz="2300" i="0" u="none" strike="noStrike" dirty="0">
              <a:solidFill>
                <a:schemeClr val="tx1"/>
              </a:solidFill>
              <a:effectLst/>
              <a:highlight>
                <a:srgbClr val="00FFFF"/>
              </a:highligh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Point of care ultrasound</a:t>
            </a:r>
            <a:endParaRPr lang="en-US" sz="2300" i="0" u="none" strike="noStrike" dirty="0">
              <a:solidFill>
                <a:schemeClr val="tx1"/>
              </a:solidFill>
              <a:effectLst/>
              <a:highlight>
                <a:srgbClr val="00FFFF"/>
              </a:highligh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latin typeface="Arial Nova Light" panose="020B0304020202020204" pitchFamily="34" charset="0"/>
              </a:rPr>
              <a:t>Procedural sedation</a:t>
            </a:r>
            <a:endParaRPr lang="en-US" sz="2300" i="0" u="none" strike="noStrike" dirty="0">
              <a:solidFill>
                <a:schemeClr val="tx1"/>
              </a:solidFill>
              <a:effectLs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Skin closure</a:t>
            </a:r>
            <a:endParaRPr lang="en-US" sz="2300" i="0" u="none" strike="noStrike" dirty="0">
              <a:solidFill>
                <a:schemeClr val="tx1"/>
              </a:solidFill>
              <a:effectLst/>
              <a:highlight>
                <a:srgbClr val="00FFFF"/>
              </a:highligh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Surgical drain removal</a:t>
            </a:r>
            <a:endParaRPr lang="en-US" sz="2300" i="0" u="none" strike="noStrike" dirty="0">
              <a:solidFill>
                <a:schemeClr val="tx1"/>
              </a:solidFill>
              <a:effectLst/>
              <a:highlight>
                <a:srgbClr val="00FFFF"/>
              </a:highligh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Suturing</a:t>
            </a:r>
            <a:endParaRPr lang="en-US" sz="2300" dirty="0">
              <a:solidFill>
                <a:schemeClr val="tx1"/>
              </a:solidFill>
              <a:highlight>
                <a:srgbClr val="00FFFF"/>
              </a:highlight>
              <a:latin typeface="Arial Nova Light" panose="020B0304020202020204" pitchFamily="34" charset="0"/>
            </a:endParaRPr>
          </a:p>
          <a:p>
            <a:pPr marL="292608" lvl="1" indent="0" fontAlgn="ctr">
              <a:lnSpc>
                <a:spcPct val="107000"/>
              </a:lnSpc>
              <a:spcBef>
                <a:spcPts val="0"/>
              </a:spcBef>
              <a:spcAft>
                <a:spcPts val="0"/>
              </a:spcAft>
              <a:buNone/>
            </a:pPr>
            <a:r>
              <a:rPr lang="en-US" sz="2300" i="0" u="none" strike="noStrike" kern="1200" dirty="0">
                <a:solidFill>
                  <a:schemeClr val="tx1"/>
                </a:solidFill>
                <a:effectLst/>
                <a:highlight>
                  <a:srgbClr val="00FFFF"/>
                </a:highlight>
                <a:latin typeface="Arial Nova Light" panose="020B0304020202020204" pitchFamily="34" charset="0"/>
              </a:rPr>
              <a:t>Wound debridement</a:t>
            </a:r>
            <a:endParaRPr lang="en-US" sz="2300" i="0" u="none" strike="noStrike" dirty="0">
              <a:solidFill>
                <a:schemeClr val="tx1"/>
              </a:solidFill>
              <a:effectLst/>
              <a:highlight>
                <a:srgbClr val="00FFFF"/>
              </a:highlight>
              <a:latin typeface="Arial Nova Light" panose="020B0304020202020204" pitchFamily="34" charset="0"/>
            </a:endParaRPr>
          </a:p>
          <a:p>
            <a:pPr marL="347472" marR="0" indent="-347472" algn="l" rtl="0" eaLnBrk="1" fontAlgn="ctr" latinLnBrk="0" hangingPunct="1">
              <a:lnSpc>
                <a:spcPct val="107000"/>
              </a:lnSpc>
              <a:spcBef>
                <a:spcPts val="0"/>
              </a:spcBef>
              <a:spcAft>
                <a:spcPts val="0"/>
              </a:spcAft>
            </a:pPr>
            <a:endParaRPr lang="en-US" sz="1800" b="0" i="0" u="none" strike="noStrike" dirty="0">
              <a:effectLst/>
              <a:highlight>
                <a:srgbClr val="956F47"/>
              </a:highlight>
              <a:latin typeface="Arial" panose="020B0604020202020204" pitchFamily="34" charset="0"/>
            </a:endParaRPr>
          </a:p>
        </p:txBody>
      </p:sp>
      <p:sp>
        <p:nvSpPr>
          <p:cNvPr id="10" name="TextBox 9">
            <a:extLst>
              <a:ext uri="{FF2B5EF4-FFF2-40B4-BE49-F238E27FC236}">
                <a16:creationId xmlns:a16="http://schemas.microsoft.com/office/drawing/2014/main" id="{7749FB71-988B-4321-BCB9-CCE2B154DE1E}"/>
              </a:ext>
            </a:extLst>
          </p:cNvPr>
          <p:cNvSpPr txBox="1"/>
          <p:nvPr/>
        </p:nvSpPr>
        <p:spPr>
          <a:xfrm>
            <a:off x="4419766" y="5848110"/>
            <a:ext cx="7148516" cy="709444"/>
          </a:xfrm>
          <a:prstGeom prst="rect">
            <a:avLst/>
          </a:prstGeom>
        </p:spPr>
        <p:txBody>
          <a:bodyPr vert="horz" lIns="0" tIns="45720" rIns="0" bIns="45720" rtlCol="0">
            <a:normAutofit/>
          </a:bodyPr>
          <a:lstStyle>
            <a:lvl1pPr marL="91440" indent="-91440" defTabSz="914400">
              <a:lnSpc>
                <a:spcPct val="90000"/>
              </a:lnSpc>
              <a:spcBef>
                <a:spcPts val="1200"/>
              </a:spcBef>
              <a:spcAft>
                <a:spcPts val="200"/>
              </a:spcAft>
              <a:buClr>
                <a:schemeClr val="accent1"/>
              </a:buClr>
              <a:buSzPct val="100000"/>
              <a:buFont typeface="Calibri" panose="020F0502020204030204" pitchFamily="34" charset="0"/>
              <a:buChar char=" "/>
              <a:defRPr sz="2000">
                <a:solidFill>
                  <a:schemeClr val="tx1">
                    <a:lumMod val="75000"/>
                    <a:lumOff val="25000"/>
                  </a:schemeClr>
                </a:solidFill>
              </a:defRPr>
            </a:lvl1pPr>
            <a:lvl2pPr marL="384048" indent="-182880" defTabSz="914400">
              <a:lnSpc>
                <a:spcPct val="90000"/>
              </a:lnSpc>
              <a:spcBef>
                <a:spcPts val="200"/>
              </a:spcBef>
              <a:spcAft>
                <a:spcPts val="400"/>
              </a:spcAft>
              <a:buClr>
                <a:schemeClr val="accent1"/>
              </a:buClr>
              <a:buFont typeface="Calibri" pitchFamily="34" charset="0"/>
              <a:buChar char="◦"/>
              <a:defRPr>
                <a:solidFill>
                  <a:schemeClr val="tx1">
                    <a:lumMod val="75000"/>
                    <a:lumOff val="25000"/>
                  </a:schemeClr>
                </a:solidFill>
              </a:defRPr>
            </a:lvl2pPr>
            <a:lvl3pPr marL="56692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3pPr>
            <a:lvl4pPr marL="74980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4pPr>
            <a:lvl5pPr marL="93268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5pPr>
            <a:lvl6pPr marL="11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r>
              <a:rPr lang="en-US" sz="1400" dirty="0">
                <a:solidFill>
                  <a:schemeClr val="tx1"/>
                </a:solidFill>
              </a:rPr>
              <a:t>Procedures highlighted in </a:t>
            </a:r>
            <a:r>
              <a:rPr lang="en-US" sz="1400" dirty="0">
                <a:solidFill>
                  <a:schemeClr val="tx1"/>
                </a:solidFill>
                <a:highlight>
                  <a:srgbClr val="00FFFF"/>
                </a:highlight>
              </a:rPr>
              <a:t>blue</a:t>
            </a:r>
            <a:r>
              <a:rPr lang="en-US" sz="1400" dirty="0">
                <a:solidFill>
                  <a:schemeClr val="tx1"/>
                </a:solidFill>
              </a:rPr>
              <a:t> are newly validated for the 2023-2024 content outline. </a:t>
            </a:r>
          </a:p>
        </p:txBody>
      </p:sp>
      <p:graphicFrame>
        <p:nvGraphicFramePr>
          <p:cNvPr id="2" name="Table 2">
            <a:extLst>
              <a:ext uri="{FF2B5EF4-FFF2-40B4-BE49-F238E27FC236}">
                <a16:creationId xmlns:a16="http://schemas.microsoft.com/office/drawing/2014/main" id="{F7A3BA8C-9ADF-4EE7-B0D1-AD36451B8B9D}"/>
              </a:ext>
            </a:extLst>
          </p:cNvPr>
          <p:cNvGraphicFramePr>
            <a:graphicFrameLocks noGrp="1"/>
          </p:cNvGraphicFramePr>
          <p:nvPr>
            <p:extLst>
              <p:ext uri="{D42A27DB-BD31-4B8C-83A1-F6EECF244321}">
                <p14:modId xmlns:p14="http://schemas.microsoft.com/office/powerpoint/2010/main" val="1678367585"/>
              </p:ext>
            </p:extLst>
          </p:nvPr>
        </p:nvGraphicFramePr>
        <p:xfrm>
          <a:off x="4414834" y="1166488"/>
          <a:ext cx="3745939" cy="3992452"/>
        </p:xfrm>
        <a:graphic>
          <a:graphicData uri="http://schemas.openxmlformats.org/drawingml/2006/table">
            <a:tbl>
              <a:tblPr firstRow="1" bandRow="1">
                <a:tableStyleId>{5C22544A-7EE6-4342-B048-85BDC9FD1C3A}</a:tableStyleId>
              </a:tblPr>
              <a:tblGrid>
                <a:gridCol w="3745939">
                  <a:extLst>
                    <a:ext uri="{9D8B030D-6E8A-4147-A177-3AD203B41FA5}">
                      <a16:colId xmlns:a16="http://schemas.microsoft.com/office/drawing/2014/main" val="1673977473"/>
                    </a:ext>
                  </a:extLst>
                </a:gridCol>
              </a:tblGrid>
              <a:tr h="3992452">
                <a:tc>
                  <a:txBody>
                    <a:bodyPr/>
                    <a:lstStyle/>
                    <a:p>
                      <a:pPr>
                        <a:lnSpc>
                          <a:spcPct val="150000"/>
                        </a:lnSpc>
                      </a:pPr>
                      <a:r>
                        <a:rPr lang="en-US" sz="1600" dirty="0"/>
                        <a:t>Exam content will include a focus of general knowledge about the indications for, risks, benefits, and potential complications of the procedures (listed alphabetically to the right):</a:t>
                      </a:r>
                      <a:endParaRPr lang="en-US" sz="1600" i="1" dirty="0"/>
                    </a:p>
                  </a:txBody>
                  <a:tcPr anchor="ctr">
                    <a:solidFill>
                      <a:srgbClr val="201E70"/>
                    </a:solidFill>
                  </a:tcPr>
                </a:tc>
                <a:extLst>
                  <a:ext uri="{0D108BD9-81ED-4DB2-BD59-A6C34878D82A}">
                    <a16:rowId xmlns:a16="http://schemas.microsoft.com/office/drawing/2014/main" val="2910480358"/>
                  </a:ext>
                </a:extLst>
              </a:tr>
            </a:tbl>
          </a:graphicData>
        </a:graphic>
      </p:graphicFrame>
    </p:spTree>
    <p:extLst>
      <p:ext uri="{BB962C8B-B14F-4D97-AF65-F5344CB8AC3E}">
        <p14:creationId xmlns:p14="http://schemas.microsoft.com/office/powerpoint/2010/main" val="2459013547"/>
      </p:ext>
    </p:extLst>
  </p:cSld>
  <p:clrMapOvr>
    <a:masterClrMapping/>
  </p:clrMapOvr>
  <p:extLst>
    <p:ext uri="{6950BFC3-D8DA-4A85-94F7-54DA5524770B}">
      <p188:commentRel xmlns:p188="http://schemas.microsoft.com/office/powerpoint/2018/8/main" r:id="rId2"/>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9F6C0-411F-B758-0BB2-1B5A71E17A50}"/>
              </a:ext>
            </a:extLst>
          </p:cNvPr>
          <p:cNvSpPr>
            <a:spLocks noGrp="1"/>
          </p:cNvSpPr>
          <p:nvPr>
            <p:ph type="title"/>
          </p:nvPr>
        </p:nvSpPr>
        <p:spPr/>
        <p:txBody>
          <a:bodyPr/>
          <a:lstStyle/>
          <a:p>
            <a:r>
              <a:rPr lang="en-US" b="1" dirty="0"/>
              <a:t>Content Outline Impact</a:t>
            </a:r>
          </a:p>
        </p:txBody>
      </p:sp>
      <p:sp>
        <p:nvSpPr>
          <p:cNvPr id="3" name="Content Placeholder 2">
            <a:extLst>
              <a:ext uri="{FF2B5EF4-FFF2-40B4-BE49-F238E27FC236}">
                <a16:creationId xmlns:a16="http://schemas.microsoft.com/office/drawing/2014/main" id="{9EE38240-9A7A-724C-23F4-4148BC454CD8}"/>
              </a:ext>
            </a:extLst>
          </p:cNvPr>
          <p:cNvSpPr>
            <a:spLocks noGrp="1"/>
          </p:cNvSpPr>
          <p:nvPr>
            <p:ph idx="1"/>
          </p:nvPr>
        </p:nvSpPr>
        <p:spPr/>
        <p:txBody>
          <a:bodyPr/>
          <a:lstStyle/>
          <a:p>
            <a:r>
              <a:rPr lang="en-US" sz="2000" dirty="0">
                <a:solidFill>
                  <a:schemeClr val="tx1"/>
                </a:solidFill>
              </a:rPr>
              <a:t>Ventilator management (non-invasive and invasive) was no longer defined as a procedure by the Task Force and therefore was not surveyed for inclusion on this list.</a:t>
            </a:r>
          </a:p>
          <a:p>
            <a:endParaRPr lang="en-US" dirty="0">
              <a:solidFill>
                <a:schemeClr val="tx1"/>
              </a:solidFill>
            </a:endParaRPr>
          </a:p>
          <a:p>
            <a:r>
              <a:rPr lang="en-US" dirty="0">
                <a:solidFill>
                  <a:schemeClr val="tx1"/>
                </a:solidFill>
              </a:rPr>
              <a:t>However, questions about ventilator management can still be part of an exam form and are linked to this task on the content outline:</a:t>
            </a:r>
          </a:p>
          <a:p>
            <a:endParaRPr lang="en-US" dirty="0">
              <a:solidFill>
                <a:schemeClr val="tx1"/>
              </a:solidFill>
            </a:endParaRPr>
          </a:p>
          <a:p>
            <a:pPr algn="l"/>
            <a:r>
              <a:rPr lang="en-US" b="1" i="1" dirty="0">
                <a:solidFill>
                  <a:schemeClr val="tx1"/>
                </a:solidFill>
              </a:rPr>
              <a:t>III.A.4. Prescribe, use, and monitor technological devices </a:t>
            </a:r>
            <a:r>
              <a:rPr lang="en-US" dirty="0">
                <a:solidFill>
                  <a:schemeClr val="tx1"/>
                </a:solidFill>
              </a:rPr>
              <a:t>(for example, </a:t>
            </a:r>
            <a:r>
              <a:rPr lang="en-US" dirty="0">
                <a:solidFill>
                  <a:srgbClr val="0000FF"/>
                </a:solidFill>
              </a:rPr>
              <a:t>mechanical ventilation</a:t>
            </a:r>
            <a:r>
              <a:rPr lang="en-US" dirty="0">
                <a:solidFill>
                  <a:schemeClr val="tx1"/>
                </a:solidFill>
              </a:rPr>
              <a:t>, continuous blood glucose monitor, non-invasive and invasive monitoring) </a:t>
            </a:r>
          </a:p>
          <a:p>
            <a:endParaRPr lang="en-US" dirty="0"/>
          </a:p>
        </p:txBody>
      </p:sp>
      <p:sp>
        <p:nvSpPr>
          <p:cNvPr id="4" name="Content Placeholder 22">
            <a:extLst>
              <a:ext uri="{FF2B5EF4-FFF2-40B4-BE49-F238E27FC236}">
                <a16:creationId xmlns:a16="http://schemas.microsoft.com/office/drawing/2014/main" id="{8F4017A5-C909-98C6-769B-6CBC9BB81400}"/>
              </a:ext>
            </a:extLst>
          </p:cNvPr>
          <p:cNvSpPr txBox="1">
            <a:spLocks/>
          </p:cNvSpPr>
          <p:nvPr/>
        </p:nvSpPr>
        <p:spPr>
          <a:xfrm>
            <a:off x="457201" y="3162714"/>
            <a:ext cx="3200400" cy="339484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1800" dirty="0">
                <a:solidFill>
                  <a:schemeClr val="bg1"/>
                </a:solidFill>
              </a:rPr>
              <a:t>Note about: ventilator management (non-invasive and invasive)</a:t>
            </a:r>
          </a:p>
        </p:txBody>
      </p:sp>
    </p:spTree>
    <p:extLst>
      <p:ext uri="{BB962C8B-B14F-4D97-AF65-F5344CB8AC3E}">
        <p14:creationId xmlns:p14="http://schemas.microsoft.com/office/powerpoint/2010/main" val="3568867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EEA79FAA-5FED-434C-8714-416E22D586A1}"/>
              </a:ext>
            </a:extLst>
          </p:cNvPr>
          <p:cNvSpPr>
            <a:spLocks noGrp="1"/>
          </p:cNvSpPr>
          <p:nvPr>
            <p:ph idx="1"/>
          </p:nvPr>
        </p:nvSpPr>
        <p:spPr>
          <a:xfrm>
            <a:off x="4810125" y="247355"/>
            <a:ext cx="7007405" cy="6375491"/>
          </a:xfrm>
        </p:spPr>
        <p:txBody>
          <a:bodyPr vert="horz" lIns="0" tIns="45720" rIns="0" bIns="45720" rtlCol="0">
            <a:normAutofit/>
          </a:bodyPr>
          <a:lstStyle/>
          <a:p>
            <a:pPr>
              <a:buClr>
                <a:srgbClr val="1CADE4"/>
              </a:buClr>
            </a:pPr>
            <a:r>
              <a:rPr lang="en-US" sz="2400" dirty="0">
                <a:solidFill>
                  <a:schemeClr val="tx1"/>
                </a:solidFill>
              </a:rPr>
              <a:t>Overarching knowledge areas were validated in this study and are a new aspect of this updated CPNP-AC content outline. </a:t>
            </a:r>
          </a:p>
          <a:p>
            <a:pPr>
              <a:buClr>
                <a:srgbClr val="1CADE4"/>
              </a:buClr>
            </a:pPr>
            <a:r>
              <a:rPr lang="en-US" sz="2400" dirty="0">
                <a:solidFill>
                  <a:schemeClr val="tx1"/>
                </a:solidFill>
              </a:rPr>
              <a:t>The study asked those who both held the CPNP-AC credential and responded to the survey:</a:t>
            </a:r>
          </a:p>
          <a:p>
            <a:pPr>
              <a:buClr>
                <a:srgbClr val="1CADE4"/>
              </a:buClr>
            </a:pPr>
            <a:r>
              <a:rPr lang="en-US" i="1" dirty="0">
                <a:solidFill>
                  <a:schemeClr val="tx1"/>
                </a:solidFill>
              </a:rPr>
              <a:t>“How frequently did you use a knowledge area during the past 12 months?” </a:t>
            </a:r>
            <a:r>
              <a:rPr lang="en-US" u="sng" dirty="0">
                <a:solidFill>
                  <a:schemeClr val="tx1"/>
                </a:solidFill>
              </a:rPr>
              <a:t>and</a:t>
            </a:r>
            <a:r>
              <a:rPr lang="en-US" i="1" dirty="0">
                <a:solidFill>
                  <a:schemeClr val="tx1"/>
                </a:solidFill>
              </a:rPr>
              <a:t> “How important is that knowledge area to entry-level primary care pediatric nurse practitioner practice?”</a:t>
            </a:r>
          </a:p>
          <a:p>
            <a:pPr>
              <a:buClr>
                <a:srgbClr val="1CADE4"/>
              </a:buClr>
            </a:pPr>
            <a:br>
              <a:rPr lang="en-US" sz="2800" b="1" dirty="0">
                <a:solidFill>
                  <a:schemeClr val="tx1"/>
                </a:solidFill>
              </a:rPr>
            </a:br>
            <a:r>
              <a:rPr lang="en-US" sz="2800" b="1" dirty="0">
                <a:highlight>
                  <a:srgbClr val="D2D1F3"/>
                </a:highlight>
              </a:rPr>
              <a:t>These overarching knowledge areas (next slide) represent foundational information or “themes” upon which any item appearing on the exam form can be based.</a:t>
            </a:r>
            <a:r>
              <a:rPr lang="en-US" sz="2800" b="1" dirty="0"/>
              <a:t> </a:t>
            </a:r>
          </a:p>
          <a:p>
            <a:pPr marL="0" indent="0" algn="ctr">
              <a:buClr>
                <a:srgbClr val="1CADE4"/>
              </a:buClr>
              <a:buNone/>
            </a:pPr>
            <a:r>
              <a:rPr lang="en-US" sz="2400" i="1" dirty="0">
                <a:solidFill>
                  <a:schemeClr val="tx1"/>
                </a:solidFill>
              </a:rPr>
              <a:t>Candidates should be familiar with these themes when developing and implementing a study plan.</a:t>
            </a:r>
          </a:p>
        </p:txBody>
      </p:sp>
      <p:sp>
        <p:nvSpPr>
          <p:cNvPr id="6" name="Title 11">
            <a:extLst>
              <a:ext uri="{FF2B5EF4-FFF2-40B4-BE49-F238E27FC236}">
                <a16:creationId xmlns:a16="http://schemas.microsoft.com/office/drawing/2014/main" id="{D582A118-D13F-4409-F11B-32479AAF9FF4}"/>
              </a:ext>
            </a:extLst>
          </p:cNvPr>
          <p:cNvSpPr>
            <a:spLocks noGrp="1"/>
          </p:cNvSpPr>
          <p:nvPr>
            <p:ph type="title"/>
          </p:nvPr>
        </p:nvSpPr>
        <p:spPr>
          <a:xfrm>
            <a:off x="457199" y="979714"/>
            <a:ext cx="3978455" cy="1970316"/>
          </a:xfrm>
        </p:spPr>
        <p:txBody>
          <a:bodyPr>
            <a:normAutofit/>
          </a:bodyPr>
          <a:lstStyle/>
          <a:p>
            <a:r>
              <a:rPr lang="en-US" sz="4400" b="1" dirty="0">
                <a:solidFill>
                  <a:schemeClr val="tx1"/>
                </a:solidFill>
              </a:rPr>
              <a:t>KNOWLEDGE AREAS</a:t>
            </a:r>
          </a:p>
        </p:txBody>
      </p:sp>
      <p:pic>
        <p:nvPicPr>
          <p:cNvPr id="4" name="Graphic 3" descr="Thought with solid fill">
            <a:extLst>
              <a:ext uri="{FF2B5EF4-FFF2-40B4-BE49-F238E27FC236}">
                <a16:creationId xmlns:a16="http://schemas.microsoft.com/office/drawing/2014/main" id="{CD1312D3-336C-9701-2D80-65BA1A88F7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9712" y="3143250"/>
            <a:ext cx="3457847" cy="3457847"/>
          </a:xfrm>
          <a:prstGeom prst="rect">
            <a:avLst/>
          </a:prstGeom>
        </p:spPr>
      </p:pic>
    </p:spTree>
    <p:extLst>
      <p:ext uri="{BB962C8B-B14F-4D97-AF65-F5344CB8AC3E}">
        <p14:creationId xmlns:p14="http://schemas.microsoft.com/office/powerpoint/2010/main" val="26267276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789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578973" y="0"/>
            <a:ext cx="761302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EEA79FAA-5FED-434C-8714-416E22D586A1}"/>
              </a:ext>
            </a:extLst>
          </p:cNvPr>
          <p:cNvSpPr>
            <a:spLocks noGrp="1"/>
          </p:cNvSpPr>
          <p:nvPr>
            <p:ph idx="1"/>
          </p:nvPr>
        </p:nvSpPr>
        <p:spPr>
          <a:xfrm>
            <a:off x="5124205" y="339634"/>
            <a:ext cx="6814270" cy="6261463"/>
          </a:xfrm>
        </p:spPr>
        <p:txBody>
          <a:bodyPr vert="horz" lIns="0" tIns="45720" rIns="0" bIns="45720" rtlCol="0">
            <a:normAutofit/>
          </a:bodyPr>
          <a:lstStyle/>
          <a:p>
            <a:pPr>
              <a:buClr>
                <a:srgbClr val="1CADE4"/>
              </a:buClr>
            </a:pPr>
            <a:r>
              <a:rPr lang="en-US" sz="2400" dirty="0">
                <a:solidFill>
                  <a:schemeClr val="tx1"/>
                </a:solidFill>
              </a:rPr>
              <a:t>The goals of the JTA were to develop updated test specifications and a detailed content outline for the CPNP-AC examination and update the inventory of: </a:t>
            </a:r>
            <a:br>
              <a:rPr lang="en-US" sz="2400" dirty="0">
                <a:solidFill>
                  <a:schemeClr val="tx1"/>
                </a:solidFill>
              </a:rPr>
            </a:br>
            <a:endParaRPr lang="en-US" sz="1000" dirty="0">
              <a:solidFill>
                <a:schemeClr val="tx1"/>
              </a:solidFill>
            </a:endParaRPr>
          </a:p>
          <a:p>
            <a:pPr marL="461963" indent="-461963">
              <a:buClr>
                <a:schemeClr val="tx1"/>
              </a:buClr>
              <a:buFont typeface="Wingdings" panose="05000000000000000000" pitchFamily="2" charset="2"/>
              <a:buChar char="ü"/>
            </a:pPr>
            <a:r>
              <a:rPr lang="en-US" sz="2400" b="1" dirty="0">
                <a:solidFill>
                  <a:schemeClr val="tx1"/>
                </a:solidFill>
                <a:latin typeface="Arial Nova" panose="020B0504020202020204" pitchFamily="34" charset="0"/>
              </a:rPr>
              <a:t>tasks</a:t>
            </a:r>
            <a:r>
              <a:rPr lang="en-US" sz="2400" b="1" dirty="0">
                <a:solidFill>
                  <a:schemeClr val="tx1"/>
                </a:solidFill>
              </a:rPr>
              <a:t> </a:t>
            </a:r>
            <a:r>
              <a:rPr lang="en-US" sz="2400" dirty="0">
                <a:solidFill>
                  <a:schemeClr val="tx1"/>
                </a:solidFill>
              </a:rPr>
              <a:t>performed by acute care pediatric nurse practitioners, </a:t>
            </a:r>
          </a:p>
          <a:p>
            <a:pPr marL="461963" indent="-461963">
              <a:buClr>
                <a:schemeClr val="tx1"/>
              </a:buClr>
              <a:buFont typeface="Wingdings" panose="05000000000000000000" pitchFamily="2" charset="2"/>
              <a:buChar char="ü"/>
            </a:pPr>
            <a:r>
              <a:rPr lang="en-US" sz="2400" b="1" dirty="0">
                <a:solidFill>
                  <a:schemeClr val="tx1"/>
                </a:solidFill>
                <a:latin typeface="Arial Nova" panose="020B0504020202020204" pitchFamily="34" charset="0"/>
              </a:rPr>
              <a:t>clinical problems</a:t>
            </a:r>
            <a:r>
              <a:rPr lang="en-US" sz="2400" dirty="0">
                <a:solidFill>
                  <a:schemeClr val="tx1"/>
                </a:solidFill>
                <a:latin typeface="Arial Nova" panose="020B0504020202020204" pitchFamily="34" charset="0"/>
              </a:rPr>
              <a:t> </a:t>
            </a:r>
            <a:r>
              <a:rPr lang="en-US" sz="2400" dirty="0">
                <a:solidFill>
                  <a:schemeClr val="tx1"/>
                </a:solidFill>
              </a:rPr>
              <a:t>encountered, and</a:t>
            </a:r>
          </a:p>
          <a:p>
            <a:pPr marL="461963" indent="-461963">
              <a:buClr>
                <a:schemeClr val="tx1"/>
              </a:buClr>
              <a:buFont typeface="Wingdings" panose="05000000000000000000" pitchFamily="2" charset="2"/>
              <a:buChar char="ü"/>
            </a:pPr>
            <a:r>
              <a:rPr lang="en-US" sz="2400" b="1" dirty="0">
                <a:solidFill>
                  <a:schemeClr val="tx1"/>
                </a:solidFill>
                <a:latin typeface="Arial Nova" panose="020B0504020202020204" pitchFamily="34" charset="0"/>
              </a:rPr>
              <a:t>procedures</a:t>
            </a:r>
            <a:r>
              <a:rPr lang="en-US" sz="2400" dirty="0">
                <a:solidFill>
                  <a:schemeClr val="tx1"/>
                </a:solidFill>
              </a:rPr>
              <a:t> performed.</a:t>
            </a:r>
          </a:p>
          <a:p>
            <a:pPr marL="0" indent="0">
              <a:buClr>
                <a:srgbClr val="1CADE4"/>
              </a:buClr>
              <a:buNone/>
            </a:pPr>
            <a:endParaRPr lang="en-US" sz="2400" dirty="0">
              <a:solidFill>
                <a:schemeClr val="tx1"/>
              </a:solidFill>
            </a:endParaRPr>
          </a:p>
          <a:p>
            <a:pPr marL="0" indent="0">
              <a:buClr>
                <a:srgbClr val="1CADE4"/>
              </a:buClr>
              <a:buNone/>
            </a:pPr>
            <a:br>
              <a:rPr lang="en-US" sz="2400" dirty="0">
                <a:solidFill>
                  <a:schemeClr val="tx1"/>
                </a:solidFill>
              </a:rPr>
            </a:br>
            <a:r>
              <a:rPr lang="en-US" sz="2400" dirty="0">
                <a:solidFill>
                  <a:schemeClr val="tx1"/>
                </a:solidFill>
              </a:rPr>
              <a:t>Additionally, this study also surveyed: </a:t>
            </a:r>
            <a:br>
              <a:rPr lang="en-US" sz="2400" dirty="0">
                <a:solidFill>
                  <a:schemeClr val="tx1"/>
                </a:solidFill>
              </a:rPr>
            </a:br>
            <a:endParaRPr lang="en-US" sz="1000" dirty="0">
              <a:solidFill>
                <a:schemeClr val="tx1"/>
              </a:solidFill>
            </a:endParaRPr>
          </a:p>
          <a:p>
            <a:pPr marL="461963" indent="-461963">
              <a:buClr>
                <a:schemeClr val="tx1"/>
              </a:buClr>
              <a:buFont typeface="Wingdings" panose="05000000000000000000" pitchFamily="2" charset="2"/>
              <a:buChar char="ü"/>
            </a:pPr>
            <a:r>
              <a:rPr lang="en-US" sz="2400" dirty="0">
                <a:solidFill>
                  <a:schemeClr val="tx1"/>
                </a:solidFill>
              </a:rPr>
              <a:t>delineation of </a:t>
            </a:r>
            <a:r>
              <a:rPr lang="en-US" sz="2400" b="1" dirty="0">
                <a:solidFill>
                  <a:schemeClr val="tx1"/>
                </a:solidFill>
                <a:latin typeface="Arial Nova" panose="020B0504020202020204" pitchFamily="34" charset="0"/>
              </a:rPr>
              <a:t>knowledge areas</a:t>
            </a:r>
            <a:r>
              <a:rPr lang="en-US" sz="2400" dirty="0">
                <a:solidFill>
                  <a:schemeClr val="tx1"/>
                </a:solidFill>
                <a:latin typeface="Arial Nova" panose="020B0504020202020204" pitchFamily="34" charset="0"/>
              </a:rPr>
              <a:t> </a:t>
            </a:r>
            <a:r>
              <a:rPr lang="en-US" sz="2400" dirty="0">
                <a:solidFill>
                  <a:schemeClr val="tx1"/>
                </a:solidFill>
              </a:rPr>
              <a:t>needed to perform the job tasks</a:t>
            </a:r>
          </a:p>
        </p:txBody>
      </p:sp>
      <p:sp>
        <p:nvSpPr>
          <p:cNvPr id="6" name="Title 11">
            <a:extLst>
              <a:ext uri="{FF2B5EF4-FFF2-40B4-BE49-F238E27FC236}">
                <a16:creationId xmlns:a16="http://schemas.microsoft.com/office/drawing/2014/main" id="{D582A118-D13F-4409-F11B-32479AAF9FF4}"/>
              </a:ext>
            </a:extLst>
          </p:cNvPr>
          <p:cNvSpPr>
            <a:spLocks noGrp="1"/>
          </p:cNvSpPr>
          <p:nvPr>
            <p:ph type="title"/>
          </p:nvPr>
        </p:nvSpPr>
        <p:spPr>
          <a:xfrm>
            <a:off x="457200" y="979714"/>
            <a:ext cx="3200400" cy="1970316"/>
          </a:xfrm>
        </p:spPr>
        <p:txBody>
          <a:bodyPr>
            <a:normAutofit/>
          </a:bodyPr>
          <a:lstStyle/>
          <a:p>
            <a:r>
              <a:rPr lang="en-US" sz="4400" b="1" dirty="0">
                <a:solidFill>
                  <a:schemeClr val="tx1"/>
                </a:solidFill>
              </a:rPr>
              <a:t>PURPOSE OF THE STUDY</a:t>
            </a:r>
          </a:p>
        </p:txBody>
      </p:sp>
    </p:spTree>
    <p:extLst>
      <p:ext uri="{BB962C8B-B14F-4D97-AF65-F5344CB8AC3E}">
        <p14:creationId xmlns:p14="http://schemas.microsoft.com/office/powerpoint/2010/main" val="265453401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22CEF1D5-E1BB-91ED-C88B-0C620DFA8DAC}"/>
              </a:ext>
            </a:extLst>
          </p:cNvPr>
          <p:cNvSpPr/>
          <p:nvPr/>
        </p:nvSpPr>
        <p:spPr>
          <a:xfrm>
            <a:off x="0" y="1387474"/>
            <a:ext cx="12192000" cy="450851"/>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5">
            <a:extLst>
              <a:ext uri="{FF2B5EF4-FFF2-40B4-BE49-F238E27FC236}">
                <a16:creationId xmlns:a16="http://schemas.microsoft.com/office/drawing/2014/main" id="{514E4173-CF29-338E-EA9D-44D13971835B}"/>
              </a:ext>
            </a:extLst>
          </p:cNvPr>
          <p:cNvSpPr>
            <a:spLocks noGrp="1"/>
          </p:cNvSpPr>
          <p:nvPr>
            <p:ph type="body" sz="half" idx="4294967295"/>
          </p:nvPr>
        </p:nvSpPr>
        <p:spPr>
          <a:xfrm>
            <a:off x="0" y="244666"/>
            <a:ext cx="12192000" cy="555625"/>
          </a:xfrm>
        </p:spPr>
        <p:txBody>
          <a:bodyPr>
            <a:noAutofit/>
          </a:bodyPr>
          <a:lstStyle/>
          <a:p>
            <a:pPr algn="ctr"/>
            <a:r>
              <a:rPr lang="en-US" sz="4400" i="1" dirty="0">
                <a:solidFill>
                  <a:schemeClr val="tx1"/>
                </a:solidFill>
              </a:rPr>
              <a:t>KNOWLEDGE AREAS</a:t>
            </a:r>
          </a:p>
        </p:txBody>
      </p:sp>
      <p:graphicFrame>
        <p:nvGraphicFramePr>
          <p:cNvPr id="8" name="Table 7">
            <a:extLst>
              <a:ext uri="{FF2B5EF4-FFF2-40B4-BE49-F238E27FC236}">
                <a16:creationId xmlns:a16="http://schemas.microsoft.com/office/drawing/2014/main" id="{3B392537-60F4-9577-E77C-51AF560D52C0}"/>
              </a:ext>
            </a:extLst>
          </p:cNvPr>
          <p:cNvGraphicFramePr>
            <a:graphicFrameLocks noGrp="1"/>
          </p:cNvGraphicFramePr>
          <p:nvPr>
            <p:extLst>
              <p:ext uri="{D42A27DB-BD31-4B8C-83A1-F6EECF244321}">
                <p14:modId xmlns:p14="http://schemas.microsoft.com/office/powerpoint/2010/main" val="3460663621"/>
              </p:ext>
            </p:extLst>
          </p:nvPr>
        </p:nvGraphicFramePr>
        <p:xfrm>
          <a:off x="161924" y="2143094"/>
          <a:ext cx="11868152" cy="4275774"/>
        </p:xfrm>
        <a:graphic>
          <a:graphicData uri="http://schemas.openxmlformats.org/drawingml/2006/table">
            <a:tbl>
              <a:tblPr firstRow="1" firstCol="1" bandRow="1">
                <a:tableStyleId>{72833802-FEF1-4C79-8D5D-14CF1EAF98D9}</a:tableStyleId>
              </a:tblPr>
              <a:tblGrid>
                <a:gridCol w="2967038">
                  <a:extLst>
                    <a:ext uri="{9D8B030D-6E8A-4147-A177-3AD203B41FA5}">
                      <a16:colId xmlns:a16="http://schemas.microsoft.com/office/drawing/2014/main" val="2899911442"/>
                    </a:ext>
                  </a:extLst>
                </a:gridCol>
                <a:gridCol w="2967038">
                  <a:extLst>
                    <a:ext uri="{9D8B030D-6E8A-4147-A177-3AD203B41FA5}">
                      <a16:colId xmlns:a16="http://schemas.microsoft.com/office/drawing/2014/main" val="3681190896"/>
                    </a:ext>
                  </a:extLst>
                </a:gridCol>
                <a:gridCol w="2967038">
                  <a:extLst>
                    <a:ext uri="{9D8B030D-6E8A-4147-A177-3AD203B41FA5}">
                      <a16:colId xmlns:a16="http://schemas.microsoft.com/office/drawing/2014/main" val="3189211958"/>
                    </a:ext>
                  </a:extLst>
                </a:gridCol>
                <a:gridCol w="2967038">
                  <a:extLst>
                    <a:ext uri="{9D8B030D-6E8A-4147-A177-3AD203B41FA5}">
                      <a16:colId xmlns:a16="http://schemas.microsoft.com/office/drawing/2014/main" val="1362974462"/>
                    </a:ext>
                  </a:extLst>
                </a:gridCol>
              </a:tblGrid>
              <a:tr h="634557">
                <a:tc>
                  <a:txBody>
                    <a:bodyPr/>
                    <a:lstStyle/>
                    <a:p>
                      <a:pPr marL="228600" marR="0" algn="ctr">
                        <a:lnSpc>
                          <a:spcPct val="107000"/>
                        </a:lnSpc>
                        <a:spcBef>
                          <a:spcPts val="0"/>
                        </a:spcBef>
                        <a:spcAft>
                          <a:spcPts val="0"/>
                        </a:spcAft>
                      </a:pPr>
                      <a:r>
                        <a:rPr lang="en-US" sz="1800" dirty="0">
                          <a:effectLst/>
                        </a:rPr>
                        <a:t>Clinical Reasoning and Decision-Making</a:t>
                      </a:r>
                    </a:p>
                  </a:txBody>
                  <a:tcPr marL="50284" marR="50284" marT="0" marB="0" anchor="ctr"/>
                </a:tc>
                <a:tc>
                  <a:txBody>
                    <a:bodyPr/>
                    <a:lstStyle/>
                    <a:p>
                      <a:pPr marL="228600" marR="0" algn="ctr">
                        <a:lnSpc>
                          <a:spcPct val="107000"/>
                        </a:lnSpc>
                        <a:spcBef>
                          <a:spcPts val="0"/>
                        </a:spcBef>
                        <a:spcAft>
                          <a:spcPts val="0"/>
                        </a:spcAft>
                      </a:pPr>
                      <a:r>
                        <a:rPr lang="en-US" sz="1800" dirty="0">
                          <a:effectLst/>
                        </a:rPr>
                        <a:t>Family-Centered Care and Engagement</a:t>
                      </a:r>
                    </a:p>
                  </a:txBody>
                  <a:tcPr marL="50284" marR="50284" marT="0" marB="0" anchor="ctr"/>
                </a:tc>
                <a:tc>
                  <a:txBody>
                    <a:bodyPr/>
                    <a:lstStyle/>
                    <a:p>
                      <a:pPr marL="0" marR="0" lvl="0" indent="0" algn="ctr">
                        <a:lnSpc>
                          <a:spcPct val="107000"/>
                        </a:lnSpc>
                        <a:spcBef>
                          <a:spcPts val="0"/>
                        </a:spcBef>
                        <a:spcAft>
                          <a:spcPts val="0"/>
                        </a:spcAft>
                        <a:buFont typeface="Wingdings" panose="05000000000000000000" pitchFamily="2" charset="2"/>
                        <a:buNone/>
                      </a:pPr>
                      <a:r>
                        <a:rPr lang="en-US" sz="1800" dirty="0">
                          <a:effectLst/>
                        </a:rPr>
                        <a:t>Global, Public, and Community Health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284" marR="50284" marT="0" marB="0" anchor="ctr"/>
                </a:tc>
                <a:tc>
                  <a:txBody>
                    <a:bodyPr/>
                    <a:lstStyle/>
                    <a:p>
                      <a:pPr marL="0" marR="0" lvl="0" indent="0" algn="ctr">
                        <a:lnSpc>
                          <a:spcPct val="107000"/>
                        </a:lnSpc>
                        <a:spcBef>
                          <a:spcPts val="0"/>
                        </a:spcBef>
                        <a:spcAft>
                          <a:spcPts val="0"/>
                        </a:spcAft>
                        <a:buFont typeface="Wingdings" panose="05000000000000000000" pitchFamily="2" charset="2"/>
                        <a:buNone/>
                      </a:pPr>
                      <a:r>
                        <a:rPr lang="en-US" sz="1800" dirty="0">
                          <a:effectLst/>
                          <a:latin typeface="+mj-lt"/>
                          <a:ea typeface="Calibri" panose="020F0502020204030204" pitchFamily="34" charset="0"/>
                          <a:cs typeface="Times New Roman" panose="02020603050405020304" pitchFamily="18" charset="0"/>
                        </a:rPr>
                        <a:t>Professional Role</a:t>
                      </a:r>
                    </a:p>
                  </a:txBody>
                  <a:tcPr marL="50284" marR="50284" marT="0" marB="0" anchor="ctr"/>
                </a:tc>
                <a:extLst>
                  <a:ext uri="{0D108BD9-81ED-4DB2-BD59-A6C34878D82A}">
                    <a16:rowId xmlns:a16="http://schemas.microsoft.com/office/drawing/2014/main" val="2244619263"/>
                  </a:ext>
                </a:extLst>
              </a:tr>
              <a:tr h="3235838">
                <a:tc>
                  <a:txBody>
                    <a:bodyPr/>
                    <a:lstStyle/>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Anatomy and physiology</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Pathophysiology</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Epidemiology and etiology</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Microbiology</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Advanced health assessment</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Components of a health history</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Growth and development</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Pharmacology (including pharmacodynamic, pharmacokinetic, and pharmacogenomic factors)</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Triage and prioritization criteria</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Resuscitation and stabilization</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Diagnostic testing and screening (e.g., POC testing, lab tests, imaging)</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Technology (e.g., monitoring, interventional, apps, durable medical equipment)</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Informatics (e.g., patient portals, EMR/EHR)</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Complementary and integrative health</a:t>
                      </a:r>
                    </a:p>
                    <a:p>
                      <a:pPr marL="171450" lvl="0" indent="-171450">
                        <a:buFont typeface="Wingdings" panose="05000000000000000000" pitchFamily="2" charset="2"/>
                        <a:buChar char="ü"/>
                      </a:pPr>
                      <a:r>
                        <a:rPr lang="en-US" sz="1100" b="0" kern="1200" dirty="0">
                          <a:solidFill>
                            <a:schemeClr val="tx1"/>
                          </a:solidFill>
                          <a:effectLst/>
                          <a:latin typeface="+mn-lt"/>
                          <a:ea typeface="+mn-ea"/>
                          <a:cs typeface="+mn-cs"/>
                        </a:rPr>
                        <a:t>Care coordination approaches</a:t>
                      </a:r>
                    </a:p>
                    <a:p>
                      <a:pPr marL="171450" indent="-171450">
                        <a:buFont typeface="Wingdings" panose="05000000000000000000" pitchFamily="2" charset="2"/>
                        <a:buChar char="ü"/>
                      </a:pPr>
                      <a:r>
                        <a:rPr lang="en-US" sz="1100" b="0" kern="1200" dirty="0">
                          <a:solidFill>
                            <a:schemeClr val="tx1"/>
                          </a:solidFill>
                          <a:effectLst/>
                          <a:latin typeface="+mn-lt"/>
                          <a:ea typeface="+mn-ea"/>
                          <a:cs typeface="+mn-cs"/>
                        </a:rPr>
                        <a:t>Inter- and intra-professional and multidisciplinary collaboration </a:t>
                      </a:r>
                    </a:p>
                    <a:p>
                      <a:pPr marL="228600" marR="0" algn="ctr">
                        <a:lnSpc>
                          <a:spcPct val="107000"/>
                        </a:lnSpc>
                        <a:spcBef>
                          <a:spcPts val="0"/>
                        </a:spcBef>
                        <a:spcAft>
                          <a:spcPts val="0"/>
                        </a:spcAft>
                      </a:pPr>
                      <a:endParaRPr lang="en-US" sz="800" b="0" dirty="0">
                        <a:effectLst/>
                      </a:endParaRPr>
                    </a:p>
                  </a:txBody>
                  <a:tcPr marL="50284" marR="50284" marT="0" marB="0"/>
                </a:tc>
                <a:tc>
                  <a:txBody>
                    <a:bodyPr/>
                    <a:lstStyle/>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Models of care (e.g., team-based care, trauma-informed care)</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Education techniques (e.g., adult learning theory, health literacy)</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Advanced communication strategies (e.g., motivational interviewing, therapeutic communication, crucial conversations)</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Special considerations for at-risk populations (e.g., non-speaking, foster care, developmentally delayed, neurologically impaired)</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Diversity, equity, inclusion, and belonging</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Cultural sensitivity</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Pediatric safety (e.g., psychological, physical, environmental</a:t>
                      </a:r>
                      <a:r>
                        <a:rPr lang="en-US" sz="1200" kern="1200" dirty="0">
                          <a:solidFill>
                            <a:schemeClr val="tx1"/>
                          </a:solidFill>
                          <a:effectLst/>
                          <a:latin typeface="+mn-lt"/>
                          <a:ea typeface="+mn-ea"/>
                          <a:cs typeface="+mn-cs"/>
                        </a:rPr>
                        <a:t>)</a:t>
                      </a:r>
                    </a:p>
                    <a:p>
                      <a:pPr marL="228600" marR="0" lvl="0" indent="-228600" algn="l" defTabSz="914400" rtl="0" eaLnBrk="1" latinLnBrk="0" hangingPunct="1">
                        <a:lnSpc>
                          <a:spcPct val="107000"/>
                        </a:lnSpc>
                        <a:spcBef>
                          <a:spcPts val="0"/>
                        </a:spcBef>
                        <a:spcAft>
                          <a:spcPts val="0"/>
                        </a:spcAft>
                        <a:buFont typeface="Wingdings" panose="05000000000000000000" pitchFamily="2" charset="2"/>
                        <a:buChar char=""/>
                      </a:pPr>
                      <a:endParaRPr lang="en-US" sz="1200" b="0" kern="1200" dirty="0">
                        <a:solidFill>
                          <a:schemeClr val="tx1"/>
                        </a:solidFill>
                        <a:effectLst/>
                        <a:latin typeface="+mn-lt"/>
                        <a:ea typeface="+mn-ea"/>
                        <a:cs typeface="+mn-cs"/>
                      </a:endParaRPr>
                    </a:p>
                  </a:txBody>
                  <a:tcPr marL="50284" marR="50284" marT="0" marB="0"/>
                </a:tc>
                <a:tc>
                  <a:txBody>
                    <a:bodyPr/>
                    <a:lstStyle/>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Social determinants of health (SDOH)</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Health disparities </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Human trafficking</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Environmental impacts on health </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Immigrant, refugee, and migrant health</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Infection prevention and control</a:t>
                      </a:r>
                    </a:p>
                    <a:p>
                      <a:pPr marL="171450" indent="-171450">
                        <a:buFont typeface="Wingdings" panose="05000000000000000000" pitchFamily="2" charset="2"/>
                        <a:buChar char="ü"/>
                      </a:pPr>
                      <a:r>
                        <a:rPr lang="en-US" sz="1200" b="0" i="0" kern="1200" dirty="0">
                          <a:solidFill>
                            <a:schemeClr val="tx1"/>
                          </a:solidFill>
                          <a:effectLst/>
                          <a:latin typeface="+mn-lt"/>
                          <a:ea typeface="+mn-ea"/>
                          <a:cs typeface="+mn-cs"/>
                        </a:rPr>
                        <a:t>Disaster preparedness</a:t>
                      </a:r>
                    </a:p>
                  </a:txBody>
                  <a:tcPr marL="50284" marR="50284" marT="0" marB="0"/>
                </a:tc>
                <a:tc>
                  <a:txBody>
                    <a:bodyPr/>
                    <a:lstStyle/>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Evidence-based practice and quality improvement</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Ethics</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Leadership principles and approaches</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Professional accountability and autonomy</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Scope of practice</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Licensure, credentialing, and privileging</a:t>
                      </a:r>
                    </a:p>
                    <a:p>
                      <a:pPr marL="171450" lvl="0" indent="-171450">
                        <a:buFont typeface="Wingdings" panose="05000000000000000000" pitchFamily="2" charset="2"/>
                        <a:buChar char="ü"/>
                      </a:pPr>
                      <a:r>
                        <a:rPr lang="en-US" sz="1200" b="0" i="0" kern="1200" dirty="0">
                          <a:solidFill>
                            <a:schemeClr val="tx1"/>
                          </a:solidFill>
                          <a:effectLst/>
                          <a:latin typeface="+mn-lt"/>
                          <a:ea typeface="+mn-ea"/>
                          <a:cs typeface="+mn-cs"/>
                        </a:rPr>
                        <a:t>Advocacy strategies</a:t>
                      </a:r>
                    </a:p>
                    <a:p>
                      <a:pPr marL="171450" indent="-171450">
                        <a:buFont typeface="Wingdings" panose="05000000000000000000" pitchFamily="2" charset="2"/>
                        <a:buChar char="ü"/>
                      </a:pPr>
                      <a:r>
                        <a:rPr lang="en-US" sz="1200" b="0" i="0" kern="1200" dirty="0">
                          <a:solidFill>
                            <a:schemeClr val="tx1"/>
                          </a:solidFill>
                          <a:effectLst/>
                          <a:latin typeface="+mn-lt"/>
                          <a:ea typeface="+mn-ea"/>
                          <a:cs typeface="+mn-cs"/>
                        </a:rPr>
                        <a:t>Federal, state, and local rules, regulations, and laws</a:t>
                      </a:r>
                    </a:p>
                  </a:txBody>
                  <a:tcPr marL="50284" marR="50284" marT="0" marB="0"/>
                </a:tc>
                <a:extLst>
                  <a:ext uri="{0D108BD9-81ED-4DB2-BD59-A6C34878D82A}">
                    <a16:rowId xmlns:a16="http://schemas.microsoft.com/office/drawing/2014/main" val="251645400"/>
                  </a:ext>
                </a:extLst>
              </a:tr>
            </a:tbl>
          </a:graphicData>
        </a:graphic>
      </p:graphicFrame>
      <p:pic>
        <p:nvPicPr>
          <p:cNvPr id="10" name="Graphic 9" descr="Children with solid fill">
            <a:extLst>
              <a:ext uri="{FF2B5EF4-FFF2-40B4-BE49-F238E27FC236}">
                <a16:creationId xmlns:a16="http://schemas.microsoft.com/office/drawing/2014/main" id="{D2D3F651-8021-19B8-6252-36FF82205F7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782933" y="820892"/>
            <a:ext cx="1616204" cy="1616204"/>
          </a:xfrm>
          <a:prstGeom prst="rect">
            <a:avLst/>
          </a:prstGeom>
        </p:spPr>
      </p:pic>
      <p:pic>
        <p:nvPicPr>
          <p:cNvPr id="12" name="Graphic 11" descr="Decision chart with solid fill">
            <a:extLst>
              <a:ext uri="{FF2B5EF4-FFF2-40B4-BE49-F238E27FC236}">
                <a16:creationId xmlns:a16="http://schemas.microsoft.com/office/drawing/2014/main" id="{5A79AEB0-CF3D-308A-EA4A-CB1ADDC54CF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04544" y="917246"/>
            <a:ext cx="1193799" cy="1193799"/>
          </a:xfrm>
          <a:prstGeom prst="rect">
            <a:avLst/>
          </a:prstGeom>
        </p:spPr>
      </p:pic>
      <p:pic>
        <p:nvPicPr>
          <p:cNvPr id="16" name="Graphic 15" descr="Home1 with solid fill">
            <a:extLst>
              <a:ext uri="{FF2B5EF4-FFF2-40B4-BE49-F238E27FC236}">
                <a16:creationId xmlns:a16="http://schemas.microsoft.com/office/drawing/2014/main" id="{DC8122B3-6992-5518-E0AC-C0B3A5E66E1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010178" y="873453"/>
            <a:ext cx="1237592" cy="1237592"/>
          </a:xfrm>
          <a:prstGeom prst="rect">
            <a:avLst/>
          </a:prstGeom>
        </p:spPr>
      </p:pic>
      <p:pic>
        <p:nvPicPr>
          <p:cNvPr id="20" name="Graphic 19" descr="Steering Wheel with solid fill">
            <a:extLst>
              <a:ext uri="{FF2B5EF4-FFF2-40B4-BE49-F238E27FC236}">
                <a16:creationId xmlns:a16="http://schemas.microsoft.com/office/drawing/2014/main" id="{EFF5F617-F8DA-192C-6454-B2E1E799818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995224" y="936462"/>
            <a:ext cx="1111573" cy="1111573"/>
          </a:xfrm>
          <a:prstGeom prst="rect">
            <a:avLst/>
          </a:prstGeom>
        </p:spPr>
      </p:pic>
      <p:sp>
        <p:nvSpPr>
          <p:cNvPr id="2" name="TextBox 1">
            <a:extLst>
              <a:ext uri="{FF2B5EF4-FFF2-40B4-BE49-F238E27FC236}">
                <a16:creationId xmlns:a16="http://schemas.microsoft.com/office/drawing/2014/main" id="{E9BB45BD-1F0D-81D6-73D6-DFA4CF5C5037}"/>
              </a:ext>
            </a:extLst>
          </p:cNvPr>
          <p:cNvSpPr txBox="1"/>
          <p:nvPr/>
        </p:nvSpPr>
        <p:spPr>
          <a:xfrm rot="1365644">
            <a:off x="10891747" y="209403"/>
            <a:ext cx="1303423" cy="646331"/>
          </a:xfrm>
          <a:prstGeom prst="rect">
            <a:avLst/>
          </a:prstGeom>
          <a:noFill/>
        </p:spPr>
        <p:txBody>
          <a:bodyPr wrap="square" rtlCol="0">
            <a:spAutoFit/>
          </a:bodyPr>
          <a:lstStyle/>
          <a:p>
            <a:pPr algn="ctr"/>
            <a:r>
              <a:rPr lang="en-US" sz="3600" b="1" dirty="0">
                <a:solidFill>
                  <a:srgbClr val="3330B2"/>
                </a:solidFill>
                <a:effectLst/>
                <a:highlight>
                  <a:srgbClr val="D2D1F3"/>
                </a:highlight>
                <a:latin typeface="Calibri" panose="020F0502020204030204" pitchFamily="34" charset="0"/>
                <a:ea typeface="Arial" panose="020B0604020202020204" pitchFamily="34" charset="0"/>
                <a:cs typeface="Calibri" panose="020F0502020204030204" pitchFamily="34" charset="0"/>
              </a:rPr>
              <a:t>NEW!</a:t>
            </a:r>
            <a:endParaRPr lang="en-US" sz="3600" dirty="0"/>
          </a:p>
        </p:txBody>
      </p:sp>
    </p:spTree>
    <p:extLst>
      <p:ext uri="{BB962C8B-B14F-4D97-AF65-F5344CB8AC3E}">
        <p14:creationId xmlns:p14="http://schemas.microsoft.com/office/powerpoint/2010/main" val="2423620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FC35-83DE-474D-95D2-8428641C7CF9}"/>
              </a:ext>
            </a:extLst>
          </p:cNvPr>
          <p:cNvSpPr>
            <a:spLocks noGrp="1"/>
          </p:cNvSpPr>
          <p:nvPr>
            <p:ph type="title"/>
          </p:nvPr>
        </p:nvSpPr>
        <p:spPr/>
        <p:txBody>
          <a:bodyPr/>
          <a:lstStyle/>
          <a:p>
            <a:r>
              <a:rPr lang="en-US" dirty="0"/>
              <a:t>Exam Details</a:t>
            </a:r>
          </a:p>
        </p:txBody>
      </p:sp>
      <p:sp>
        <p:nvSpPr>
          <p:cNvPr id="3" name="Content Placeholder 2">
            <a:extLst>
              <a:ext uri="{FF2B5EF4-FFF2-40B4-BE49-F238E27FC236}">
                <a16:creationId xmlns:a16="http://schemas.microsoft.com/office/drawing/2014/main" id="{80D0BEBA-50AF-4E74-9372-4B232D45DE10}"/>
              </a:ext>
            </a:extLst>
          </p:cNvPr>
          <p:cNvSpPr>
            <a:spLocks noGrp="1"/>
          </p:cNvSpPr>
          <p:nvPr>
            <p:ph idx="1"/>
          </p:nvPr>
        </p:nvSpPr>
        <p:spPr>
          <a:xfrm>
            <a:off x="1198774" y="1864588"/>
            <a:ext cx="10583923" cy="4213996"/>
          </a:xfrm>
        </p:spPr>
        <p:txBody>
          <a:bodyPr>
            <a:normAutofit/>
          </a:bodyPr>
          <a:lstStyle/>
          <a:p>
            <a:pPr marL="282575" indent="-282575">
              <a:lnSpc>
                <a:spcPct val="120000"/>
              </a:lnSpc>
              <a:buFont typeface="Wingdings" panose="05000000000000000000" pitchFamily="2" charset="2"/>
              <a:buChar char="§"/>
            </a:pPr>
            <a:r>
              <a:rPr lang="en-US" sz="2400" b="1" dirty="0"/>
              <a:t>There were no changes in the number of questions </a:t>
            </a:r>
          </a:p>
          <a:p>
            <a:pPr marL="635508" lvl="1" indent="-342900">
              <a:lnSpc>
                <a:spcPct val="120000"/>
              </a:lnSpc>
              <a:buFont typeface="Wingdings" panose="05000000000000000000" pitchFamily="2" charset="2"/>
              <a:buChar char="ü"/>
            </a:pPr>
            <a:r>
              <a:rPr lang="en-US" sz="2200" dirty="0">
                <a:solidFill>
                  <a:schemeClr val="tx1"/>
                </a:solidFill>
              </a:rPr>
              <a:t>150 scored items and 25 unscored items</a:t>
            </a:r>
          </a:p>
          <a:p>
            <a:pPr marL="635508" lvl="1" indent="-342900">
              <a:lnSpc>
                <a:spcPct val="120000"/>
              </a:lnSpc>
              <a:buFont typeface="Wingdings" panose="05000000000000000000" pitchFamily="2" charset="2"/>
              <a:buChar char="ü"/>
            </a:pPr>
            <a:r>
              <a:rPr lang="en-US" sz="2200" dirty="0">
                <a:solidFill>
                  <a:schemeClr val="tx1"/>
                </a:solidFill>
              </a:rPr>
              <a:t>A candidate cannot distinguish between scored and non-scored questions </a:t>
            </a:r>
          </a:p>
          <a:p>
            <a:pPr marL="282575" indent="-282575">
              <a:lnSpc>
                <a:spcPct val="120000"/>
              </a:lnSpc>
              <a:buFont typeface="Wingdings" panose="05000000000000000000" pitchFamily="2" charset="2"/>
              <a:buChar char="§"/>
            </a:pPr>
            <a:r>
              <a:rPr lang="en-US" sz="2400" b="1" dirty="0"/>
              <a:t>There was no change in time allotment</a:t>
            </a:r>
          </a:p>
          <a:p>
            <a:pPr marL="635508" lvl="1" indent="-342900">
              <a:lnSpc>
                <a:spcPct val="120000"/>
              </a:lnSpc>
              <a:buFont typeface="Wingdings" panose="05000000000000000000" pitchFamily="2" charset="2"/>
              <a:buChar char="ü"/>
            </a:pPr>
            <a:r>
              <a:rPr lang="en-US" sz="2200" dirty="0">
                <a:solidFill>
                  <a:schemeClr val="tx1"/>
                </a:solidFill>
              </a:rPr>
              <a:t>3 hours</a:t>
            </a:r>
          </a:p>
        </p:txBody>
      </p:sp>
    </p:spTree>
    <p:extLst>
      <p:ext uri="{BB962C8B-B14F-4D97-AF65-F5344CB8AC3E}">
        <p14:creationId xmlns:p14="http://schemas.microsoft.com/office/powerpoint/2010/main" val="4076652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FC35-83DE-474D-95D2-8428641C7CF9}"/>
              </a:ext>
            </a:extLst>
          </p:cNvPr>
          <p:cNvSpPr>
            <a:spLocks noGrp="1"/>
          </p:cNvSpPr>
          <p:nvPr>
            <p:ph type="title"/>
          </p:nvPr>
        </p:nvSpPr>
        <p:spPr>
          <a:xfrm>
            <a:off x="1097280" y="286603"/>
            <a:ext cx="10058400" cy="1237397"/>
          </a:xfrm>
        </p:spPr>
        <p:txBody>
          <a:bodyPr/>
          <a:lstStyle/>
          <a:p>
            <a:r>
              <a:rPr lang="en-US" dirty="0"/>
              <a:t>FAQs</a:t>
            </a:r>
          </a:p>
        </p:txBody>
      </p:sp>
      <p:sp>
        <p:nvSpPr>
          <p:cNvPr id="3" name="Content Placeholder 2">
            <a:extLst>
              <a:ext uri="{FF2B5EF4-FFF2-40B4-BE49-F238E27FC236}">
                <a16:creationId xmlns:a16="http://schemas.microsoft.com/office/drawing/2014/main" id="{80D0BEBA-50AF-4E74-9372-4B232D45DE10}"/>
              </a:ext>
            </a:extLst>
          </p:cNvPr>
          <p:cNvSpPr>
            <a:spLocks noGrp="1"/>
          </p:cNvSpPr>
          <p:nvPr>
            <p:ph idx="1"/>
          </p:nvPr>
        </p:nvSpPr>
        <p:spPr>
          <a:xfrm>
            <a:off x="1198773" y="1807832"/>
            <a:ext cx="10814551" cy="4413665"/>
          </a:xfrm>
        </p:spPr>
        <p:txBody>
          <a:bodyPr>
            <a:normAutofit fontScale="92500" lnSpcReduction="10000"/>
          </a:bodyPr>
          <a:lstStyle/>
          <a:p>
            <a:pPr marL="282575" indent="-282575">
              <a:lnSpc>
                <a:spcPct val="120000"/>
              </a:lnSpc>
              <a:buFont typeface="Wingdings" panose="05000000000000000000" pitchFamily="2" charset="2"/>
              <a:buChar char="§"/>
            </a:pPr>
            <a:r>
              <a:rPr lang="en-US" sz="2400" b="1" dirty="0"/>
              <a:t>Q: When does the updated exam launch?</a:t>
            </a:r>
          </a:p>
          <a:p>
            <a:pPr marL="575183" lvl="1" indent="-282575">
              <a:lnSpc>
                <a:spcPct val="120000"/>
              </a:lnSpc>
              <a:buFont typeface="Wingdings" panose="05000000000000000000" pitchFamily="2" charset="2"/>
              <a:buChar char="§"/>
            </a:pPr>
            <a:r>
              <a:rPr lang="en-US" sz="2200" b="1" dirty="0">
                <a:solidFill>
                  <a:schemeClr val="tx1"/>
                </a:solidFill>
              </a:rPr>
              <a:t>A: </a:t>
            </a:r>
            <a:r>
              <a:rPr lang="en-US" sz="2200" i="1" dirty="0">
                <a:solidFill>
                  <a:schemeClr val="tx1"/>
                </a:solidFill>
              </a:rPr>
              <a:t>New exam forms aligned to the 2024 outline are expected to launch in </a:t>
            </a:r>
            <a:r>
              <a:rPr lang="en-US" sz="2200" b="1" i="1" dirty="0">
                <a:solidFill>
                  <a:schemeClr val="tx1"/>
                </a:solidFill>
              </a:rPr>
              <a:t>December 2024</a:t>
            </a:r>
            <a:r>
              <a:rPr lang="en-US" sz="2200" i="1" dirty="0">
                <a:solidFill>
                  <a:schemeClr val="tx1"/>
                </a:solidFill>
              </a:rPr>
              <a:t>. See PNCB’s website for specific dates and other details.</a:t>
            </a:r>
          </a:p>
          <a:p>
            <a:pPr marL="282575" indent="-282575">
              <a:lnSpc>
                <a:spcPct val="120000"/>
              </a:lnSpc>
              <a:buFont typeface="Wingdings" panose="05000000000000000000" pitchFamily="2" charset="2"/>
              <a:buChar char="§"/>
            </a:pPr>
            <a:r>
              <a:rPr lang="en-US" sz="2400" b="1" dirty="0"/>
              <a:t>Q: Have the eligibility requirements changed as a result of this study?</a:t>
            </a:r>
          </a:p>
          <a:p>
            <a:pPr marL="575183" lvl="1" indent="-282575">
              <a:lnSpc>
                <a:spcPct val="120000"/>
              </a:lnSpc>
              <a:buFont typeface="Wingdings" panose="05000000000000000000" pitchFamily="2" charset="2"/>
              <a:buChar char="§"/>
            </a:pPr>
            <a:r>
              <a:rPr lang="en-US" sz="2200" b="1" dirty="0">
                <a:solidFill>
                  <a:schemeClr val="tx1"/>
                </a:solidFill>
              </a:rPr>
              <a:t>A: </a:t>
            </a:r>
            <a:r>
              <a:rPr lang="en-US" sz="2200" i="1" dirty="0">
                <a:solidFill>
                  <a:schemeClr val="tx1"/>
                </a:solidFill>
              </a:rPr>
              <a:t>No, eligibility requirements have remained the same.</a:t>
            </a:r>
          </a:p>
          <a:p>
            <a:pPr marL="282575" indent="-282575">
              <a:lnSpc>
                <a:spcPct val="120000"/>
              </a:lnSpc>
              <a:buFont typeface="Wingdings" panose="05000000000000000000" pitchFamily="2" charset="2"/>
              <a:buChar char="§"/>
            </a:pPr>
            <a:r>
              <a:rPr lang="en-US" sz="2400" b="1" dirty="0"/>
              <a:t>Q: Is there an advantage in taking one version of the exam over the other?</a:t>
            </a:r>
          </a:p>
          <a:p>
            <a:pPr marL="575183" lvl="1" indent="-282575">
              <a:lnSpc>
                <a:spcPct val="120000"/>
              </a:lnSpc>
              <a:buFont typeface="Wingdings" panose="05000000000000000000" pitchFamily="2" charset="2"/>
              <a:buChar char="§"/>
            </a:pPr>
            <a:r>
              <a:rPr lang="en-US" sz="2200" b="1" dirty="0"/>
              <a:t>A</a:t>
            </a:r>
            <a:r>
              <a:rPr lang="en-US" sz="2200" b="1" dirty="0">
                <a:solidFill>
                  <a:schemeClr val="tx1"/>
                </a:solidFill>
              </a:rPr>
              <a:t>: </a:t>
            </a:r>
            <a:r>
              <a:rPr lang="en-US" sz="2200" i="1" dirty="0">
                <a:solidFill>
                  <a:schemeClr val="tx1"/>
                </a:solidFill>
              </a:rPr>
              <a:t>No, both will equally assess your knowledge.</a:t>
            </a:r>
          </a:p>
          <a:p>
            <a:pPr marL="282575" indent="-282575">
              <a:lnSpc>
                <a:spcPct val="120000"/>
              </a:lnSpc>
              <a:buFont typeface="Wingdings" panose="05000000000000000000" pitchFamily="2" charset="2"/>
              <a:buChar char="§"/>
            </a:pPr>
            <a:r>
              <a:rPr lang="en-US" sz="2600" b="1" dirty="0"/>
              <a:t>Q: Do I need to study differently with this updated outline?</a:t>
            </a:r>
          </a:p>
          <a:p>
            <a:pPr marL="575183" lvl="1" indent="-282575">
              <a:lnSpc>
                <a:spcPct val="120000"/>
              </a:lnSpc>
              <a:buFont typeface="Wingdings" panose="05000000000000000000" pitchFamily="2" charset="2"/>
              <a:buChar char="§"/>
            </a:pPr>
            <a:r>
              <a:rPr lang="en-US" sz="2200" b="1" dirty="0">
                <a:solidFill>
                  <a:schemeClr val="tx1"/>
                </a:solidFill>
              </a:rPr>
              <a:t>A: </a:t>
            </a:r>
            <a:r>
              <a:rPr lang="en-US" sz="2200" i="1" dirty="0">
                <a:solidFill>
                  <a:schemeClr val="tx1"/>
                </a:solidFill>
              </a:rPr>
              <a:t>No, the reference list remains the same because the tasks listed on the new outline have not changed significantly from the previous outline.</a:t>
            </a:r>
          </a:p>
        </p:txBody>
      </p:sp>
    </p:spTree>
    <p:extLst>
      <p:ext uri="{BB962C8B-B14F-4D97-AF65-F5344CB8AC3E}">
        <p14:creationId xmlns:p14="http://schemas.microsoft.com/office/powerpoint/2010/main" val="2475814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C130E5F-DFBF-4E92-8FB1-847FC78DD9A7}"/>
              </a:ext>
            </a:extLst>
          </p:cNvPr>
          <p:cNvSpPr txBox="1"/>
          <p:nvPr/>
        </p:nvSpPr>
        <p:spPr>
          <a:xfrm>
            <a:off x="1076227" y="2870636"/>
            <a:ext cx="10039546" cy="1569660"/>
          </a:xfrm>
          <a:prstGeom prst="rect">
            <a:avLst/>
          </a:prstGeom>
          <a:solidFill>
            <a:schemeClr val="accent1">
              <a:lumMod val="20000"/>
              <a:lumOff val="80000"/>
            </a:schemeClr>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dirty="0">
                <a:effectLst/>
                <a:ea typeface="Times New Roman" panose="02020603050405020304" pitchFamily="18" charset="0"/>
                <a:cs typeface="Times New Roman" panose="02020603050405020304" pitchFamily="18" charset="0"/>
              </a:rPr>
              <a:t>If you have questions, please visit </a:t>
            </a:r>
          </a:p>
          <a:p>
            <a:pPr algn="ctr"/>
            <a:r>
              <a:rPr lang="en-US" sz="2800" dirty="0">
                <a:solidFill>
                  <a:srgbClr val="0000FF"/>
                </a:solidFill>
                <a:cs typeface="Times New Roman" panose="02020603050405020304" pitchFamily="18" charset="0"/>
                <a:hlinkClick r:id="rId2">
                  <a:extLst>
                    <a:ext uri="{A12FA001-AC4F-418D-AE19-62706E023703}">
                      <ahyp:hlinkClr xmlns:ahyp="http://schemas.microsoft.com/office/drawing/2018/hyperlinkcolor" val="tx"/>
                    </a:ext>
                  </a:extLst>
                </a:hlinkClick>
              </a:rPr>
              <a:t>www.pncb.org</a:t>
            </a:r>
            <a:r>
              <a:rPr lang="en-US" sz="2800" dirty="0">
                <a:solidFill>
                  <a:srgbClr val="0000FF"/>
                </a:solidFill>
                <a:cs typeface="Times New Roman" panose="02020603050405020304" pitchFamily="18" charset="0"/>
              </a:rPr>
              <a:t> </a:t>
            </a:r>
            <a:r>
              <a:rPr lang="en-US" sz="2800" dirty="0">
                <a:effectLst/>
                <a:ea typeface="Times New Roman" panose="02020603050405020304" pitchFamily="18" charset="0"/>
                <a:cs typeface="Times New Roman" panose="02020603050405020304" pitchFamily="18" charset="0"/>
              </a:rPr>
              <a:t>or email </a:t>
            </a:r>
            <a:r>
              <a:rPr lang="en-US" sz="2800" dirty="0">
                <a:solidFill>
                  <a:srgbClr val="0000FF"/>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exam@pncb.org</a:t>
            </a:r>
            <a:r>
              <a:rPr lang="en-US" sz="2800" dirty="0">
                <a:solidFill>
                  <a:schemeClr val="tx1"/>
                </a:solidFill>
                <a:effectLst/>
                <a:ea typeface="Times New Roman" panose="02020603050405020304" pitchFamily="18" charset="0"/>
                <a:cs typeface="Times New Roman" panose="02020603050405020304" pitchFamily="18" charset="0"/>
              </a:rPr>
              <a:t>.</a:t>
            </a:r>
            <a:r>
              <a:rPr lang="en-US" sz="2800" dirty="0">
                <a:solidFill>
                  <a:srgbClr val="0000FF"/>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endParaRPr lang="en-US" sz="2800" dirty="0">
              <a:solidFill>
                <a:srgbClr val="0000FF"/>
              </a:solidFill>
              <a:effectLst/>
              <a:ea typeface="Times New Roman" panose="02020603050405020304" pitchFamily="18" charset="0"/>
              <a:cs typeface="Times New Roman" panose="02020603050405020304" pitchFamily="18" charset="0"/>
            </a:endParaRPr>
          </a:p>
          <a:p>
            <a:pPr algn="ctr"/>
            <a:r>
              <a:rPr lang="en-US" sz="2800" dirty="0">
                <a:effectLst/>
                <a:ea typeface="Times New Roman" panose="02020603050405020304" pitchFamily="18" charset="0"/>
                <a:cs typeface="Times New Roman" panose="02020603050405020304" pitchFamily="18" charset="0"/>
              </a:rPr>
              <a:t>Our team will be glad to assist.</a:t>
            </a:r>
            <a:endParaRPr lang="en-US" sz="100" dirty="0">
              <a:effectLst/>
              <a:ea typeface="Times New Roman" panose="02020603050405020304" pitchFamily="18" charset="0"/>
              <a:cs typeface="Times New Roman" panose="02020603050405020304" pitchFamily="18" charset="0"/>
            </a:endParaRPr>
          </a:p>
          <a:p>
            <a:pPr algn="ctr"/>
            <a:endParaRPr lang="en-US" sz="1200" b="1" dirty="0">
              <a:effectLst/>
              <a:ea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0A7B1CB1-67BE-4247-9093-1B0A855EF72C}"/>
              </a:ext>
            </a:extLst>
          </p:cNvPr>
          <p:cNvSpPr txBox="1"/>
          <p:nvPr/>
        </p:nvSpPr>
        <p:spPr>
          <a:xfrm>
            <a:off x="1232841" y="5124740"/>
            <a:ext cx="9726317" cy="584775"/>
          </a:xfrm>
          <a:prstGeom prst="rect">
            <a:avLst/>
          </a:prstGeom>
          <a:noFill/>
        </p:spPr>
        <p:txBody>
          <a:bodyPr wrap="square">
            <a:spAutoFit/>
          </a:bodyPr>
          <a:lstStyle/>
          <a:p>
            <a:pPr algn="ctr"/>
            <a:r>
              <a:rPr lang="en-US" sz="3200" i="1" dirty="0">
                <a:cs typeface="Times New Roman" panose="02020603050405020304" pitchFamily="18" charset="0"/>
              </a:rPr>
              <a:t>We wish you success on your upcoming exam.</a:t>
            </a:r>
          </a:p>
        </p:txBody>
      </p:sp>
      <p:sp>
        <p:nvSpPr>
          <p:cNvPr id="6" name="TextBox 5">
            <a:extLst>
              <a:ext uri="{FF2B5EF4-FFF2-40B4-BE49-F238E27FC236}">
                <a16:creationId xmlns:a16="http://schemas.microsoft.com/office/drawing/2014/main" id="{22011B5B-6CF9-462E-A933-54221DC46A8A}"/>
              </a:ext>
            </a:extLst>
          </p:cNvPr>
          <p:cNvSpPr txBox="1"/>
          <p:nvPr/>
        </p:nvSpPr>
        <p:spPr>
          <a:xfrm>
            <a:off x="10886676" y="6520617"/>
            <a:ext cx="1192113" cy="261610"/>
          </a:xfrm>
          <a:prstGeom prst="rect">
            <a:avLst/>
          </a:prstGeom>
          <a:noFill/>
        </p:spPr>
        <p:txBody>
          <a:bodyPr wrap="square" rtlCol="0">
            <a:spAutoFit/>
          </a:bodyPr>
          <a:lstStyle/>
          <a:p>
            <a:pPr algn="r"/>
            <a:r>
              <a:rPr lang="en-US" sz="1050" i="1" dirty="0">
                <a:solidFill>
                  <a:schemeClr val="bg1"/>
                </a:solidFill>
              </a:rPr>
              <a:t>May 2024</a:t>
            </a:r>
          </a:p>
        </p:txBody>
      </p:sp>
      <p:pic>
        <p:nvPicPr>
          <p:cNvPr id="5" name="Picture 4" descr="Logo&#10;&#10;Description automatically generated">
            <a:extLst>
              <a:ext uri="{FF2B5EF4-FFF2-40B4-BE49-F238E27FC236}">
                <a16:creationId xmlns:a16="http://schemas.microsoft.com/office/drawing/2014/main" id="{E1A7F959-A06B-D65A-42FB-8274239C768B}"/>
              </a:ext>
            </a:extLst>
          </p:cNvPr>
          <p:cNvPicPr>
            <a:picLocks noChangeAspect="1"/>
          </p:cNvPicPr>
          <p:nvPr/>
        </p:nvPicPr>
        <p:blipFill>
          <a:blip r:embed="rId4"/>
          <a:stretch>
            <a:fillRect/>
          </a:stretch>
        </p:blipFill>
        <p:spPr>
          <a:xfrm>
            <a:off x="2429691" y="739343"/>
            <a:ext cx="3431178" cy="1472101"/>
          </a:xfrm>
          <a:prstGeom prst="rect">
            <a:avLst/>
          </a:prstGeom>
        </p:spPr>
      </p:pic>
      <p:pic>
        <p:nvPicPr>
          <p:cNvPr id="7" name="Picture 6">
            <a:extLst>
              <a:ext uri="{FF2B5EF4-FFF2-40B4-BE49-F238E27FC236}">
                <a16:creationId xmlns:a16="http://schemas.microsoft.com/office/drawing/2014/main" id="{78286324-F7CB-6E32-724F-81B2E3E1D81B}"/>
              </a:ext>
            </a:extLst>
          </p:cNvPr>
          <p:cNvPicPr>
            <a:picLocks noChangeAspect="1"/>
          </p:cNvPicPr>
          <p:nvPr/>
        </p:nvPicPr>
        <p:blipFill>
          <a:blip r:embed="rId5"/>
          <a:stretch>
            <a:fillRect/>
          </a:stretch>
        </p:blipFill>
        <p:spPr>
          <a:xfrm>
            <a:off x="7253998" y="739301"/>
            <a:ext cx="1741018" cy="1472184"/>
          </a:xfrm>
          <a:prstGeom prst="rect">
            <a:avLst/>
          </a:prstGeom>
        </p:spPr>
      </p:pic>
    </p:spTree>
    <p:extLst>
      <p:ext uri="{BB962C8B-B14F-4D97-AF65-F5344CB8AC3E}">
        <p14:creationId xmlns:p14="http://schemas.microsoft.com/office/powerpoint/2010/main" val="1906102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F2EE-3248-4E38-BC58-F65E417E5734}"/>
              </a:ext>
            </a:extLst>
          </p:cNvPr>
          <p:cNvSpPr>
            <a:spLocks noGrp="1"/>
          </p:cNvSpPr>
          <p:nvPr>
            <p:ph type="title"/>
          </p:nvPr>
        </p:nvSpPr>
        <p:spPr/>
        <p:txBody>
          <a:bodyPr/>
          <a:lstStyle/>
          <a:p>
            <a:r>
              <a:rPr lang="en-US" dirty="0"/>
              <a:t>History and Purpose</a:t>
            </a:r>
          </a:p>
        </p:txBody>
      </p:sp>
      <p:sp>
        <p:nvSpPr>
          <p:cNvPr id="3" name="Content Placeholder 2">
            <a:extLst>
              <a:ext uri="{FF2B5EF4-FFF2-40B4-BE49-F238E27FC236}">
                <a16:creationId xmlns:a16="http://schemas.microsoft.com/office/drawing/2014/main" id="{D39EF1D2-E5F4-4805-BEE0-1CC673DC60EF}"/>
              </a:ext>
            </a:extLst>
          </p:cNvPr>
          <p:cNvSpPr>
            <a:spLocks noGrp="1"/>
          </p:cNvSpPr>
          <p:nvPr>
            <p:ph idx="1"/>
          </p:nvPr>
        </p:nvSpPr>
        <p:spPr>
          <a:xfrm>
            <a:off x="1097280" y="1835686"/>
            <a:ext cx="8255442" cy="4346961"/>
          </a:xfrm>
        </p:spPr>
        <p:txBody>
          <a:bodyPr>
            <a:normAutofit lnSpcReduction="10000"/>
          </a:bodyPr>
          <a:lstStyle/>
          <a:p>
            <a:pPr>
              <a:buClr>
                <a:srgbClr val="1CADE4"/>
              </a:buClr>
            </a:pPr>
            <a:r>
              <a:rPr lang="en-US" sz="2400" dirty="0">
                <a:solidFill>
                  <a:schemeClr val="tx1"/>
                </a:solidFill>
              </a:rPr>
              <a:t>The Job Task Analysis (JTA) survey instrument obtains descriptive information about the demographics and role responsibilities of acute care pediatric nurse practitioners.</a:t>
            </a:r>
          </a:p>
          <a:p>
            <a:pPr>
              <a:buClr>
                <a:srgbClr val="1CADE4"/>
              </a:buClr>
            </a:pPr>
            <a:r>
              <a:rPr lang="en-US" sz="2400" dirty="0">
                <a:solidFill>
                  <a:schemeClr val="tx1"/>
                </a:solidFill>
              </a:rPr>
              <a:t>This periodic study is required of all nursing certification boards by their accrediting agency and involves soliciting input from those who hold the credential. Their responses validate what is most prevalent and most important in practice for the role. </a:t>
            </a:r>
          </a:p>
          <a:p>
            <a:pPr>
              <a:buClr>
                <a:srgbClr val="1CADE4"/>
              </a:buClr>
            </a:pPr>
            <a:r>
              <a:rPr lang="en-US" sz="2400" dirty="0">
                <a:solidFill>
                  <a:schemeClr val="tx1"/>
                </a:solidFill>
              </a:rPr>
              <a:t>In keeping with best practices, PNCB conducts JTA studies every 4 to 7 years; the process involves roughly 9 months of planned events and key processes. </a:t>
            </a:r>
          </a:p>
          <a:p>
            <a:pPr>
              <a:buClr>
                <a:srgbClr val="1CADE4"/>
              </a:buClr>
            </a:pPr>
            <a:r>
              <a:rPr lang="en-US" sz="2400" dirty="0">
                <a:solidFill>
                  <a:srgbClr val="0000FF"/>
                </a:solidFill>
                <a:hlinkClick r:id="rId2">
                  <a:extLst>
                    <a:ext uri="{A12FA001-AC4F-418D-AE19-62706E023703}">
                      <ahyp:hlinkClr xmlns:ahyp="http://schemas.microsoft.com/office/drawing/2018/hyperlinkcolor" val="tx"/>
                    </a:ext>
                  </a:extLst>
                </a:hlinkClick>
              </a:rPr>
              <a:t>Learn more here</a:t>
            </a:r>
            <a:endParaRPr lang="en-US" sz="2400" dirty="0">
              <a:solidFill>
                <a:schemeClr val="tx1"/>
              </a:solidFill>
            </a:endParaRPr>
          </a:p>
          <a:p>
            <a:pPr>
              <a:buClr>
                <a:srgbClr val="1CADE4"/>
              </a:buClr>
            </a:pPr>
            <a:endParaRPr lang="en-US" sz="2400" dirty="0">
              <a:solidFill>
                <a:schemeClr val="tx1"/>
              </a:solidFill>
            </a:endParaRPr>
          </a:p>
        </p:txBody>
      </p:sp>
      <p:pic>
        <p:nvPicPr>
          <p:cNvPr id="4" name="Picture 3">
            <a:extLst>
              <a:ext uri="{FF2B5EF4-FFF2-40B4-BE49-F238E27FC236}">
                <a16:creationId xmlns:a16="http://schemas.microsoft.com/office/drawing/2014/main" id="{81CE7E80-133C-BD90-2A09-BDC5B27043D8}"/>
              </a:ext>
            </a:extLst>
          </p:cNvPr>
          <p:cNvPicPr>
            <a:picLocks noChangeAspect="1"/>
          </p:cNvPicPr>
          <p:nvPr/>
        </p:nvPicPr>
        <p:blipFill>
          <a:blip r:embed="rId3"/>
          <a:stretch>
            <a:fillRect/>
          </a:stretch>
        </p:blipFill>
        <p:spPr>
          <a:xfrm>
            <a:off x="9622963" y="3112929"/>
            <a:ext cx="2129097" cy="1800339"/>
          </a:xfrm>
          <a:prstGeom prst="rect">
            <a:avLst/>
          </a:prstGeom>
        </p:spPr>
      </p:pic>
    </p:spTree>
    <p:extLst>
      <p:ext uri="{BB962C8B-B14F-4D97-AF65-F5344CB8AC3E}">
        <p14:creationId xmlns:p14="http://schemas.microsoft.com/office/powerpoint/2010/main" val="2746694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56406-854B-49DD-811F-0FAEC82AA597}"/>
              </a:ext>
            </a:extLst>
          </p:cNvPr>
          <p:cNvSpPr>
            <a:spLocks noGrp="1"/>
          </p:cNvSpPr>
          <p:nvPr>
            <p:ph type="title"/>
          </p:nvPr>
        </p:nvSpPr>
        <p:spPr/>
        <p:txBody>
          <a:bodyPr/>
          <a:lstStyle/>
          <a:p>
            <a:r>
              <a:rPr lang="en-US" dirty="0"/>
              <a:t>History and Purpose, cont.</a:t>
            </a:r>
          </a:p>
        </p:txBody>
      </p:sp>
      <p:sp>
        <p:nvSpPr>
          <p:cNvPr id="3" name="Content Placeholder 2">
            <a:extLst>
              <a:ext uri="{FF2B5EF4-FFF2-40B4-BE49-F238E27FC236}">
                <a16:creationId xmlns:a16="http://schemas.microsoft.com/office/drawing/2014/main" id="{5E22CCC2-32CB-48AA-85B4-DC9C2BFFB371}"/>
              </a:ext>
            </a:extLst>
          </p:cNvPr>
          <p:cNvSpPr>
            <a:spLocks noGrp="1"/>
          </p:cNvSpPr>
          <p:nvPr>
            <p:ph idx="1"/>
          </p:nvPr>
        </p:nvSpPr>
        <p:spPr>
          <a:xfrm>
            <a:off x="1097280" y="1845734"/>
            <a:ext cx="10058400" cy="4508736"/>
          </a:xfrm>
        </p:spPr>
        <p:txBody>
          <a:bodyPr vert="horz" lIns="0" tIns="45720" rIns="0" bIns="45720" rtlCol="0">
            <a:normAutofit/>
          </a:bodyPr>
          <a:lstStyle/>
          <a:p>
            <a:pPr>
              <a:buClr>
                <a:srgbClr val="1CADE4"/>
              </a:buClr>
            </a:pPr>
            <a:r>
              <a:rPr lang="en-US" sz="2400" dirty="0">
                <a:solidFill>
                  <a:schemeClr val="tx1"/>
                </a:solidFill>
              </a:rPr>
              <a:t>To develop a content outline for the certification examination, the JTA study identifies tasks, knowledge areas, skills, or abilities deemed important for acute care pediatric nurse practitioners in various settings who provide care to the pediatric population, which includes newborns through young adults. </a:t>
            </a:r>
          </a:p>
          <a:p>
            <a:pPr>
              <a:buClr>
                <a:srgbClr val="1CADE4"/>
              </a:buClr>
            </a:pPr>
            <a:r>
              <a:rPr lang="en-US" sz="2400" dirty="0">
                <a:solidFill>
                  <a:schemeClr val="tx1"/>
                </a:solidFill>
              </a:rPr>
              <a:t>A task appears on the updated content outline only if it </a:t>
            </a:r>
            <a:r>
              <a:rPr lang="en-US" sz="2400" b="1" dirty="0"/>
              <a:t>meets validation criteria</a:t>
            </a:r>
            <a:r>
              <a:rPr lang="en-US" sz="2400" dirty="0">
                <a:solidFill>
                  <a:schemeClr val="tx1"/>
                </a:solidFill>
              </a:rPr>
              <a:t> according to JTA study results. </a:t>
            </a:r>
          </a:p>
          <a:p>
            <a:pPr>
              <a:buClr>
                <a:srgbClr val="1CADE4"/>
              </a:buClr>
            </a:pPr>
            <a:endParaRPr lang="en-US" dirty="0">
              <a:solidFill>
                <a:schemeClr val="tx1"/>
              </a:solidFill>
            </a:endParaRPr>
          </a:p>
        </p:txBody>
      </p:sp>
      <p:pic>
        <p:nvPicPr>
          <p:cNvPr id="6" name="Graphic 5" descr="Clipboard Mixed with solid fill">
            <a:extLst>
              <a:ext uri="{FF2B5EF4-FFF2-40B4-BE49-F238E27FC236}">
                <a16:creationId xmlns:a16="http://schemas.microsoft.com/office/drawing/2014/main" id="{30115E4C-63A9-45B1-B9F0-5EDD4C00B5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37385" y="4037240"/>
            <a:ext cx="2317230" cy="2317230"/>
          </a:xfrm>
          <a:prstGeom prst="rect">
            <a:avLst/>
          </a:prstGeom>
        </p:spPr>
      </p:pic>
    </p:spTree>
    <p:extLst>
      <p:ext uri="{BB962C8B-B14F-4D97-AF65-F5344CB8AC3E}">
        <p14:creationId xmlns:p14="http://schemas.microsoft.com/office/powerpoint/2010/main" val="168252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8030608-C290-4B7C-81C3-E53395432C59}"/>
              </a:ext>
            </a:extLst>
          </p:cNvPr>
          <p:cNvSpPr>
            <a:spLocks noGrp="1"/>
          </p:cNvSpPr>
          <p:nvPr>
            <p:ph type="title"/>
          </p:nvPr>
        </p:nvSpPr>
        <p:spPr>
          <a:xfrm>
            <a:off x="457200" y="979714"/>
            <a:ext cx="3200400" cy="1970316"/>
          </a:xfrm>
        </p:spPr>
        <p:txBody>
          <a:bodyPr>
            <a:normAutofit/>
          </a:bodyPr>
          <a:lstStyle/>
          <a:p>
            <a:r>
              <a:rPr lang="en-US" sz="4400" b="1" dirty="0"/>
              <a:t>What are </a:t>
            </a:r>
            <a:br>
              <a:rPr lang="en-US" sz="4400" b="1" dirty="0"/>
            </a:br>
            <a:r>
              <a:rPr lang="en-US" sz="4400" b="1" dirty="0"/>
              <a:t>the steps involved?</a:t>
            </a:r>
          </a:p>
        </p:txBody>
      </p:sp>
      <p:sp>
        <p:nvSpPr>
          <p:cNvPr id="13" name="Content Placeholder 12">
            <a:extLst>
              <a:ext uri="{FF2B5EF4-FFF2-40B4-BE49-F238E27FC236}">
                <a16:creationId xmlns:a16="http://schemas.microsoft.com/office/drawing/2014/main" id="{8486649E-52B9-498B-BA57-5A0BBE075BF8}"/>
              </a:ext>
            </a:extLst>
          </p:cNvPr>
          <p:cNvSpPr>
            <a:spLocks noGrp="1"/>
          </p:cNvSpPr>
          <p:nvPr>
            <p:ph idx="1"/>
          </p:nvPr>
        </p:nvSpPr>
        <p:spPr>
          <a:xfrm>
            <a:off x="4488024" y="423767"/>
            <a:ext cx="7246776" cy="6014870"/>
          </a:xfrm>
        </p:spPr>
        <p:txBody>
          <a:bodyPr>
            <a:normAutofit lnSpcReduction="10000"/>
          </a:bodyPr>
          <a:lstStyle/>
          <a:p>
            <a:pPr marL="0" indent="0">
              <a:buNone/>
            </a:pPr>
            <a:r>
              <a:rPr lang="en-US" sz="2800" b="1" dirty="0">
                <a:solidFill>
                  <a:schemeClr val="tx1"/>
                </a:solidFill>
              </a:rPr>
              <a:t>Over a period of several months between July 2023 and January 2024, the following occurred:</a:t>
            </a:r>
            <a:br>
              <a:rPr lang="en-US" sz="2800" b="1" dirty="0">
                <a:solidFill>
                  <a:schemeClr val="tx1"/>
                </a:solidFill>
              </a:rPr>
            </a:br>
            <a:endParaRPr lang="en-US" sz="2800" b="1" dirty="0">
              <a:solidFill>
                <a:schemeClr val="tx1"/>
              </a:solidFill>
            </a:endParaRPr>
          </a:p>
          <a:p>
            <a:pPr marL="457200" indent="-457200">
              <a:buFont typeface="+mj-lt"/>
              <a:buAutoNum type="arabicPeriod"/>
            </a:pPr>
            <a:r>
              <a:rPr lang="en-US" sz="2800" dirty="0">
                <a:solidFill>
                  <a:schemeClr val="tx1"/>
                </a:solidFill>
              </a:rPr>
              <a:t>Development of the survey instrument with subject matter experts (SMEs) from around the country who hold the CPNP-AC credential. This involved:</a:t>
            </a:r>
          </a:p>
          <a:p>
            <a:pPr marL="971550" indent="-284163">
              <a:lnSpc>
                <a:spcPct val="110000"/>
              </a:lnSpc>
              <a:spcBef>
                <a:spcPts val="0"/>
              </a:spcBef>
              <a:spcAft>
                <a:spcPts val="0"/>
              </a:spcAft>
              <a:buFont typeface="Wingdings" panose="05000000000000000000" pitchFamily="2" charset="2"/>
              <a:buChar char="§"/>
            </a:pPr>
            <a:r>
              <a:rPr lang="en-US" sz="2400" dirty="0">
                <a:solidFill>
                  <a:schemeClr val="tx1"/>
                </a:solidFill>
              </a:rPr>
              <a:t>reflecting on trends in practice since the last JTA study (2018-2019),</a:t>
            </a:r>
          </a:p>
          <a:p>
            <a:pPr marL="971550" indent="-284163">
              <a:lnSpc>
                <a:spcPct val="110000"/>
              </a:lnSpc>
              <a:spcBef>
                <a:spcPts val="0"/>
              </a:spcBef>
              <a:spcAft>
                <a:spcPts val="0"/>
              </a:spcAft>
              <a:buFont typeface="Wingdings" panose="05000000000000000000" pitchFamily="2" charset="2"/>
              <a:buChar char="§"/>
            </a:pPr>
            <a:r>
              <a:rPr lang="en-US" sz="2400" dirty="0">
                <a:solidFill>
                  <a:schemeClr val="tx1"/>
                </a:solidFill>
              </a:rPr>
              <a:t>commenting on the current outline, and</a:t>
            </a:r>
          </a:p>
          <a:p>
            <a:pPr marL="971550" indent="-284163">
              <a:lnSpc>
                <a:spcPct val="110000"/>
              </a:lnSpc>
              <a:spcBef>
                <a:spcPts val="0"/>
              </a:spcBef>
              <a:spcAft>
                <a:spcPts val="0"/>
              </a:spcAft>
              <a:buFont typeface="Wingdings" panose="05000000000000000000" pitchFamily="2" charset="2"/>
              <a:buChar char="§"/>
            </a:pPr>
            <a:r>
              <a:rPr lang="en-US" sz="2400" dirty="0">
                <a:solidFill>
                  <a:schemeClr val="tx1"/>
                </a:solidFill>
              </a:rPr>
              <a:t>providing feedback or suggestions related to the delineation of practice.</a:t>
            </a:r>
          </a:p>
          <a:p>
            <a:pPr marL="457200" indent="-457200">
              <a:buFont typeface="+mj-lt"/>
              <a:buAutoNum type="arabicPeriod" startAt="2"/>
            </a:pPr>
            <a:r>
              <a:rPr lang="en-US" sz="2800" dirty="0">
                <a:solidFill>
                  <a:schemeClr val="tx1"/>
                </a:solidFill>
              </a:rPr>
              <a:t>Pilot testing of the survey</a:t>
            </a:r>
            <a:r>
              <a:rPr lang="en-US" sz="2800" dirty="0"/>
              <a:t> </a:t>
            </a:r>
            <a:r>
              <a:rPr lang="en-US" sz="2800" dirty="0">
                <a:solidFill>
                  <a:schemeClr val="tx1"/>
                </a:solidFill>
              </a:rPr>
              <a:t>instrument for clarity and comprehensiveness.</a:t>
            </a:r>
          </a:p>
        </p:txBody>
      </p:sp>
    </p:spTree>
    <p:extLst>
      <p:ext uri="{BB962C8B-B14F-4D97-AF65-F5344CB8AC3E}">
        <p14:creationId xmlns:p14="http://schemas.microsoft.com/office/powerpoint/2010/main" val="2699760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8030608-C290-4B7C-81C3-E53395432C59}"/>
              </a:ext>
            </a:extLst>
          </p:cNvPr>
          <p:cNvSpPr>
            <a:spLocks noGrp="1"/>
          </p:cNvSpPr>
          <p:nvPr>
            <p:ph type="title"/>
          </p:nvPr>
        </p:nvSpPr>
        <p:spPr>
          <a:xfrm>
            <a:off x="457200" y="979714"/>
            <a:ext cx="3200400" cy="1970316"/>
          </a:xfrm>
        </p:spPr>
        <p:txBody>
          <a:bodyPr>
            <a:normAutofit/>
          </a:bodyPr>
          <a:lstStyle/>
          <a:p>
            <a:r>
              <a:rPr lang="en-US" sz="4400" b="1" dirty="0"/>
              <a:t>What are </a:t>
            </a:r>
            <a:br>
              <a:rPr lang="en-US" sz="4400" b="1" dirty="0"/>
            </a:br>
            <a:r>
              <a:rPr lang="en-US" sz="4400" b="1" dirty="0"/>
              <a:t>the steps involved?</a:t>
            </a:r>
          </a:p>
        </p:txBody>
      </p:sp>
      <p:sp>
        <p:nvSpPr>
          <p:cNvPr id="13" name="Content Placeholder 12">
            <a:extLst>
              <a:ext uri="{FF2B5EF4-FFF2-40B4-BE49-F238E27FC236}">
                <a16:creationId xmlns:a16="http://schemas.microsoft.com/office/drawing/2014/main" id="{8486649E-52B9-498B-BA57-5A0BBE075BF8}"/>
              </a:ext>
            </a:extLst>
          </p:cNvPr>
          <p:cNvSpPr>
            <a:spLocks noGrp="1"/>
          </p:cNvSpPr>
          <p:nvPr>
            <p:ph idx="1"/>
          </p:nvPr>
        </p:nvSpPr>
        <p:spPr>
          <a:xfrm>
            <a:off x="4488023" y="423767"/>
            <a:ext cx="7408507" cy="4837598"/>
          </a:xfrm>
        </p:spPr>
        <p:txBody>
          <a:bodyPr>
            <a:noAutofit/>
          </a:bodyPr>
          <a:lstStyle/>
          <a:p>
            <a:pPr marL="0" indent="0">
              <a:buNone/>
            </a:pPr>
            <a:r>
              <a:rPr lang="en-US" sz="2800" b="1" dirty="0"/>
              <a:t>(continued)</a:t>
            </a:r>
            <a:br>
              <a:rPr lang="en-US" sz="2800" b="1" dirty="0"/>
            </a:br>
            <a:br>
              <a:rPr lang="en-US" sz="2800" b="1" dirty="0"/>
            </a:br>
            <a:endParaRPr lang="en-US" sz="100" dirty="0"/>
          </a:p>
          <a:p>
            <a:pPr marL="514350" indent="-514350">
              <a:lnSpc>
                <a:spcPct val="110000"/>
              </a:lnSpc>
              <a:buFont typeface="+mj-lt"/>
              <a:buAutoNum type="arabicPeriod" startAt="3"/>
            </a:pPr>
            <a:r>
              <a:rPr lang="en-US" sz="2800" dirty="0">
                <a:solidFill>
                  <a:schemeClr val="tx1"/>
                </a:solidFill>
              </a:rPr>
              <a:t>Dissemination of the survey to all actively-certified CPNP-ACs.</a:t>
            </a:r>
          </a:p>
          <a:p>
            <a:pPr marL="514350" indent="-514350">
              <a:lnSpc>
                <a:spcPct val="110000"/>
              </a:lnSpc>
              <a:buFont typeface="+mj-lt"/>
              <a:buAutoNum type="arabicPeriod" startAt="4"/>
            </a:pPr>
            <a:r>
              <a:rPr lang="en-US" sz="2800" dirty="0">
                <a:solidFill>
                  <a:schemeClr val="tx1"/>
                </a:solidFill>
              </a:rPr>
              <a:t>Analysis of survey data.</a:t>
            </a:r>
          </a:p>
          <a:p>
            <a:pPr marL="457200" indent="-457200">
              <a:lnSpc>
                <a:spcPct val="110000"/>
              </a:lnSpc>
              <a:buFont typeface="+mj-lt"/>
              <a:buAutoNum type="arabicPeriod" startAt="4"/>
            </a:pPr>
            <a:r>
              <a:rPr lang="en-US" sz="2800" dirty="0">
                <a:solidFill>
                  <a:schemeClr val="tx1"/>
                </a:solidFill>
              </a:rPr>
              <a:t>Development of test specifications and an updated content outline, using survey findings and input from the SME Task Force</a:t>
            </a:r>
            <a:r>
              <a:rPr lang="en-US" sz="2800" dirty="0"/>
              <a:t>.</a:t>
            </a:r>
          </a:p>
        </p:txBody>
      </p:sp>
      <p:pic>
        <p:nvPicPr>
          <p:cNvPr id="3073" name="Picture 1" descr="Seal badge for NCCA accreditation">
            <a:extLst>
              <a:ext uri="{FF2B5EF4-FFF2-40B4-BE49-F238E27FC236}">
                <a16:creationId xmlns:a16="http://schemas.microsoft.com/office/drawing/2014/main" id="{2D30E9C3-DAE7-E329-CAB5-72D910B69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50286" y="5335293"/>
            <a:ext cx="1215850" cy="12158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2">
            <a:extLst>
              <a:ext uri="{FF2B5EF4-FFF2-40B4-BE49-F238E27FC236}">
                <a16:creationId xmlns:a16="http://schemas.microsoft.com/office/drawing/2014/main" id="{E815CA3F-E9CF-F99F-E980-89870EDCE653}"/>
              </a:ext>
            </a:extLst>
          </p:cNvPr>
          <p:cNvSpPr>
            <a:spLocks noChangeArrowheads="1"/>
          </p:cNvSpPr>
          <p:nvPr/>
        </p:nvSpPr>
        <p:spPr bwMode="auto">
          <a:xfrm>
            <a:off x="4488023" y="5399996"/>
            <a:ext cx="5962263" cy="1077218"/>
          </a:xfrm>
          <a:prstGeom prst="rect">
            <a:avLst/>
          </a:prstGeom>
          <a:solidFill>
            <a:srgbClr val="7989C6"/>
          </a:solidFill>
          <a:ln>
            <a:noFill/>
          </a:ln>
          <a:effec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1600" b="1" i="0" u="none" strike="noStrike" cap="none" normalizeH="0" baseline="0" dirty="0">
                <a:ln>
                  <a:noFill/>
                </a:ln>
                <a:solidFill>
                  <a:schemeClr val="bg1"/>
                </a:solidFill>
                <a:effectLst/>
              </a:rPr>
              <a:t>All PNCB certifications are accredited by the prestigious National Commission for Certifying Agencies (NCCA) and accepted for the ANCC Magnet Recognition Program</a:t>
            </a:r>
            <a:r>
              <a:rPr lang="en-US" sz="1600" b="1" dirty="0">
                <a:solidFill>
                  <a:schemeClr val="bg1"/>
                </a:solidFill>
              </a:rPr>
              <a:t>® </a:t>
            </a:r>
            <a:r>
              <a:rPr kumimoji="0" lang="en-US" altLang="en-US" sz="1600" b="1" i="0" u="none" strike="noStrike" cap="none" normalizeH="0" baseline="0" dirty="0">
                <a:ln>
                  <a:noFill/>
                </a:ln>
                <a:solidFill>
                  <a:schemeClr val="bg1"/>
                </a:solidFill>
                <a:effectLst/>
              </a:rPr>
              <a:t>demographic data collection. </a:t>
            </a:r>
            <a:endParaRPr kumimoji="0" lang="en-US" altLang="en-US" sz="2400" b="1" i="0" u="none" strike="noStrike" cap="none" normalizeH="0" baseline="0" dirty="0">
              <a:ln>
                <a:noFill/>
              </a:ln>
              <a:solidFill>
                <a:schemeClr val="bg1"/>
              </a:solidFill>
              <a:effectLst/>
            </a:endParaRPr>
          </a:p>
        </p:txBody>
      </p:sp>
      <p:sp>
        <p:nvSpPr>
          <p:cNvPr id="3" name="Isosceles Triangle 2">
            <a:extLst>
              <a:ext uri="{FF2B5EF4-FFF2-40B4-BE49-F238E27FC236}">
                <a16:creationId xmlns:a16="http://schemas.microsoft.com/office/drawing/2014/main" id="{839EDD4A-77DE-52A1-76C2-81C9F2A24C87}"/>
              </a:ext>
            </a:extLst>
          </p:cNvPr>
          <p:cNvSpPr/>
          <p:nvPr/>
        </p:nvSpPr>
        <p:spPr>
          <a:xfrm rot="19227957">
            <a:off x="10492121" y="5394973"/>
            <a:ext cx="253254" cy="202229"/>
          </a:xfrm>
          <a:prstGeom prst="triangle">
            <a:avLst/>
          </a:prstGeom>
          <a:solidFill>
            <a:srgbClr val="012639"/>
          </a:solidFill>
          <a:ln>
            <a:solidFill>
              <a:srgbClr val="0126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4640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5F948-3430-4C8B-A040-6EEFC926FE4D}"/>
              </a:ext>
            </a:extLst>
          </p:cNvPr>
          <p:cNvSpPr>
            <a:spLocks noGrp="1"/>
          </p:cNvSpPr>
          <p:nvPr>
            <p:ph type="title"/>
          </p:nvPr>
        </p:nvSpPr>
        <p:spPr>
          <a:xfrm>
            <a:off x="457200" y="594358"/>
            <a:ext cx="3200400" cy="3585755"/>
          </a:xfrm>
        </p:spPr>
        <p:txBody>
          <a:bodyPr>
            <a:normAutofit/>
          </a:bodyPr>
          <a:lstStyle/>
          <a:p>
            <a:r>
              <a:rPr lang="en-US" b="1" dirty="0"/>
              <a:t>Survey participants responded to these sections, or categories, of questions: </a:t>
            </a:r>
          </a:p>
        </p:txBody>
      </p:sp>
      <p:graphicFrame>
        <p:nvGraphicFramePr>
          <p:cNvPr id="6" name="Content Placeholder 5">
            <a:extLst>
              <a:ext uri="{FF2B5EF4-FFF2-40B4-BE49-F238E27FC236}">
                <a16:creationId xmlns:a16="http://schemas.microsoft.com/office/drawing/2014/main" id="{F447976F-ED9C-4015-BC5B-6DDCBFF87325}"/>
              </a:ext>
            </a:extLst>
          </p:cNvPr>
          <p:cNvGraphicFramePr>
            <a:graphicFrameLocks noGrp="1"/>
          </p:cNvGraphicFramePr>
          <p:nvPr>
            <p:ph idx="1"/>
            <p:extLst>
              <p:ext uri="{D42A27DB-BD31-4B8C-83A1-F6EECF244321}">
                <p14:modId xmlns:p14="http://schemas.microsoft.com/office/powerpoint/2010/main" val="302581355"/>
              </p:ext>
            </p:extLst>
          </p:nvPr>
        </p:nvGraphicFramePr>
        <p:xfrm>
          <a:off x="4455421" y="370078"/>
          <a:ext cx="7369628" cy="5673408"/>
        </p:xfrm>
        <a:graphic>
          <a:graphicData uri="http://schemas.openxmlformats.org/drawingml/2006/table">
            <a:tbl>
              <a:tblPr firstRow="1" bandRow="1">
                <a:tableStyleId>{5C22544A-7EE6-4342-B048-85BDC9FD1C3A}</a:tableStyleId>
              </a:tblPr>
              <a:tblGrid>
                <a:gridCol w="3227527">
                  <a:extLst>
                    <a:ext uri="{9D8B030D-6E8A-4147-A177-3AD203B41FA5}">
                      <a16:colId xmlns:a16="http://schemas.microsoft.com/office/drawing/2014/main" val="922264872"/>
                    </a:ext>
                  </a:extLst>
                </a:gridCol>
                <a:gridCol w="4142101">
                  <a:extLst>
                    <a:ext uri="{9D8B030D-6E8A-4147-A177-3AD203B41FA5}">
                      <a16:colId xmlns:a16="http://schemas.microsoft.com/office/drawing/2014/main" val="3888047240"/>
                    </a:ext>
                  </a:extLst>
                </a:gridCol>
              </a:tblGrid>
              <a:tr h="502920">
                <a:tc>
                  <a:txBody>
                    <a:bodyPr/>
                    <a:lstStyle/>
                    <a:p>
                      <a:pPr marL="0" marR="0" algn="l">
                        <a:lnSpc>
                          <a:spcPct val="115000"/>
                        </a:lnSpc>
                        <a:spcBef>
                          <a:spcPts val="300"/>
                        </a:spcBef>
                        <a:spcAft>
                          <a:spcPts val="200"/>
                        </a:spcAft>
                      </a:pPr>
                      <a:r>
                        <a:rPr lang="en-US" sz="2400" dirty="0">
                          <a:effectLst/>
                        </a:rPr>
                        <a:t>Survey Section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201E70"/>
                    </a:solidFill>
                  </a:tcPr>
                </a:tc>
                <a:tc>
                  <a:txBody>
                    <a:bodyPr/>
                    <a:lstStyle/>
                    <a:p>
                      <a:pPr marL="0" marR="0" algn="l" defTabSz="914400" rtl="0" eaLnBrk="1" latinLnBrk="0" hangingPunct="1">
                        <a:lnSpc>
                          <a:spcPct val="115000"/>
                        </a:lnSpc>
                        <a:spcBef>
                          <a:spcPts val="300"/>
                        </a:spcBef>
                        <a:spcAft>
                          <a:spcPts val="200"/>
                        </a:spcAft>
                      </a:pPr>
                      <a:r>
                        <a:rPr lang="en-US" sz="2400" b="1" kern="1200" dirty="0">
                          <a:solidFill>
                            <a:schemeClr val="lt1"/>
                          </a:solidFill>
                          <a:effectLst/>
                          <a:latin typeface="+mn-lt"/>
                          <a:ea typeface="+mn-ea"/>
                          <a:cs typeface="+mn-cs"/>
                        </a:rPr>
                        <a:t>Rating</a:t>
                      </a:r>
                    </a:p>
                  </a:txBody>
                  <a:tcPr marL="68580" marR="68580" marT="0" marB="0" anchor="ctr">
                    <a:solidFill>
                      <a:srgbClr val="201E70"/>
                    </a:solidFill>
                  </a:tcPr>
                </a:tc>
                <a:extLst>
                  <a:ext uri="{0D108BD9-81ED-4DB2-BD59-A6C34878D82A}">
                    <a16:rowId xmlns:a16="http://schemas.microsoft.com/office/drawing/2014/main" val="3185509329"/>
                  </a:ext>
                </a:extLst>
              </a:tr>
              <a:tr h="50292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Screening</a:t>
                      </a:r>
                    </a:p>
                  </a:txBody>
                  <a:tcPr marL="68580" marR="68580" marT="0" marB="0" anchor="ctr">
                    <a:solidFill>
                      <a:schemeClr val="tx2">
                        <a:lumMod val="20000"/>
                        <a:lumOff val="80000"/>
                      </a:schemeClr>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Yes/No</a:t>
                      </a:r>
                    </a:p>
                  </a:txBody>
                  <a:tcPr marL="68580" marR="68580" marT="0" marB="0" anchor="ctr">
                    <a:solidFill>
                      <a:schemeClr val="tx2">
                        <a:lumMod val="20000"/>
                        <a:lumOff val="80000"/>
                      </a:schemeClr>
                    </a:solidFill>
                  </a:tcPr>
                </a:tc>
                <a:extLst>
                  <a:ext uri="{0D108BD9-81ED-4DB2-BD59-A6C34878D82A}">
                    <a16:rowId xmlns:a16="http://schemas.microsoft.com/office/drawing/2014/main" val="4251504718"/>
                  </a:ext>
                </a:extLst>
              </a:tr>
              <a:tr h="50292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Tasks</a:t>
                      </a:r>
                    </a:p>
                  </a:txBody>
                  <a:tcPr marL="68580" marR="68580" marT="0" marB="0" anchor="ctr">
                    <a:solidFill>
                      <a:srgbClr val="EBEDF5"/>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Frequency and Importance </a:t>
                      </a:r>
                    </a:p>
                  </a:txBody>
                  <a:tcPr marL="68580" marR="68580" marT="0" marB="0" anchor="ctr">
                    <a:solidFill>
                      <a:srgbClr val="EBEDF5"/>
                    </a:solidFill>
                  </a:tcPr>
                </a:tc>
                <a:extLst>
                  <a:ext uri="{0D108BD9-81ED-4DB2-BD59-A6C34878D82A}">
                    <a16:rowId xmlns:a16="http://schemas.microsoft.com/office/drawing/2014/main" val="3523411774"/>
                  </a:ext>
                </a:extLst>
              </a:tr>
              <a:tr h="50292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Domains</a:t>
                      </a:r>
                    </a:p>
                  </a:txBody>
                  <a:tcPr marL="68580" marR="68580" marT="0" marB="0" anchor="ctr">
                    <a:solidFill>
                      <a:schemeClr val="tx2">
                        <a:lumMod val="20000"/>
                        <a:lumOff val="80000"/>
                      </a:schemeClr>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Percentage of Time and Importance and </a:t>
                      </a:r>
                      <a:r>
                        <a:rPr lang="en-US" sz="1600" u="none" kern="1200" dirty="0">
                          <a:solidFill>
                            <a:schemeClr val="dk1"/>
                          </a:solidFill>
                          <a:effectLst/>
                          <a:latin typeface="+mn-lt"/>
                          <a:ea typeface="+mn-ea"/>
                          <a:cs typeface="+mn-cs"/>
                        </a:rPr>
                        <a:t> </a:t>
                      </a:r>
                      <a:r>
                        <a:rPr lang="en-US" sz="1600" kern="1200" dirty="0">
                          <a:solidFill>
                            <a:schemeClr val="dk1"/>
                          </a:solidFill>
                          <a:effectLst/>
                          <a:latin typeface="+mn-lt"/>
                          <a:ea typeface="+mn-ea"/>
                          <a:cs typeface="+mn-cs"/>
                        </a:rPr>
                        <a:t>Percentage of CPNP-AC Examination</a:t>
                      </a:r>
                    </a:p>
                  </a:txBody>
                  <a:tcPr marL="68580" marR="68580" marT="0" marB="0" anchor="ctr">
                    <a:solidFill>
                      <a:schemeClr val="tx2">
                        <a:lumMod val="20000"/>
                        <a:lumOff val="80000"/>
                      </a:schemeClr>
                    </a:solidFill>
                  </a:tcPr>
                </a:tc>
                <a:extLst>
                  <a:ext uri="{0D108BD9-81ED-4DB2-BD59-A6C34878D82A}">
                    <a16:rowId xmlns:a16="http://schemas.microsoft.com/office/drawing/2014/main" val="1094717988"/>
                  </a:ext>
                </a:extLst>
              </a:tr>
              <a:tr h="50292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Knowledge Areas</a:t>
                      </a:r>
                    </a:p>
                  </a:txBody>
                  <a:tcPr marL="68580" marR="68580" marT="0" marB="0" anchor="ctr">
                    <a:solidFill>
                      <a:srgbClr val="EBEDF5"/>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Frequency of use and Importance </a:t>
                      </a:r>
                    </a:p>
                  </a:txBody>
                  <a:tcPr marL="68580" marR="68580" marT="0" marB="0" anchor="ctr">
                    <a:solidFill>
                      <a:srgbClr val="EBEDF5"/>
                    </a:solidFill>
                  </a:tcPr>
                </a:tc>
                <a:extLst>
                  <a:ext uri="{0D108BD9-81ED-4DB2-BD59-A6C34878D82A}">
                    <a16:rowId xmlns:a16="http://schemas.microsoft.com/office/drawing/2014/main" val="4245763980"/>
                  </a:ext>
                </a:extLst>
              </a:tr>
              <a:tr h="50292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Procedures</a:t>
                      </a:r>
                    </a:p>
                  </a:txBody>
                  <a:tcPr marL="68580" marR="68580" marT="0" marB="0" anchor="ctr">
                    <a:solidFill>
                      <a:schemeClr val="tx2">
                        <a:lumMod val="20000"/>
                        <a:lumOff val="80000"/>
                      </a:schemeClr>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Performance Frequency and Importance </a:t>
                      </a:r>
                    </a:p>
                  </a:txBody>
                  <a:tcPr marL="68580" marR="68580" marT="0" marB="0" anchor="ctr">
                    <a:solidFill>
                      <a:schemeClr val="tx2">
                        <a:lumMod val="20000"/>
                        <a:lumOff val="80000"/>
                      </a:schemeClr>
                    </a:solidFill>
                  </a:tcPr>
                </a:tc>
                <a:extLst>
                  <a:ext uri="{0D108BD9-81ED-4DB2-BD59-A6C34878D82A}">
                    <a16:rowId xmlns:a16="http://schemas.microsoft.com/office/drawing/2014/main" val="3957552572"/>
                  </a:ext>
                </a:extLst>
              </a:tr>
              <a:tr h="50292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Clinical Problems</a:t>
                      </a:r>
                    </a:p>
                  </a:txBody>
                  <a:tcPr marL="68580" marR="68580" marT="0" marB="0" anchor="ctr">
                    <a:solidFill>
                      <a:srgbClr val="EBEDF5"/>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Most and Least Encountered</a:t>
                      </a:r>
                    </a:p>
                  </a:txBody>
                  <a:tcPr marL="68580" marR="68580" marT="0" marB="0" anchor="ctr">
                    <a:solidFill>
                      <a:srgbClr val="EBEDF5"/>
                    </a:solidFill>
                  </a:tcPr>
                </a:tc>
                <a:extLst>
                  <a:ext uri="{0D108BD9-81ED-4DB2-BD59-A6C34878D82A}">
                    <a16:rowId xmlns:a16="http://schemas.microsoft.com/office/drawing/2014/main" val="71686270"/>
                  </a:ext>
                </a:extLst>
              </a:tr>
              <a:tr h="50292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Survey Comprehensiveness</a:t>
                      </a:r>
                    </a:p>
                  </a:txBody>
                  <a:tcPr marL="68580" marR="68580" marT="0" marB="0" anchor="ctr">
                    <a:solidFill>
                      <a:schemeClr val="tx2">
                        <a:lumMod val="20000"/>
                        <a:lumOff val="80000"/>
                      </a:schemeClr>
                    </a:solid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Completeness of survey</a:t>
                      </a:r>
                    </a:p>
                  </a:txBody>
                  <a:tcPr marL="68580" marR="68580" marT="0" marB="0" anchor="ctr">
                    <a:solidFill>
                      <a:schemeClr val="tx2">
                        <a:lumMod val="20000"/>
                        <a:lumOff val="80000"/>
                      </a:schemeClr>
                    </a:solidFill>
                  </a:tcPr>
                </a:tc>
                <a:extLst>
                  <a:ext uri="{0D108BD9-81ED-4DB2-BD59-A6C34878D82A}">
                    <a16:rowId xmlns:a16="http://schemas.microsoft.com/office/drawing/2014/main" val="3517865213"/>
                  </a:ext>
                </a:extLst>
              </a:tr>
              <a:tr h="502920">
                <a:tc>
                  <a:txBody>
                    <a:bodyPr/>
                    <a:lstStyle/>
                    <a:p>
                      <a:pPr marL="0" marR="0" algn="l">
                        <a:lnSpc>
                          <a:spcPct val="115000"/>
                        </a:lnSpc>
                        <a:spcBef>
                          <a:spcPts val="300"/>
                        </a:spcBef>
                        <a:spcAft>
                          <a:spcPts val="200"/>
                        </a:spcAft>
                      </a:pPr>
                      <a:r>
                        <a:rPr lang="en-US" sz="1800" b="1" dirty="0">
                          <a:effectLst/>
                        </a:rPr>
                        <a:t>Demographic/Professional Questions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l" defTabSz="914400" rtl="0" eaLnBrk="1" latinLnBrk="0" hangingPunct="1">
                        <a:lnSpc>
                          <a:spcPct val="115000"/>
                        </a:lnSpc>
                        <a:spcBef>
                          <a:spcPts val="300"/>
                        </a:spcBef>
                        <a:spcAft>
                          <a:spcPts val="200"/>
                        </a:spcAft>
                      </a:pPr>
                      <a:r>
                        <a:rPr lang="en-US" sz="1600" kern="1200" dirty="0">
                          <a:solidFill>
                            <a:schemeClr val="dk1"/>
                          </a:solidFill>
                          <a:effectLst/>
                          <a:latin typeface="+mn-lt"/>
                          <a:ea typeface="+mn-ea"/>
                          <a:cs typeface="+mn-cs"/>
                        </a:rPr>
                        <a:t>Various Formats</a:t>
                      </a:r>
                    </a:p>
                  </a:txBody>
                  <a:tcPr marL="68580" marR="68580" marT="0" marB="0" anchor="ctr">
                    <a:noFill/>
                  </a:tcPr>
                </a:tc>
                <a:extLst>
                  <a:ext uri="{0D108BD9-81ED-4DB2-BD59-A6C34878D82A}">
                    <a16:rowId xmlns:a16="http://schemas.microsoft.com/office/drawing/2014/main" val="165666736"/>
                  </a:ext>
                </a:extLst>
              </a:tr>
              <a:tr h="502920">
                <a:tc>
                  <a:txBody>
                    <a:bodyPr/>
                    <a:lstStyle/>
                    <a:p>
                      <a:pPr marL="0" marR="0" algn="l">
                        <a:lnSpc>
                          <a:spcPct val="115000"/>
                        </a:lnSpc>
                        <a:spcBef>
                          <a:spcPts val="300"/>
                        </a:spcBef>
                        <a:spcAft>
                          <a:spcPts val="200"/>
                        </a:spcAft>
                      </a:pPr>
                      <a:r>
                        <a:rPr lang="en-US" sz="1800" b="1" dirty="0">
                          <a:effectLst/>
                        </a:rPr>
                        <a:t>Salary Questions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marL="0" marR="0" lvl="0" indent="0" algn="l" defTabSz="914400" rtl="0" eaLnBrk="1" fontAlgn="auto" latinLnBrk="0" hangingPunct="1">
                        <a:lnSpc>
                          <a:spcPct val="115000"/>
                        </a:lnSpc>
                        <a:spcBef>
                          <a:spcPts val="300"/>
                        </a:spcBef>
                        <a:spcAft>
                          <a:spcPts val="200"/>
                        </a:spcAft>
                        <a:buClrTx/>
                        <a:buSzTx/>
                        <a:buFontTx/>
                        <a:buNone/>
                        <a:tabLst/>
                        <a:defRPr/>
                      </a:pPr>
                      <a:r>
                        <a:rPr lang="en-US" sz="1600" kern="1200" noProof="0" dirty="0">
                          <a:solidFill>
                            <a:schemeClr val="dk1"/>
                          </a:solidFill>
                          <a:effectLst/>
                          <a:latin typeface="+mn-lt"/>
                          <a:ea typeface="+mn-ea"/>
                          <a:cs typeface="+mn-cs"/>
                        </a:rPr>
                        <a:t>Various Formats</a:t>
                      </a:r>
                    </a:p>
                  </a:txBody>
                  <a:tcPr marL="68580" marR="68580" marT="0" marB="0" anchor="ctr">
                    <a:solidFill>
                      <a:schemeClr val="tx2">
                        <a:lumMod val="20000"/>
                        <a:lumOff val="80000"/>
                      </a:schemeClr>
                    </a:solidFill>
                  </a:tcPr>
                </a:tc>
                <a:extLst>
                  <a:ext uri="{0D108BD9-81ED-4DB2-BD59-A6C34878D82A}">
                    <a16:rowId xmlns:a16="http://schemas.microsoft.com/office/drawing/2014/main" val="1297924282"/>
                  </a:ext>
                </a:extLst>
              </a:tr>
              <a:tr h="502920">
                <a:tc>
                  <a:txBody>
                    <a:bodyPr/>
                    <a:lstStyle/>
                    <a:p>
                      <a:pPr marL="0" marR="0" algn="l">
                        <a:lnSpc>
                          <a:spcPct val="115000"/>
                        </a:lnSpc>
                        <a:spcBef>
                          <a:spcPts val="300"/>
                        </a:spcBef>
                        <a:spcAft>
                          <a:spcPts val="200"/>
                        </a:spcAft>
                      </a:pPr>
                      <a:r>
                        <a:rPr lang="en-US" sz="1800" b="1" dirty="0">
                          <a:effectLst/>
                        </a:rPr>
                        <a:t>Gender, Ethnicity Questions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lvl="0" indent="0" algn="l" defTabSz="914400" rtl="0" eaLnBrk="1" fontAlgn="auto" latinLnBrk="0" hangingPunct="1">
                        <a:lnSpc>
                          <a:spcPct val="115000"/>
                        </a:lnSpc>
                        <a:spcBef>
                          <a:spcPts val="300"/>
                        </a:spcBef>
                        <a:spcAft>
                          <a:spcPts val="200"/>
                        </a:spcAft>
                        <a:buClrTx/>
                        <a:buSzTx/>
                        <a:buFontTx/>
                        <a:buNone/>
                        <a:tabLst/>
                        <a:defRPr/>
                      </a:pPr>
                      <a:r>
                        <a:rPr lang="en-US" sz="1600" kern="1200" noProof="0" dirty="0">
                          <a:solidFill>
                            <a:schemeClr val="dk1"/>
                          </a:solidFill>
                          <a:effectLst/>
                          <a:latin typeface="+mn-lt"/>
                          <a:ea typeface="+mn-ea"/>
                          <a:cs typeface="+mn-cs"/>
                        </a:rPr>
                        <a:t>Various Formats</a:t>
                      </a:r>
                    </a:p>
                  </a:txBody>
                  <a:tcPr marL="68580" marR="68580" marT="0" marB="0" anchor="ctr">
                    <a:noFill/>
                  </a:tcPr>
                </a:tc>
                <a:extLst>
                  <a:ext uri="{0D108BD9-81ED-4DB2-BD59-A6C34878D82A}">
                    <a16:rowId xmlns:a16="http://schemas.microsoft.com/office/drawing/2014/main" val="2278739968"/>
                  </a:ext>
                </a:extLst>
              </a:tr>
            </a:tbl>
          </a:graphicData>
        </a:graphic>
      </p:graphicFrame>
    </p:spTree>
    <p:extLst>
      <p:ext uri="{BB962C8B-B14F-4D97-AF65-F5344CB8AC3E}">
        <p14:creationId xmlns:p14="http://schemas.microsoft.com/office/powerpoint/2010/main" val="2969019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66B3-3DAA-4B08-915D-1BDE3DA11D8E}"/>
              </a:ext>
            </a:extLst>
          </p:cNvPr>
          <p:cNvSpPr>
            <a:spLocks noGrp="1"/>
          </p:cNvSpPr>
          <p:nvPr>
            <p:ph type="title"/>
          </p:nvPr>
        </p:nvSpPr>
        <p:spPr>
          <a:xfrm>
            <a:off x="457200" y="594359"/>
            <a:ext cx="3200400" cy="1735184"/>
          </a:xfrm>
        </p:spPr>
        <p:txBody>
          <a:bodyPr/>
          <a:lstStyle/>
          <a:p>
            <a:r>
              <a:rPr lang="en-US" b="1" dirty="0"/>
              <a:t>Results at-a-Glance</a:t>
            </a:r>
          </a:p>
        </p:txBody>
      </p:sp>
      <p:sp>
        <p:nvSpPr>
          <p:cNvPr id="6" name="TextBox 5">
            <a:extLst>
              <a:ext uri="{FF2B5EF4-FFF2-40B4-BE49-F238E27FC236}">
                <a16:creationId xmlns:a16="http://schemas.microsoft.com/office/drawing/2014/main" id="{085328A1-7B25-4BCB-97BA-1C0D2ED902BE}"/>
              </a:ext>
            </a:extLst>
          </p:cNvPr>
          <p:cNvSpPr txBox="1"/>
          <p:nvPr/>
        </p:nvSpPr>
        <p:spPr>
          <a:xfrm>
            <a:off x="529244" y="2584104"/>
            <a:ext cx="3006436" cy="1973937"/>
          </a:xfrm>
          <a:prstGeom prst="snip1Rect">
            <a:avLst/>
          </a:prstGeom>
          <a:solidFill>
            <a:schemeClr val="tx2">
              <a:lumMod val="20000"/>
              <a:lumOff val="80000"/>
            </a:schemeClr>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600" b="1" dirty="0">
                <a:effectLst/>
                <a:ea typeface="Times New Roman" panose="02020603050405020304" pitchFamily="18" charset="0"/>
                <a:cs typeface="Times New Roman" panose="02020603050405020304" pitchFamily="18" charset="0"/>
              </a:rPr>
              <a:t>Most survey participants indicated that the role of the acute care pediatric nurse practitioner was adequately, very well, or completel</a:t>
            </a:r>
            <a:r>
              <a:rPr lang="en-US" sz="1600" b="1" dirty="0">
                <a:ea typeface="Times New Roman" panose="02020603050405020304" pitchFamily="18" charset="0"/>
                <a:cs typeface="Times New Roman" panose="02020603050405020304" pitchFamily="18" charset="0"/>
              </a:rPr>
              <a:t>y</a:t>
            </a:r>
            <a:r>
              <a:rPr lang="en-US" sz="1600" b="1" dirty="0">
                <a:effectLst/>
                <a:ea typeface="Times New Roman" panose="02020603050405020304" pitchFamily="18" charset="0"/>
                <a:cs typeface="Times New Roman" panose="02020603050405020304" pitchFamily="18" charset="0"/>
              </a:rPr>
              <a:t> covered by the JTA survey.</a:t>
            </a:r>
            <a:endParaRPr lang="en-US" sz="1600" b="1" dirty="0">
              <a:effectLst/>
              <a:ea typeface="Calibri" panose="020F0502020204030204" pitchFamily="34" charset="0"/>
              <a:cs typeface="Times New Roman" panose="02020603050405020304" pitchFamily="18" charset="0"/>
            </a:endParaRPr>
          </a:p>
          <a:p>
            <a:pPr algn="ctr"/>
            <a:endParaRPr lang="en-US" sz="1600" b="1" dirty="0"/>
          </a:p>
        </p:txBody>
      </p:sp>
      <p:graphicFrame>
        <p:nvGraphicFramePr>
          <p:cNvPr id="7" name="Content Placeholder 4">
            <a:extLst>
              <a:ext uri="{FF2B5EF4-FFF2-40B4-BE49-F238E27FC236}">
                <a16:creationId xmlns:a16="http://schemas.microsoft.com/office/drawing/2014/main" id="{8E2BE8F2-42F4-480F-9988-6883230A9695}"/>
              </a:ext>
            </a:extLst>
          </p:cNvPr>
          <p:cNvGraphicFramePr>
            <a:graphicFrameLocks noGrp="1"/>
          </p:cNvGraphicFramePr>
          <p:nvPr>
            <p:ph idx="1"/>
            <p:extLst>
              <p:ext uri="{D42A27DB-BD31-4B8C-83A1-F6EECF244321}">
                <p14:modId xmlns:p14="http://schemas.microsoft.com/office/powerpoint/2010/main" val="3942740082"/>
              </p:ext>
            </p:extLst>
          </p:nvPr>
        </p:nvGraphicFramePr>
        <p:xfrm>
          <a:off x="4796320" y="156549"/>
          <a:ext cx="6795908" cy="6544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000345"/>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1DAFB10-7BBD-464B-BF76-0D25C55E3DE2}"/>
              </a:ext>
            </a:extLst>
          </p:cNvPr>
          <p:cNvSpPr>
            <a:spLocks noGrp="1"/>
          </p:cNvSpPr>
          <p:nvPr>
            <p:ph type="title"/>
          </p:nvPr>
        </p:nvSpPr>
        <p:spPr>
          <a:xfrm>
            <a:off x="805544" y="285904"/>
            <a:ext cx="10787743" cy="769311"/>
          </a:xfrm>
        </p:spPr>
        <p:txBody>
          <a:bodyPr>
            <a:normAutofit/>
          </a:bodyPr>
          <a:lstStyle/>
          <a:p>
            <a:pPr algn="ctr"/>
            <a:r>
              <a:rPr lang="en-US" sz="4400" dirty="0"/>
              <a:t>Demographics of the CPNP-AC Over Time</a:t>
            </a:r>
          </a:p>
        </p:txBody>
      </p:sp>
      <p:graphicFrame>
        <p:nvGraphicFramePr>
          <p:cNvPr id="7" name="Table 7">
            <a:extLst>
              <a:ext uri="{FF2B5EF4-FFF2-40B4-BE49-F238E27FC236}">
                <a16:creationId xmlns:a16="http://schemas.microsoft.com/office/drawing/2014/main" id="{85B2A68C-EF69-4171-90DA-A5C43A1690CD}"/>
              </a:ext>
            </a:extLst>
          </p:cNvPr>
          <p:cNvGraphicFramePr>
            <a:graphicFrameLocks noGrp="1"/>
          </p:cNvGraphicFramePr>
          <p:nvPr>
            <p:ph idx="1"/>
            <p:extLst>
              <p:ext uri="{D42A27DB-BD31-4B8C-83A1-F6EECF244321}">
                <p14:modId xmlns:p14="http://schemas.microsoft.com/office/powerpoint/2010/main" val="784887427"/>
              </p:ext>
            </p:extLst>
          </p:nvPr>
        </p:nvGraphicFramePr>
        <p:xfrm>
          <a:off x="702128" y="1055215"/>
          <a:ext cx="10787743" cy="5209101"/>
        </p:xfrm>
        <a:graphic>
          <a:graphicData uri="http://schemas.openxmlformats.org/drawingml/2006/table">
            <a:tbl>
              <a:tblPr firstRow="1" bandRow="1">
                <a:tableStyleId>{5C22544A-7EE6-4342-B048-85BDC9FD1C3A}</a:tableStyleId>
              </a:tblPr>
              <a:tblGrid>
                <a:gridCol w="1482517">
                  <a:extLst>
                    <a:ext uri="{9D8B030D-6E8A-4147-A177-3AD203B41FA5}">
                      <a16:colId xmlns:a16="http://schemas.microsoft.com/office/drawing/2014/main" val="2577714078"/>
                    </a:ext>
                  </a:extLst>
                </a:gridCol>
                <a:gridCol w="4652613">
                  <a:extLst>
                    <a:ext uri="{9D8B030D-6E8A-4147-A177-3AD203B41FA5}">
                      <a16:colId xmlns:a16="http://schemas.microsoft.com/office/drawing/2014/main" val="2662327341"/>
                    </a:ext>
                  </a:extLst>
                </a:gridCol>
                <a:gridCol w="4652613">
                  <a:extLst>
                    <a:ext uri="{9D8B030D-6E8A-4147-A177-3AD203B41FA5}">
                      <a16:colId xmlns:a16="http://schemas.microsoft.com/office/drawing/2014/main" val="2211156142"/>
                    </a:ext>
                  </a:extLst>
                </a:gridCol>
              </a:tblGrid>
              <a:tr h="392165">
                <a:tc>
                  <a:txBody>
                    <a:bodyPr/>
                    <a:lstStyle/>
                    <a:p>
                      <a:endParaRPr lang="en-US" dirty="0">
                        <a:latin typeface="Arial Nova Light" panose="020B0304020202020204" pitchFamily="34" charset="0"/>
                      </a:endParaRPr>
                    </a:p>
                  </a:txBody>
                  <a:tcPr>
                    <a:solidFill>
                      <a:schemeClr val="bg1"/>
                    </a:solidFill>
                  </a:tcPr>
                </a:tc>
                <a:tc>
                  <a:txBody>
                    <a:bodyPr/>
                    <a:lstStyle/>
                    <a:p>
                      <a:pPr algn="ctr"/>
                      <a:r>
                        <a:rPr lang="en-US" dirty="0">
                          <a:latin typeface="Arial Nova Light" panose="020B0304020202020204" pitchFamily="34" charset="0"/>
                        </a:rPr>
                        <a:t>2018-2019</a:t>
                      </a:r>
                    </a:p>
                  </a:txBody>
                  <a:tcPr anchor="ctr"/>
                </a:tc>
                <a:tc>
                  <a:txBody>
                    <a:bodyPr/>
                    <a:lstStyle/>
                    <a:p>
                      <a:pPr algn="ctr"/>
                      <a:r>
                        <a:rPr lang="en-US" dirty="0">
                          <a:latin typeface="Arial Nova Light" panose="020B0304020202020204" pitchFamily="34" charset="0"/>
                        </a:rPr>
                        <a:t>2023-2024</a:t>
                      </a:r>
                    </a:p>
                  </a:txBody>
                  <a:tcPr anchor="ctr">
                    <a:solidFill>
                      <a:srgbClr val="201E70"/>
                    </a:solidFill>
                  </a:tcPr>
                </a:tc>
                <a:extLst>
                  <a:ext uri="{0D108BD9-81ED-4DB2-BD59-A6C34878D82A}">
                    <a16:rowId xmlns:a16="http://schemas.microsoft.com/office/drawing/2014/main" val="925908043"/>
                  </a:ext>
                </a:extLst>
              </a:tr>
              <a:tr h="1074166">
                <a:tc>
                  <a:txBody>
                    <a:bodyPr/>
                    <a:lstStyle/>
                    <a:p>
                      <a:pPr algn="ctr" fontAlgn="b"/>
                      <a:r>
                        <a:rPr lang="en-US" sz="1500" b="1" i="0" u="none" strike="noStrike" dirty="0">
                          <a:solidFill>
                            <a:schemeClr val="bg1"/>
                          </a:solidFill>
                          <a:latin typeface="Arial Nova Light" panose="020B0304020202020204" pitchFamily="34" charset="0"/>
                        </a:rPr>
                        <a:t>Primary Employment Setting</a:t>
                      </a:r>
                    </a:p>
                  </a:txBody>
                  <a:tcPr marL="9525" marR="9525" marT="9525" marB="0" anchor="ctr">
                    <a:solidFill>
                      <a:schemeClr val="tx1"/>
                    </a:solidFill>
                  </a:tcPr>
                </a:tc>
                <a:tc>
                  <a:txBody>
                    <a:bodyPr/>
                    <a:lstStyle/>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400" b="0" kern="1200" dirty="0">
                          <a:solidFill>
                            <a:schemeClr val="tx1"/>
                          </a:solidFill>
                          <a:latin typeface="Arial Nova Light" panose="020B0304020202020204" pitchFamily="34" charset="0"/>
                          <a:ea typeface="+mn-ea"/>
                          <a:cs typeface="+mn-cs"/>
                        </a:rPr>
                        <a:t>Practice in an urban setting		83.6%</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400" b="0" kern="1200" dirty="0">
                          <a:solidFill>
                            <a:schemeClr val="tx1"/>
                          </a:solidFill>
                          <a:latin typeface="Arial Nova Light" panose="020B0304020202020204" pitchFamily="34" charset="0"/>
                          <a:ea typeface="+mn-ea"/>
                          <a:cs typeface="+mn-cs"/>
                        </a:rPr>
                        <a:t>Practice in inpatient settings   		74% 	</a:t>
                      </a:r>
                    </a:p>
                  </a:txBody>
                  <a:tcPr marL="9525" marR="9525" marT="9525" marB="0" anchor="ctr"/>
                </a:tc>
                <a:tc>
                  <a:txBody>
                    <a:bodyPr/>
                    <a:lstStyle/>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400" b="0" kern="1200" dirty="0">
                          <a:solidFill>
                            <a:schemeClr val="tx1"/>
                          </a:solidFill>
                          <a:latin typeface="Arial Nova Light" panose="020B0304020202020204" pitchFamily="34" charset="0"/>
                          <a:ea typeface="+mn-ea"/>
                          <a:cs typeface="+mn-cs"/>
                        </a:rPr>
                        <a:t>Practice in an urban setting	79.5%</a:t>
                      </a:r>
                    </a:p>
                    <a:p>
                      <a:pPr marL="169863" marR="0" lvl="0" indent="-112713" algn="l" defTabSz="914400" rtl="0" eaLnBrk="1" fontAlgn="b" latinLnBrk="0" hangingPunct="1">
                        <a:lnSpc>
                          <a:spcPct val="150000"/>
                        </a:lnSpc>
                        <a:spcBef>
                          <a:spcPts val="0"/>
                        </a:spcBef>
                        <a:spcAft>
                          <a:spcPts val="0"/>
                        </a:spcAft>
                        <a:buClrTx/>
                        <a:buSzTx/>
                        <a:buFont typeface="Arial" pitchFamily="34" charset="0"/>
                        <a:buChar char="•"/>
                        <a:tabLst>
                          <a:tab pos="174625" algn="l"/>
                        </a:tabLst>
                        <a:defRPr/>
                      </a:pPr>
                      <a:r>
                        <a:rPr kumimoji="0" lang="en-US" sz="1400" b="0" kern="1200" dirty="0">
                          <a:solidFill>
                            <a:schemeClr val="tx1"/>
                          </a:solidFill>
                          <a:latin typeface="Arial Nova Light" panose="020B0304020202020204" pitchFamily="34" charset="0"/>
                          <a:ea typeface="+mn-ea"/>
                          <a:cs typeface="+mn-cs"/>
                        </a:rPr>
                        <a:t>Practice in inpatient settings   	69.1% 	</a:t>
                      </a:r>
                    </a:p>
                  </a:txBody>
                  <a:tcPr marL="9525" marR="9525" marT="9525" marB="0" anchor="ctr">
                    <a:solidFill>
                      <a:schemeClr val="tx2">
                        <a:lumMod val="20000"/>
                        <a:lumOff val="80000"/>
                      </a:schemeClr>
                    </a:solidFill>
                  </a:tcPr>
                </a:tc>
                <a:extLst>
                  <a:ext uri="{0D108BD9-81ED-4DB2-BD59-A6C34878D82A}">
                    <a16:rowId xmlns:a16="http://schemas.microsoft.com/office/drawing/2014/main" val="3542434330"/>
                  </a:ext>
                </a:extLst>
              </a:tr>
              <a:tr h="979997">
                <a:tc>
                  <a:txBody>
                    <a:bodyPr/>
                    <a:lstStyle/>
                    <a:p>
                      <a:pPr algn="ctr" fontAlgn="b"/>
                      <a:r>
                        <a:rPr lang="en-US" sz="1500" b="1" i="0" u="none" strike="noStrike" dirty="0">
                          <a:solidFill>
                            <a:schemeClr val="bg1"/>
                          </a:solidFill>
                          <a:latin typeface="Arial Nova Light" panose="020B0304020202020204" pitchFamily="34" charset="0"/>
                        </a:rPr>
                        <a:t>Highest Academic Degree in Nursing</a:t>
                      </a:r>
                    </a:p>
                  </a:txBody>
                  <a:tcPr marL="9525" marR="9525" marT="9525" marB="0" anchor="ctr">
                    <a:solidFill>
                      <a:schemeClr val="tx1"/>
                    </a:solidFill>
                  </a:tcPr>
                </a:tc>
                <a:tc>
                  <a:txBody>
                    <a:bodyPr/>
                    <a:lstStyle/>
                    <a:p>
                      <a:pPr marL="174625" indent="-114300" algn="l" rtl="0" eaLnBrk="1" fontAlgn="b" latinLnBrk="0" hangingPunct="1">
                        <a:lnSpc>
                          <a:spcPct val="150000"/>
                        </a:lnSpc>
                        <a:buFont typeface="Arial" pitchFamily="34" charset="0"/>
                        <a:buChar char="•"/>
                        <a:tabLst>
                          <a:tab pos="174625" algn="l"/>
                        </a:tabLst>
                      </a:pPr>
                      <a:r>
                        <a:rPr kumimoji="0" lang="en-US" sz="1400" kern="1200" dirty="0">
                          <a:latin typeface="Arial Nova Light" panose="020B0304020202020204" pitchFamily="34" charset="0"/>
                        </a:rPr>
                        <a:t>79.6% Master’s degree or Post-Master’s certificate</a:t>
                      </a:r>
                    </a:p>
                    <a:p>
                      <a:pPr marL="174625" indent="-114300" algn="l" rtl="0" eaLnBrk="1" fontAlgn="b" latinLnBrk="0" hangingPunct="1">
                        <a:lnSpc>
                          <a:spcPct val="150000"/>
                        </a:lnSpc>
                        <a:buFont typeface="Arial" pitchFamily="34" charset="0"/>
                        <a:buChar char="•"/>
                        <a:tabLst>
                          <a:tab pos="174625" algn="l"/>
                        </a:tabLst>
                      </a:pPr>
                      <a:r>
                        <a:rPr kumimoji="0" lang="en-US" sz="1400" kern="1200" dirty="0">
                          <a:latin typeface="Arial Nova Light" panose="020B0304020202020204" pitchFamily="34" charset="0"/>
                        </a:rPr>
                        <a:t>20.1% Doctoral degree (87% DNP, 12% PhD)</a:t>
                      </a:r>
                      <a:endParaRPr kumimoji="0" lang="en-US" sz="1400" kern="1200" dirty="0">
                        <a:solidFill>
                          <a:schemeClr val="tx1"/>
                        </a:solidFill>
                        <a:latin typeface="Arial Nova Light" panose="020B0304020202020204" pitchFamily="34" charset="0"/>
                        <a:ea typeface="+mn-ea"/>
                        <a:cs typeface="+mn-cs"/>
                      </a:endParaRPr>
                    </a:p>
                  </a:txBody>
                  <a:tcPr marL="9525" marR="9525" marT="9525" marB="0" anchor="ctr"/>
                </a:tc>
                <a:tc>
                  <a:txBody>
                    <a:bodyPr/>
                    <a:lstStyle/>
                    <a:p>
                      <a:pPr marL="174625" indent="-114300" algn="l" rtl="0" eaLnBrk="1" fontAlgn="b" latinLnBrk="0" hangingPunct="1">
                        <a:lnSpc>
                          <a:spcPct val="150000"/>
                        </a:lnSpc>
                        <a:buFont typeface="Arial" pitchFamily="34" charset="0"/>
                        <a:buChar char="•"/>
                        <a:tabLst>
                          <a:tab pos="174625" algn="l"/>
                        </a:tabLst>
                      </a:pPr>
                      <a:r>
                        <a:rPr kumimoji="0" lang="en-US" sz="1400" kern="1200" dirty="0">
                          <a:latin typeface="Arial Nova Light" panose="020B0304020202020204" pitchFamily="34" charset="0"/>
                        </a:rPr>
                        <a:t>73.7% Master’s degree or Post-Master’s certificate</a:t>
                      </a:r>
                    </a:p>
                    <a:p>
                      <a:pPr marL="174625" indent="-114300" algn="l" rtl="0" eaLnBrk="1" fontAlgn="b" latinLnBrk="0" hangingPunct="1">
                        <a:lnSpc>
                          <a:spcPct val="150000"/>
                        </a:lnSpc>
                        <a:buFont typeface="Arial" pitchFamily="34" charset="0"/>
                        <a:buChar char="•"/>
                        <a:tabLst>
                          <a:tab pos="174625" algn="l"/>
                        </a:tabLst>
                      </a:pPr>
                      <a:r>
                        <a:rPr kumimoji="0" lang="en-US" sz="1400" kern="1200" dirty="0">
                          <a:latin typeface="Arial Nova Light" panose="020B0304020202020204" pitchFamily="34" charset="0"/>
                        </a:rPr>
                        <a:t>26.3% Doctoral degree (90.2% DNP, 6.9% PhD)</a:t>
                      </a:r>
                      <a:endParaRPr kumimoji="0" lang="en-US" sz="1400" kern="1200" dirty="0">
                        <a:solidFill>
                          <a:schemeClr val="tx1"/>
                        </a:solidFill>
                        <a:latin typeface="Arial Nova Light" panose="020B0304020202020204" pitchFamily="34" charset="0"/>
                        <a:ea typeface="+mn-ea"/>
                        <a:cs typeface="+mn-cs"/>
                      </a:endParaRPr>
                    </a:p>
                  </a:txBody>
                  <a:tcPr marL="9525" marR="9525" marT="9525" marB="0" anchor="ctr">
                    <a:solidFill>
                      <a:srgbClr val="EBEDF5"/>
                    </a:solidFill>
                  </a:tcPr>
                </a:tc>
                <a:extLst>
                  <a:ext uri="{0D108BD9-81ED-4DB2-BD59-A6C34878D82A}">
                    <a16:rowId xmlns:a16="http://schemas.microsoft.com/office/drawing/2014/main" val="2701873912"/>
                  </a:ext>
                </a:extLst>
              </a:tr>
              <a:tr h="1102496">
                <a:tc>
                  <a:txBody>
                    <a:bodyPr/>
                    <a:lstStyle/>
                    <a:p>
                      <a:pPr algn="ctr" fontAlgn="b"/>
                      <a:r>
                        <a:rPr lang="en-US" sz="1500" b="1" i="0" u="none" strike="noStrike" dirty="0">
                          <a:solidFill>
                            <a:schemeClr val="bg1"/>
                          </a:solidFill>
                          <a:latin typeface="Arial Nova Light" panose="020B0304020202020204" pitchFamily="34" charset="0"/>
                        </a:rPr>
                        <a:t>Most Common Primary Focus </a:t>
                      </a:r>
                    </a:p>
                    <a:p>
                      <a:pPr algn="ctr" fontAlgn="b"/>
                      <a:r>
                        <a:rPr lang="en-US" sz="1500" b="1" i="0" u="none" strike="noStrike" dirty="0">
                          <a:solidFill>
                            <a:schemeClr val="bg1"/>
                          </a:solidFill>
                          <a:latin typeface="Arial Nova Light" panose="020B0304020202020204" pitchFamily="34" charset="0"/>
                        </a:rPr>
                        <a:t>of Practice</a:t>
                      </a:r>
                      <a:endParaRPr lang="en-US" sz="1500" b="1" i="1" u="none" strike="noStrike" dirty="0">
                        <a:solidFill>
                          <a:schemeClr val="bg1"/>
                        </a:solidFill>
                        <a:latin typeface="Arial Nova Light" panose="020B0304020202020204" pitchFamily="34" charset="0"/>
                      </a:endParaRPr>
                    </a:p>
                  </a:txBody>
                  <a:tcPr marL="9525" marR="9525" marT="9525" marB="0" anchor="ctr">
                    <a:solidFill>
                      <a:schemeClr val="tx1"/>
                    </a:solidFill>
                  </a:tcPr>
                </a:tc>
                <a:tc>
                  <a:txBody>
                    <a:bodyPr/>
                    <a:lstStyle/>
                    <a:p>
                      <a:pPr marL="403225" indent="-342900" algn="l" rtl="0" eaLnBrk="1" fontAlgn="b" latinLnBrk="0" hangingPunct="1">
                        <a:buFont typeface="+mj-lt"/>
                        <a:buAutoNum type="arabicPeriod"/>
                        <a:tabLst>
                          <a:tab pos="174625" algn="l"/>
                        </a:tabLst>
                      </a:pPr>
                      <a:r>
                        <a:rPr kumimoji="0" lang="en-US" sz="1400" kern="1200" dirty="0">
                          <a:latin typeface="Arial Nova Light" panose="020B0304020202020204" pitchFamily="34" charset="0"/>
                        </a:rPr>
                        <a:t>Critical Care (medical or mixed unit)</a:t>
                      </a:r>
                    </a:p>
                    <a:p>
                      <a:pPr marL="403225" indent="-342900" algn="l" rtl="0" eaLnBrk="1" fontAlgn="b" latinLnBrk="0" hangingPunct="1">
                        <a:buFont typeface="+mj-lt"/>
                        <a:buAutoNum type="arabicPeriod"/>
                        <a:tabLst>
                          <a:tab pos="174625" algn="l"/>
                        </a:tabLst>
                      </a:pPr>
                      <a:r>
                        <a:rPr kumimoji="0" lang="en-US" sz="1400" kern="1200" dirty="0">
                          <a:latin typeface="Arial Nova Light" panose="020B0304020202020204" pitchFamily="34" charset="0"/>
                        </a:rPr>
                        <a:t>Cardiac ICU</a:t>
                      </a:r>
                    </a:p>
                    <a:p>
                      <a:pPr marL="403225" indent="-342900" algn="l" rtl="0" eaLnBrk="1" fontAlgn="b" latinLnBrk="0" hangingPunct="1">
                        <a:buFont typeface="+mj-lt"/>
                        <a:buAutoNum type="arabicPeriod"/>
                        <a:tabLst>
                          <a:tab pos="174625" algn="l"/>
                        </a:tabLst>
                      </a:pPr>
                      <a:r>
                        <a:rPr kumimoji="0" lang="en-US" sz="1400" kern="1200" dirty="0">
                          <a:latin typeface="Arial Nova Light" panose="020B0304020202020204" pitchFamily="34" charset="0"/>
                        </a:rPr>
                        <a:t>Hematology/Oncology</a:t>
                      </a:r>
                    </a:p>
                    <a:p>
                      <a:pPr marL="403225" indent="-342900" algn="l" rtl="0" eaLnBrk="1" fontAlgn="b" latinLnBrk="0" hangingPunct="1">
                        <a:buFont typeface="+mj-lt"/>
                        <a:buAutoNum type="arabicPeriod"/>
                        <a:tabLst>
                          <a:tab pos="174625" algn="l"/>
                        </a:tabLst>
                      </a:pPr>
                      <a:r>
                        <a:rPr kumimoji="0" lang="en-US" sz="1400" kern="1200" dirty="0">
                          <a:latin typeface="Arial Nova Light" panose="020B0304020202020204" pitchFamily="34" charset="0"/>
                        </a:rPr>
                        <a:t>Cardiology</a:t>
                      </a:r>
                      <a:endParaRPr kumimoji="0" lang="en-US" sz="1400" kern="1200" dirty="0">
                        <a:solidFill>
                          <a:schemeClr val="tx1"/>
                        </a:solidFill>
                        <a:latin typeface="Arial Nova Light" panose="020B0304020202020204" pitchFamily="34" charset="0"/>
                        <a:ea typeface="+mn-ea"/>
                        <a:cs typeface="+mn-cs"/>
                      </a:endParaRPr>
                    </a:p>
                  </a:txBody>
                  <a:tcPr marL="9525" marR="9525" marT="9525" marB="0" anchor="ctr"/>
                </a:tc>
                <a:tc>
                  <a:txBody>
                    <a:bodyPr/>
                    <a:lstStyle/>
                    <a:p>
                      <a:pPr marL="403225" indent="-342900" algn="l" rtl="0" eaLnBrk="1" fontAlgn="b" latinLnBrk="0" hangingPunct="1">
                        <a:buFont typeface="+mj-lt"/>
                        <a:buAutoNum type="arabicPeriod"/>
                        <a:tabLst>
                          <a:tab pos="174625" algn="l"/>
                        </a:tabLst>
                      </a:pPr>
                      <a:r>
                        <a:rPr kumimoji="0" lang="en-US" sz="1400" kern="1200" dirty="0">
                          <a:latin typeface="Arial Nova Light" panose="020B0304020202020204" pitchFamily="34" charset="0"/>
                        </a:rPr>
                        <a:t>Critical Care (medical or mixed unit)</a:t>
                      </a:r>
                    </a:p>
                    <a:p>
                      <a:pPr marL="403225" indent="-342900" algn="l" rtl="0" eaLnBrk="1" fontAlgn="b" latinLnBrk="0" hangingPunct="1">
                        <a:buFont typeface="+mj-lt"/>
                        <a:buAutoNum type="arabicPeriod"/>
                        <a:tabLst>
                          <a:tab pos="174625" algn="l"/>
                        </a:tabLst>
                      </a:pPr>
                      <a:r>
                        <a:rPr kumimoji="0" lang="en-US" sz="1400" kern="1200" dirty="0">
                          <a:latin typeface="Arial Nova Light" panose="020B0304020202020204" pitchFamily="34" charset="0"/>
                        </a:rPr>
                        <a:t>Cardiac ICU</a:t>
                      </a:r>
                    </a:p>
                    <a:p>
                      <a:pPr marL="403225" indent="-342900" algn="l" rtl="0" eaLnBrk="1" fontAlgn="b" latinLnBrk="0" hangingPunct="1">
                        <a:buFont typeface="+mj-lt"/>
                        <a:buAutoNum type="arabicPeriod"/>
                        <a:tabLst>
                          <a:tab pos="174625" algn="l"/>
                        </a:tabLst>
                      </a:pPr>
                      <a:r>
                        <a:rPr kumimoji="0" lang="en-US" sz="1400" kern="1200" dirty="0">
                          <a:latin typeface="Arial Nova Light" panose="020B0304020202020204" pitchFamily="34" charset="0"/>
                        </a:rPr>
                        <a:t>Hematology/Oncology</a:t>
                      </a:r>
                    </a:p>
                    <a:p>
                      <a:pPr marL="403225" indent="-342900" algn="l" rtl="0" eaLnBrk="1" fontAlgn="b" latinLnBrk="0" hangingPunct="1">
                        <a:buFont typeface="+mj-lt"/>
                        <a:buAutoNum type="arabicPeriod"/>
                        <a:tabLst>
                          <a:tab pos="174625" algn="l"/>
                        </a:tabLst>
                      </a:pPr>
                      <a:r>
                        <a:rPr kumimoji="0" lang="en-US" sz="1400" kern="1200" dirty="0">
                          <a:latin typeface="Arial Nova Light" panose="020B0304020202020204" pitchFamily="34" charset="0"/>
                        </a:rPr>
                        <a:t>Emergency</a:t>
                      </a:r>
                      <a:endParaRPr kumimoji="0" lang="en-US" sz="1400" kern="1200" dirty="0">
                        <a:solidFill>
                          <a:schemeClr val="tx1"/>
                        </a:solidFill>
                        <a:latin typeface="Arial Nova Light" panose="020B0304020202020204" pitchFamily="34" charset="0"/>
                        <a:ea typeface="+mn-ea"/>
                        <a:cs typeface="+mn-cs"/>
                      </a:endParaRPr>
                    </a:p>
                  </a:txBody>
                  <a:tcPr anchor="ctr">
                    <a:solidFill>
                      <a:schemeClr val="tx2">
                        <a:lumMod val="20000"/>
                        <a:lumOff val="80000"/>
                      </a:schemeClr>
                    </a:solidFill>
                  </a:tcPr>
                </a:tc>
                <a:extLst>
                  <a:ext uri="{0D108BD9-81ED-4DB2-BD59-A6C34878D82A}">
                    <a16:rowId xmlns:a16="http://schemas.microsoft.com/office/drawing/2014/main" val="3505748265"/>
                  </a:ext>
                </a:extLst>
              </a:tr>
              <a:tr h="1660277">
                <a:tc>
                  <a:txBody>
                    <a:bodyPr/>
                    <a:lstStyle/>
                    <a:p>
                      <a:pPr marL="0" algn="ctr" defTabSz="914400" rtl="0" eaLnBrk="1" fontAlgn="b" latinLnBrk="0" hangingPunct="1"/>
                      <a:r>
                        <a:rPr lang="en-US" sz="1500" b="1" i="0" u="none" strike="noStrike" kern="1200" dirty="0">
                          <a:solidFill>
                            <a:schemeClr val="bg1"/>
                          </a:solidFill>
                          <a:latin typeface="Arial Nova Light" panose="020B0304020202020204" pitchFamily="34" charset="0"/>
                          <a:ea typeface="+mn-ea"/>
                          <a:cs typeface="+mn-cs"/>
                        </a:rPr>
                        <a:t>Prescriptive Privileges</a:t>
                      </a:r>
                    </a:p>
                  </a:txBody>
                  <a:tcPr marL="9525" marR="9525" marT="9525" marB="0" anchor="ctr">
                    <a:solidFill>
                      <a:schemeClr val="tx1"/>
                    </a:solidFill>
                  </a:tcPr>
                </a:tc>
                <a:tc>
                  <a:txBody>
                    <a:bodyPr/>
                    <a:lstStyle/>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dk1"/>
                          </a:solidFill>
                          <a:latin typeface="Arial Nova Light" panose="020B0304020202020204" pitchFamily="34" charset="0"/>
                          <a:ea typeface="+mn-ea"/>
                          <a:cs typeface="+mn-cs"/>
                        </a:rPr>
                        <a:t>99.2%    Yes, I can prescribe</a:t>
                      </a: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dk1"/>
                          </a:solidFill>
                          <a:latin typeface="Arial Nova Light" panose="020B0304020202020204" pitchFamily="34" charset="0"/>
                          <a:ea typeface="+mn-ea"/>
                          <a:cs typeface="+mn-cs"/>
                        </a:rPr>
                        <a:t>78.0%    Full: Schedules II – V</a:t>
                      </a: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dk1"/>
                          </a:solidFill>
                          <a:latin typeface="Arial Nova Light" panose="020B0304020202020204" pitchFamily="34" charset="0"/>
                          <a:ea typeface="+mn-ea"/>
                          <a:cs typeface="+mn-cs"/>
                        </a:rPr>
                        <a:t>15.8%    Partial: Cannot prescribe Schedule II</a:t>
                      </a: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dk1"/>
                          </a:solidFill>
                          <a:latin typeface="Arial Nova Light" panose="020B0304020202020204" pitchFamily="34" charset="0"/>
                          <a:ea typeface="+mn-ea"/>
                          <a:cs typeface="+mn-cs"/>
                        </a:rPr>
                        <a:t>5.4%      Partial: Limited other Schedules (not II)</a:t>
                      </a: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dk1"/>
                          </a:solidFill>
                          <a:latin typeface="Arial Nova Light" panose="020B0304020202020204" pitchFamily="34" charset="0"/>
                          <a:ea typeface="+mn-ea"/>
                          <a:cs typeface="+mn-cs"/>
                        </a:rPr>
                        <a:t>0.8%      No, I cannot prescribe</a:t>
                      </a:r>
                    </a:p>
                  </a:txBody>
                  <a:tcPr marL="9525" marR="9525" marT="9525" marB="0" anchor="ctr"/>
                </a:tc>
                <a:tc>
                  <a:txBody>
                    <a:bodyPr/>
                    <a:lstStyle/>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dk1"/>
                          </a:solidFill>
                          <a:latin typeface="Arial Nova Light" panose="020B0304020202020204" pitchFamily="34" charset="0"/>
                          <a:ea typeface="+mn-ea"/>
                          <a:cs typeface="+mn-cs"/>
                        </a:rPr>
                        <a:t>99.4%   Yes, I can prescribe</a:t>
                      </a: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dk1"/>
                          </a:solidFill>
                          <a:latin typeface="Arial Nova Light" panose="020B0304020202020204" pitchFamily="34" charset="0"/>
                          <a:ea typeface="+mn-ea"/>
                          <a:cs typeface="+mn-cs"/>
                        </a:rPr>
                        <a:t>74.9%   Full: Schedules II – V</a:t>
                      </a: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dk1"/>
                          </a:solidFill>
                          <a:latin typeface="Arial Nova Light" panose="020B0304020202020204" pitchFamily="34" charset="0"/>
                          <a:ea typeface="+mn-ea"/>
                          <a:cs typeface="+mn-cs"/>
                        </a:rPr>
                        <a:t>17.7%   Partial: Cannot prescribe Schedule II</a:t>
                      </a: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dk1"/>
                          </a:solidFill>
                          <a:latin typeface="Arial Nova Light" panose="020B0304020202020204" pitchFamily="34" charset="0"/>
                          <a:ea typeface="+mn-ea"/>
                          <a:cs typeface="+mn-cs"/>
                        </a:rPr>
                        <a:t>6.8%     Partial: Limited other Schedules (not II)</a:t>
                      </a: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dk1"/>
                          </a:solidFill>
                          <a:latin typeface="Arial Nova Light" panose="020B0304020202020204" pitchFamily="34" charset="0"/>
                          <a:ea typeface="+mn-ea"/>
                          <a:cs typeface="+mn-cs"/>
                        </a:rPr>
                        <a:t>0.6%     No, I cannot prescribe</a:t>
                      </a:r>
                    </a:p>
                  </a:txBody>
                  <a:tcPr anchor="ctr">
                    <a:solidFill>
                      <a:schemeClr val="tx2">
                        <a:lumMod val="20000"/>
                        <a:lumOff val="80000"/>
                      </a:schemeClr>
                    </a:solidFill>
                  </a:tcPr>
                </a:tc>
                <a:extLst>
                  <a:ext uri="{0D108BD9-81ED-4DB2-BD59-A6C34878D82A}">
                    <a16:rowId xmlns:a16="http://schemas.microsoft.com/office/drawing/2014/main" val="724446240"/>
                  </a:ext>
                </a:extLst>
              </a:tr>
            </a:tbl>
          </a:graphicData>
        </a:graphic>
      </p:graphicFrame>
    </p:spTree>
    <p:extLst>
      <p:ext uri="{BB962C8B-B14F-4D97-AF65-F5344CB8AC3E}">
        <p14:creationId xmlns:p14="http://schemas.microsoft.com/office/powerpoint/2010/main" val="3707270679"/>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344068"/>
      </a:dk2>
      <a:lt2>
        <a:srgbClr val="D9E0E6"/>
      </a:lt2>
      <a:accent1>
        <a:srgbClr val="956F47"/>
      </a:accent1>
      <a:accent2>
        <a:srgbClr val="201E70"/>
      </a:accent2>
      <a:accent3>
        <a:srgbClr val="28C4CC"/>
      </a:accent3>
      <a:accent4>
        <a:srgbClr val="42BA97"/>
      </a:accent4>
      <a:accent5>
        <a:srgbClr val="3E8853"/>
      </a:accent5>
      <a:accent6>
        <a:srgbClr val="62A39F"/>
      </a:accent6>
      <a:hlink>
        <a:srgbClr val="6EAC1C"/>
      </a:hlink>
      <a:folHlink>
        <a:srgbClr val="B26B02"/>
      </a:folHlink>
    </a:clrScheme>
    <a:fontScheme name="Custom 1">
      <a:majorFont>
        <a:latin typeface="Arial Nova Light"/>
        <a:ea typeface=""/>
        <a:cs typeface=""/>
      </a:majorFont>
      <a:minorFont>
        <a:latin typeface="Arial Nova Light"/>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2797</TotalTime>
  <Words>2468</Words>
  <Application>Microsoft Office PowerPoint</Application>
  <PresentationFormat>Widescreen</PresentationFormat>
  <Paragraphs>333</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 Nova</vt:lpstr>
      <vt:lpstr>Arial Nova Light</vt:lpstr>
      <vt:lpstr>Calibri</vt:lpstr>
      <vt:lpstr>Symbol</vt:lpstr>
      <vt:lpstr>Times New Roman</vt:lpstr>
      <vt:lpstr>Wingdings</vt:lpstr>
      <vt:lpstr>Retrospect</vt:lpstr>
      <vt:lpstr>2023-2024  Job Task Analysis for the:  Certified Pediatric Nurse Practitioner –  Acute Care (CPNP-AC®) Exam</vt:lpstr>
      <vt:lpstr>PURPOSE OF THE STUDY</vt:lpstr>
      <vt:lpstr>History and Purpose</vt:lpstr>
      <vt:lpstr>History and Purpose, cont.</vt:lpstr>
      <vt:lpstr>What are  the steps involved?</vt:lpstr>
      <vt:lpstr>What are  the steps involved?</vt:lpstr>
      <vt:lpstr>Survey participants responded to these sections, or categories, of questions: </vt:lpstr>
      <vt:lpstr>Results at-a-Glance</vt:lpstr>
      <vt:lpstr>Demographics of the CPNP-AC Over Time</vt:lpstr>
      <vt:lpstr>Content Outline Impact</vt:lpstr>
      <vt:lpstr>Content Outline Impact</vt:lpstr>
      <vt:lpstr>Content Outline Impact</vt:lpstr>
      <vt:lpstr>Content Outline Impact</vt:lpstr>
      <vt:lpstr>Content Outline Impact</vt:lpstr>
      <vt:lpstr>Content Outline Impact</vt:lpstr>
      <vt:lpstr>Content Outline Impact</vt:lpstr>
      <vt:lpstr>Content Outline Impact</vt:lpstr>
      <vt:lpstr>Content Outline Impact</vt:lpstr>
      <vt:lpstr>KNOWLEDGE AREAS</vt:lpstr>
      <vt:lpstr>PowerPoint Presentation</vt:lpstr>
      <vt:lpstr>Exam Details</vt:lpstr>
      <vt:lpstr>FAQs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Care Pediatric Updates Committee</dc:title>
  <dc:creator>Caroline Bauer</dc:creator>
  <cp:lastModifiedBy>Caitlin Gdowski</cp:lastModifiedBy>
  <cp:revision>145</cp:revision>
  <dcterms:created xsi:type="dcterms:W3CDTF">2021-02-08T19:14:06Z</dcterms:created>
  <dcterms:modified xsi:type="dcterms:W3CDTF">2024-06-24T23:09:10Z</dcterms:modified>
</cp:coreProperties>
</file>