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39" r:id="rId1"/>
  </p:sldMasterIdLst>
  <p:notesMasterIdLst>
    <p:notesMasterId r:id="rId26"/>
  </p:notesMasterIdLst>
  <p:sldIdLst>
    <p:sldId id="345" r:id="rId2"/>
    <p:sldId id="466" r:id="rId3"/>
    <p:sldId id="544" r:id="rId4"/>
    <p:sldId id="524" r:id="rId5"/>
    <p:sldId id="525" r:id="rId6"/>
    <p:sldId id="542" r:id="rId7"/>
    <p:sldId id="526" r:id="rId8"/>
    <p:sldId id="527" r:id="rId9"/>
    <p:sldId id="528" r:id="rId10"/>
    <p:sldId id="550" r:id="rId11"/>
    <p:sldId id="535" r:id="rId12"/>
    <p:sldId id="530" r:id="rId13"/>
    <p:sldId id="547" r:id="rId14"/>
    <p:sldId id="545" r:id="rId15"/>
    <p:sldId id="548" r:id="rId16"/>
    <p:sldId id="536" r:id="rId17"/>
    <p:sldId id="540" r:id="rId18"/>
    <p:sldId id="552" r:id="rId19"/>
    <p:sldId id="554" r:id="rId20"/>
    <p:sldId id="555" r:id="rId21"/>
    <p:sldId id="534" r:id="rId22"/>
    <p:sldId id="533" r:id="rId23"/>
    <p:sldId id="549" r:id="rId24"/>
    <p:sldId id="532" r:id="rId25"/>
  </p:sldIdLst>
  <p:sldSz cx="12192000" cy="6858000"/>
  <p:notesSz cx="7053263" cy="93567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NCB Slides" id="{4F6658C0-8969-4954-BDBC-C7BB75226916}">
          <p14:sldIdLst>
            <p14:sldId id="345"/>
            <p14:sldId id="466"/>
            <p14:sldId id="544"/>
            <p14:sldId id="524"/>
            <p14:sldId id="525"/>
            <p14:sldId id="542"/>
            <p14:sldId id="526"/>
            <p14:sldId id="527"/>
            <p14:sldId id="528"/>
            <p14:sldId id="550"/>
            <p14:sldId id="535"/>
            <p14:sldId id="530"/>
            <p14:sldId id="547"/>
            <p14:sldId id="545"/>
            <p14:sldId id="548"/>
            <p14:sldId id="536"/>
            <p14:sldId id="540"/>
            <p14:sldId id="552"/>
            <p14:sldId id="554"/>
            <p14:sldId id="555"/>
            <p14:sldId id="534"/>
            <p14:sldId id="533"/>
            <p14:sldId id="549"/>
            <p14:sldId id="53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63F068-B3A7-2023-871E-C15E0C0BAE00}" name="Stephanie Bosche" initials="SB" userId="S::sbosche@pncb.org::1a39a0c8-9d69-4f63-b50b-3ff56d24c688" providerId="AD"/>
  <p188:author id="{42D79E87-003F-AE27-7361-E35D41E2B5E5}" name="Adele Foerster" initials="AF" userId="S::afoerster@pncb.org::10078256-9345-4477-960a-004f89064cb4" providerId="AD"/>
  <p188:author id="{270D84E1-8C5F-0EB6-2E3D-42FEA70D9205}" name="Lesley Lightfoot" initials="LL" userId="S::llightfoot@pncb.org::9cbb87f8-d6f0-463b-9e8a-3a08fcc068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icole Ritchey" initials="NR" lastIdx="37" clrIdx="0"/>
  <p:cmAuthor id="2" name="Nicole Deeds" initials="ND" lastIdx="15" clrIdx="1">
    <p:extLst>
      <p:ext uri="{19B8F6BF-5375-455C-9EA6-DF929625EA0E}">
        <p15:presenceInfo xmlns:p15="http://schemas.microsoft.com/office/powerpoint/2012/main" userId="S::ndeeds@pncb.org::ff860fe2-0373-4953-b496-48a01c149f81" providerId="AD"/>
      </p:ext>
    </p:extLst>
  </p:cmAuthor>
  <p:cmAuthor id="3" name="Nicole Deeds" initials="ND [2]" lastIdx="2" clrIdx="2">
    <p:extLst>
      <p:ext uri="{19B8F6BF-5375-455C-9EA6-DF929625EA0E}">
        <p15:presenceInfo xmlns:p15="http://schemas.microsoft.com/office/powerpoint/2012/main" userId="S-1-5-21-1003208666-3812404117-3519461760-1609" providerId="AD"/>
      </p:ext>
    </p:extLst>
  </p:cmAuthor>
  <p:cmAuthor id="4" name="Caroline Bauer" initials="CB" lastIdx="1" clrIdx="3">
    <p:extLst>
      <p:ext uri="{19B8F6BF-5375-455C-9EA6-DF929625EA0E}">
        <p15:presenceInfo xmlns:p15="http://schemas.microsoft.com/office/powerpoint/2012/main" userId="S::cbauer@pncb.org::b67e7345-64a6-4143-8fc4-c9fdde5490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12639"/>
    <a:srgbClr val="7989C6"/>
    <a:srgbClr val="D2D1F3"/>
    <a:srgbClr val="201E70"/>
    <a:srgbClr val="9795E3"/>
    <a:srgbClr val="3330B2"/>
    <a:srgbClr val="EBEDF5"/>
    <a:srgbClr val="EFEBE9"/>
    <a:srgbClr val="956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6357" autoAdjust="0"/>
  </p:normalViewPr>
  <p:slideViewPr>
    <p:cSldViewPr snapToGrid="0">
      <p:cViewPr varScale="1">
        <p:scale>
          <a:sx n="110" d="100"/>
          <a:sy n="110" d="100"/>
        </p:scale>
        <p:origin x="318" y="108"/>
      </p:cViewPr>
      <p:guideLst>
        <p:guide orient="horz" pos="2160"/>
        <p:guide pos="3840"/>
      </p:guideLst>
    </p:cSldViewPr>
  </p:slideViewPr>
  <p:notesTextViewPr>
    <p:cViewPr>
      <p:scale>
        <a:sx n="3" d="2"/>
        <a:sy n="3" d="2"/>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DE72C4-F3F9-48AC-94E4-E2B4F10E513F}" type="doc">
      <dgm:prSet loTypeId="urn:microsoft.com/office/officeart/2008/layout/AlternatingHexagons" loCatId="list" qsTypeId="urn:microsoft.com/office/officeart/2005/8/quickstyle/simple1" qsCatId="simple" csTypeId="urn:microsoft.com/office/officeart/2005/8/colors/accent2_5" csCatId="accent2" phldr="1"/>
      <dgm:spPr/>
      <dgm:t>
        <a:bodyPr/>
        <a:lstStyle/>
        <a:p>
          <a:endParaRPr lang="en-US"/>
        </a:p>
      </dgm:t>
    </dgm:pt>
    <dgm:pt modelId="{B757F418-EC4A-4D3E-9639-2598727ECB78}">
      <dgm:prSet phldrT="[Text]" custT="1"/>
      <dgm:spPr/>
      <dgm:t>
        <a:bodyPr/>
        <a:lstStyle/>
        <a:p>
          <a:r>
            <a:rPr lang="en-US" sz="1200" b="1" dirty="0"/>
            <a:t>1,649 </a:t>
          </a:r>
          <a:br>
            <a:rPr lang="en-US" sz="1200" b="1" dirty="0"/>
          </a:br>
          <a:r>
            <a:rPr lang="en-US" sz="1200" b="1" dirty="0"/>
            <a:t>CPNP-PCs completed the survey</a:t>
          </a:r>
        </a:p>
      </dgm:t>
    </dgm:pt>
    <dgm:pt modelId="{4AAB83AC-F493-460A-B4C9-132CFD56A67A}" type="parTrans" cxnId="{FF47C884-3662-47D6-8424-7EF9A0CABA63}">
      <dgm:prSet/>
      <dgm:spPr/>
      <dgm:t>
        <a:bodyPr/>
        <a:lstStyle/>
        <a:p>
          <a:endParaRPr lang="en-US" sz="2000"/>
        </a:p>
      </dgm:t>
    </dgm:pt>
    <dgm:pt modelId="{51A5737F-81BA-4636-8CAB-D08FDE189A44}" type="sibTrans" cxnId="{FF47C884-3662-47D6-8424-7EF9A0CABA63}">
      <dgm:prSet custT="1"/>
      <dgm:spPr/>
      <dgm:t>
        <a:bodyPr/>
        <a:lstStyle/>
        <a:p>
          <a:endParaRPr lang="en-US" sz="4000" dirty="0"/>
        </a:p>
      </dgm:t>
    </dgm:pt>
    <dgm:pt modelId="{91EE9E2E-5620-4F29-88C5-99D0244F95D0}">
      <dgm:prSet phldrT="[Text]" custT="1"/>
      <dgm:spPr/>
      <dgm:t>
        <a:bodyPr/>
        <a:lstStyle/>
        <a:p>
          <a:r>
            <a:rPr lang="en-US" sz="1100" dirty="0"/>
            <a:t>The most commonly earned degree was the Master's degree (81%)</a:t>
          </a:r>
        </a:p>
        <a:p>
          <a:r>
            <a:rPr lang="en-US" sz="1100" dirty="0"/>
            <a:t>69% of respondents worked more than 30 hours per week in direct care of pediatric patients</a:t>
          </a:r>
        </a:p>
      </dgm:t>
    </dgm:pt>
    <dgm:pt modelId="{61AED08D-CC8D-46C4-9A82-CF96094212D5}" type="parTrans" cxnId="{50F64B20-ADDF-4FCA-92D2-5E1BA072DC99}">
      <dgm:prSet/>
      <dgm:spPr/>
      <dgm:t>
        <a:bodyPr/>
        <a:lstStyle/>
        <a:p>
          <a:endParaRPr lang="en-US" sz="2000"/>
        </a:p>
      </dgm:t>
    </dgm:pt>
    <dgm:pt modelId="{C38D5F5C-5BDD-4312-81F7-301B79B75355}" type="sibTrans" cxnId="{50F64B20-ADDF-4FCA-92D2-5E1BA072DC99}">
      <dgm:prSet/>
      <dgm:spPr/>
      <dgm:t>
        <a:bodyPr/>
        <a:lstStyle/>
        <a:p>
          <a:endParaRPr lang="en-US" sz="2000"/>
        </a:p>
      </dgm:t>
    </dgm:pt>
    <dgm:pt modelId="{036CCEBF-87A6-44B6-840C-4A744F57A13F}">
      <dgm:prSet phldrT="[Text]" custT="1"/>
      <dgm:spPr/>
      <dgm:t>
        <a:bodyPr/>
        <a:lstStyle/>
        <a:p>
          <a:r>
            <a:rPr lang="en-US" sz="1200" b="1" dirty="0"/>
            <a:t>Almost half (49.3%) in Ambulatory Care in a Community Setting</a:t>
          </a:r>
        </a:p>
      </dgm:t>
    </dgm:pt>
    <dgm:pt modelId="{C9DC7A9A-B505-4248-830F-BE7BD940EBF2}" type="parTrans" cxnId="{2AE0AB91-63AF-416B-866E-AEB19560B8E7}">
      <dgm:prSet/>
      <dgm:spPr/>
      <dgm:t>
        <a:bodyPr/>
        <a:lstStyle/>
        <a:p>
          <a:endParaRPr lang="en-US" sz="2000"/>
        </a:p>
      </dgm:t>
    </dgm:pt>
    <dgm:pt modelId="{389238F6-B363-475D-A6C0-A705FCC41143}" type="sibTrans" cxnId="{2AE0AB91-63AF-416B-866E-AEB19560B8E7}">
      <dgm:prSet custT="1"/>
      <dgm:spPr/>
      <dgm:t>
        <a:bodyPr/>
        <a:lstStyle/>
        <a:p>
          <a:endParaRPr lang="en-US" sz="4000" dirty="0"/>
        </a:p>
      </dgm:t>
    </dgm:pt>
    <dgm:pt modelId="{7F127BE9-C27B-4908-8B87-7E5C886320E8}">
      <dgm:prSet phldrT="[Text]" custT="1"/>
      <dgm:spPr/>
      <dgm:t>
        <a:bodyPr/>
        <a:lstStyle/>
        <a:p>
          <a:r>
            <a:rPr lang="en-US" sz="1100" dirty="0"/>
            <a:t>This setting includes private practice, free medical clinic, mobile health, retail/urgent care, and federally qualified health centers</a:t>
          </a:r>
        </a:p>
      </dgm:t>
    </dgm:pt>
    <dgm:pt modelId="{3C9C13B8-A7E7-4D7C-AD9B-6277CB3521B0}" type="parTrans" cxnId="{16F7F48F-DB72-4185-9166-F86D907DA613}">
      <dgm:prSet/>
      <dgm:spPr/>
      <dgm:t>
        <a:bodyPr/>
        <a:lstStyle/>
        <a:p>
          <a:endParaRPr lang="en-US" sz="2000"/>
        </a:p>
      </dgm:t>
    </dgm:pt>
    <dgm:pt modelId="{012B9A81-33FA-479D-A364-E84A259B9217}" type="sibTrans" cxnId="{16F7F48F-DB72-4185-9166-F86D907DA613}">
      <dgm:prSet/>
      <dgm:spPr/>
      <dgm:t>
        <a:bodyPr/>
        <a:lstStyle/>
        <a:p>
          <a:endParaRPr lang="en-US" sz="2000"/>
        </a:p>
      </dgm:t>
    </dgm:pt>
    <dgm:pt modelId="{D414C28B-6377-4CAA-B6E4-035B6315A9CF}">
      <dgm:prSet phldrT="[Text]" custT="1"/>
      <dgm:spPr/>
      <dgm:t>
        <a:bodyPr/>
        <a:lstStyle/>
        <a:p>
          <a:r>
            <a:rPr lang="en-US" sz="1200" b="1" kern="1200" dirty="0">
              <a:latin typeface="Calibri" panose="020F0502020204030204"/>
              <a:ea typeface="+mn-ea"/>
              <a:cs typeface="+mn-cs"/>
            </a:rPr>
            <a:t>715 spent more than 50% of their time in a nursing subspecialty</a:t>
          </a:r>
        </a:p>
      </dgm:t>
    </dgm:pt>
    <dgm:pt modelId="{AB634E37-CEF5-4C63-80B4-CCCE26C97F77}" type="parTrans" cxnId="{FECE075A-76B4-4D06-BF31-035892DE4891}">
      <dgm:prSet/>
      <dgm:spPr/>
      <dgm:t>
        <a:bodyPr/>
        <a:lstStyle/>
        <a:p>
          <a:endParaRPr lang="en-US" sz="2000"/>
        </a:p>
      </dgm:t>
    </dgm:pt>
    <dgm:pt modelId="{BE120118-EA9E-4C48-8732-7F6D9132AE84}" type="sibTrans" cxnId="{FECE075A-76B4-4D06-BF31-035892DE4891}">
      <dgm:prSet custT="1"/>
      <dgm:spPr/>
      <dgm:t>
        <a:bodyPr/>
        <a:lstStyle/>
        <a:p>
          <a:endParaRPr lang="en-US" sz="4000" dirty="0"/>
        </a:p>
      </dgm:t>
    </dgm:pt>
    <dgm:pt modelId="{8EEA126D-F570-442E-AD3F-886E69F0C1F1}">
      <dgm:prSet phldrT="[Text]" custT="1"/>
      <dgm:spPr/>
      <dgm:t>
        <a:bodyPr/>
        <a:lstStyle/>
        <a:p>
          <a:r>
            <a:rPr lang="en-US" sz="1100" dirty="0"/>
            <a:t>Of those, about 4% were in Hematology/Oncology, followed by Develop-mental/Behavioral Pediatrics (3.7%) and Neonatology(3.7%)</a:t>
          </a:r>
        </a:p>
      </dgm:t>
    </dgm:pt>
    <dgm:pt modelId="{655205CF-C498-4F6B-85B4-36555E477FA7}" type="parTrans" cxnId="{CB0905C5-5692-461A-9F85-9CC22E9135FC}">
      <dgm:prSet/>
      <dgm:spPr/>
      <dgm:t>
        <a:bodyPr/>
        <a:lstStyle/>
        <a:p>
          <a:endParaRPr lang="en-US" sz="2000"/>
        </a:p>
      </dgm:t>
    </dgm:pt>
    <dgm:pt modelId="{ECADFA62-9689-477D-B50A-536530D321A2}" type="sibTrans" cxnId="{CB0905C5-5692-461A-9F85-9CC22E9135FC}">
      <dgm:prSet/>
      <dgm:spPr/>
      <dgm:t>
        <a:bodyPr/>
        <a:lstStyle/>
        <a:p>
          <a:endParaRPr lang="en-US" sz="2000"/>
        </a:p>
      </dgm:t>
    </dgm:pt>
    <dgm:pt modelId="{81BA107E-DA95-43F1-83F7-6DC38B3200FF}">
      <dgm:prSet phldrT="[Text]" custT="1"/>
      <dgm:spPr/>
      <dgm:t>
        <a:bodyPr/>
        <a:lstStyle/>
        <a:p>
          <a:r>
            <a:rPr lang="en-US" sz="1200" b="1" dirty="0"/>
            <a:t>Age, Gender, Ethnicity</a:t>
          </a:r>
        </a:p>
      </dgm:t>
    </dgm:pt>
    <dgm:pt modelId="{77C66648-0D54-4C78-BF84-00CE8F9B1BB7}" type="parTrans" cxnId="{9E39A2F3-953D-4DBD-90EF-D2C97E5EF364}">
      <dgm:prSet/>
      <dgm:spPr/>
      <dgm:t>
        <a:bodyPr/>
        <a:lstStyle/>
        <a:p>
          <a:endParaRPr lang="en-US" sz="2000"/>
        </a:p>
      </dgm:t>
    </dgm:pt>
    <dgm:pt modelId="{8BF78097-153F-4C67-BEDF-7B3FDA442790}" type="sibTrans" cxnId="{9E39A2F3-953D-4DBD-90EF-D2C97E5EF364}">
      <dgm:prSet custT="1"/>
      <dgm:spPr/>
      <dgm:t>
        <a:bodyPr/>
        <a:lstStyle/>
        <a:p>
          <a:endParaRPr lang="en-US" sz="4000" dirty="0"/>
        </a:p>
      </dgm:t>
    </dgm:pt>
    <dgm:pt modelId="{8F52A2E8-433B-48B3-B124-FC55E18E5CE1}">
      <dgm:prSet phldrT="[Text]" custT="1"/>
      <dgm:spPr/>
      <dgm:t>
        <a:bodyPr/>
        <a:lstStyle/>
        <a:p>
          <a:r>
            <a:rPr lang="en-US" sz="1100" dirty="0"/>
            <a:t>83% identified as white </a:t>
          </a:r>
        </a:p>
        <a:p>
          <a:r>
            <a:rPr lang="en-US" sz="1100" dirty="0"/>
            <a:t>Most (83%) predominantly identified as female </a:t>
          </a:r>
        </a:p>
        <a:p>
          <a:r>
            <a:rPr lang="en-US" sz="1100" dirty="0"/>
            <a:t>More than half were under the age of 45</a:t>
          </a:r>
        </a:p>
      </dgm:t>
    </dgm:pt>
    <dgm:pt modelId="{F2FCD113-B7D7-41FF-8602-3BEB5DEE825B}" type="parTrans" cxnId="{2AF94A1E-95F1-458A-B6BB-AA54D80A27E7}">
      <dgm:prSet/>
      <dgm:spPr/>
      <dgm:t>
        <a:bodyPr/>
        <a:lstStyle/>
        <a:p>
          <a:endParaRPr lang="en-US" sz="2000"/>
        </a:p>
      </dgm:t>
    </dgm:pt>
    <dgm:pt modelId="{06A5286B-6013-41B5-BD00-001DCAA99212}" type="sibTrans" cxnId="{2AF94A1E-95F1-458A-B6BB-AA54D80A27E7}">
      <dgm:prSet/>
      <dgm:spPr/>
      <dgm:t>
        <a:bodyPr/>
        <a:lstStyle/>
        <a:p>
          <a:endParaRPr lang="en-US" sz="2000"/>
        </a:p>
      </dgm:t>
    </dgm:pt>
    <dgm:pt modelId="{22CA60FE-9D62-4E44-BECD-9F903F23C853}">
      <dgm:prSet phldrT="[Text]" custT="1"/>
      <dgm:spPr/>
      <dgm:t>
        <a:bodyPr/>
        <a:lstStyle/>
        <a:p>
          <a:r>
            <a:rPr lang="en-US" sz="1200" b="1" dirty="0"/>
            <a:t>Other Data</a:t>
          </a:r>
        </a:p>
      </dgm:t>
    </dgm:pt>
    <dgm:pt modelId="{B205B541-D54E-48E6-88CA-B35ACDA8E8A8}" type="parTrans" cxnId="{34774459-BBD6-432A-84B6-7AB4C8BAA3E7}">
      <dgm:prSet/>
      <dgm:spPr/>
      <dgm:t>
        <a:bodyPr/>
        <a:lstStyle/>
        <a:p>
          <a:endParaRPr lang="en-US" sz="2000"/>
        </a:p>
      </dgm:t>
    </dgm:pt>
    <dgm:pt modelId="{4C5AE7FC-5E82-4877-9A18-D8BE0B701B51}" type="sibTrans" cxnId="{34774459-BBD6-432A-84B6-7AB4C8BAA3E7}">
      <dgm:prSet custT="1"/>
      <dgm:spPr/>
      <dgm:t>
        <a:bodyPr/>
        <a:lstStyle/>
        <a:p>
          <a:endParaRPr lang="en-US" sz="4000" dirty="0"/>
        </a:p>
      </dgm:t>
    </dgm:pt>
    <dgm:pt modelId="{62DF0400-AC06-45BB-A5DA-5572493D9205}">
      <dgm:prSet phldrT="[Text]" custT="1"/>
      <dgm:spPr/>
      <dgm:t>
        <a:bodyPr/>
        <a:lstStyle/>
        <a:p>
          <a:r>
            <a:rPr lang="en-US" sz="1100" b="0" dirty="0"/>
            <a:t>38% had </a:t>
          </a:r>
          <a:r>
            <a:rPr lang="en-US" sz="1100" b="0" u="sng" dirty="0"/>
            <a:t>&gt;</a:t>
          </a:r>
          <a:r>
            <a:rPr lang="en-US" sz="1100" b="0" dirty="0"/>
            <a:t> 5 years of experience in pediatric PC</a:t>
          </a:r>
        </a:p>
      </dgm:t>
    </dgm:pt>
    <dgm:pt modelId="{D6C993E6-E700-4FA1-A4BE-FE12C9A59BAD}" type="parTrans" cxnId="{C7C63B67-0E51-42A4-8DC9-6FA960CABCC4}">
      <dgm:prSet/>
      <dgm:spPr/>
      <dgm:t>
        <a:bodyPr/>
        <a:lstStyle/>
        <a:p>
          <a:endParaRPr lang="en-US" sz="2000"/>
        </a:p>
      </dgm:t>
    </dgm:pt>
    <dgm:pt modelId="{E65CF4A1-D903-481F-984F-D72F8CB558A4}" type="sibTrans" cxnId="{C7C63B67-0E51-42A4-8DC9-6FA960CABCC4}">
      <dgm:prSet/>
      <dgm:spPr/>
      <dgm:t>
        <a:bodyPr/>
        <a:lstStyle/>
        <a:p>
          <a:endParaRPr lang="en-US" sz="2000"/>
        </a:p>
      </dgm:t>
    </dgm:pt>
    <dgm:pt modelId="{73881CDB-D17F-4214-9C5B-E6994A1D9DA4}">
      <dgm:prSet phldrT="[Text]" custT="1"/>
      <dgm:spPr/>
      <dgm:t>
        <a:bodyPr/>
        <a:lstStyle/>
        <a:p>
          <a:r>
            <a:rPr lang="en-US" sz="1100" dirty="0"/>
            <a:t>69% worked more than 30 hours/week in direct care</a:t>
          </a:r>
        </a:p>
        <a:p>
          <a:r>
            <a:rPr lang="en-US" sz="1100" b="0" dirty="0"/>
            <a:t>44.7% are practicing in an urban area.</a:t>
          </a:r>
        </a:p>
      </dgm:t>
    </dgm:pt>
    <dgm:pt modelId="{64C829C4-E1B8-43A3-BF75-86F3A8FFC8B3}" type="parTrans" cxnId="{CE9580B7-5C71-46E1-A6B1-9ECAB51FC8AA}">
      <dgm:prSet/>
      <dgm:spPr/>
      <dgm:t>
        <a:bodyPr/>
        <a:lstStyle/>
        <a:p>
          <a:endParaRPr lang="en-US" sz="2000"/>
        </a:p>
      </dgm:t>
    </dgm:pt>
    <dgm:pt modelId="{AAA0C434-0017-4782-AFA5-D9CD0D8D04E1}" type="sibTrans" cxnId="{CE9580B7-5C71-46E1-A6B1-9ECAB51FC8AA}">
      <dgm:prSet/>
      <dgm:spPr/>
      <dgm:t>
        <a:bodyPr/>
        <a:lstStyle/>
        <a:p>
          <a:endParaRPr lang="en-US" sz="2000"/>
        </a:p>
      </dgm:t>
    </dgm:pt>
    <dgm:pt modelId="{DF2D5D7C-662D-4396-A398-77774D650F5D}" type="pres">
      <dgm:prSet presAssocID="{1FDE72C4-F3F9-48AC-94E4-E2B4F10E513F}" presName="Name0" presStyleCnt="0">
        <dgm:presLayoutVars>
          <dgm:chMax/>
          <dgm:chPref/>
          <dgm:dir/>
          <dgm:animLvl val="lvl"/>
        </dgm:presLayoutVars>
      </dgm:prSet>
      <dgm:spPr/>
    </dgm:pt>
    <dgm:pt modelId="{1A85F482-AF22-4762-9DAF-83BB9884A3C2}" type="pres">
      <dgm:prSet presAssocID="{B757F418-EC4A-4D3E-9639-2598727ECB78}" presName="composite" presStyleCnt="0"/>
      <dgm:spPr/>
    </dgm:pt>
    <dgm:pt modelId="{35274F11-3F52-4106-99C9-E3A67DB03E83}" type="pres">
      <dgm:prSet presAssocID="{B757F418-EC4A-4D3E-9639-2598727ECB78}" presName="Parent1" presStyleLbl="node1" presStyleIdx="0" presStyleCnt="10">
        <dgm:presLayoutVars>
          <dgm:chMax val="1"/>
          <dgm:chPref val="1"/>
          <dgm:bulletEnabled val="1"/>
        </dgm:presLayoutVars>
      </dgm:prSet>
      <dgm:spPr/>
    </dgm:pt>
    <dgm:pt modelId="{6E268B59-9370-402F-B420-C2EE07D3D797}" type="pres">
      <dgm:prSet presAssocID="{B757F418-EC4A-4D3E-9639-2598727ECB78}" presName="Childtext1" presStyleLbl="revTx" presStyleIdx="0" presStyleCnt="5">
        <dgm:presLayoutVars>
          <dgm:chMax val="0"/>
          <dgm:chPref val="0"/>
          <dgm:bulletEnabled val="1"/>
        </dgm:presLayoutVars>
      </dgm:prSet>
      <dgm:spPr/>
    </dgm:pt>
    <dgm:pt modelId="{27EB6E71-2B95-4497-9292-6A73908AE039}" type="pres">
      <dgm:prSet presAssocID="{B757F418-EC4A-4D3E-9639-2598727ECB78}" presName="BalanceSpacing" presStyleCnt="0"/>
      <dgm:spPr/>
    </dgm:pt>
    <dgm:pt modelId="{5656D39E-E902-4D8A-9DA0-2E115423C158}" type="pres">
      <dgm:prSet presAssocID="{B757F418-EC4A-4D3E-9639-2598727ECB78}" presName="BalanceSpacing1" presStyleCnt="0"/>
      <dgm:spPr/>
    </dgm:pt>
    <dgm:pt modelId="{E3E2FB2B-1245-4418-95D3-C449F523D27E}" type="pres">
      <dgm:prSet presAssocID="{51A5737F-81BA-4636-8CAB-D08FDE189A44}" presName="Accent1Text" presStyleLbl="node1" presStyleIdx="1" presStyleCnt="10"/>
      <dgm:spPr/>
    </dgm:pt>
    <dgm:pt modelId="{512F4C46-3EDE-4AD1-838B-2187992F2B90}" type="pres">
      <dgm:prSet presAssocID="{51A5737F-81BA-4636-8CAB-D08FDE189A44}" presName="spaceBetweenRectangles" presStyleCnt="0"/>
      <dgm:spPr/>
    </dgm:pt>
    <dgm:pt modelId="{BF3261A6-765F-48D6-84E5-7CE7E484A5A8}" type="pres">
      <dgm:prSet presAssocID="{036CCEBF-87A6-44B6-840C-4A744F57A13F}" presName="composite" presStyleCnt="0"/>
      <dgm:spPr/>
    </dgm:pt>
    <dgm:pt modelId="{EED05D4D-7B51-4CF9-817E-AF29428FA04B}" type="pres">
      <dgm:prSet presAssocID="{036CCEBF-87A6-44B6-840C-4A744F57A13F}" presName="Parent1" presStyleLbl="node1" presStyleIdx="2" presStyleCnt="10">
        <dgm:presLayoutVars>
          <dgm:chMax val="1"/>
          <dgm:chPref val="1"/>
          <dgm:bulletEnabled val="1"/>
        </dgm:presLayoutVars>
      </dgm:prSet>
      <dgm:spPr/>
    </dgm:pt>
    <dgm:pt modelId="{C047D638-3288-4261-BD1C-010CB9D1DAD5}" type="pres">
      <dgm:prSet presAssocID="{036CCEBF-87A6-44B6-840C-4A744F57A13F}" presName="Childtext1" presStyleLbl="revTx" presStyleIdx="1" presStyleCnt="5">
        <dgm:presLayoutVars>
          <dgm:chMax val="0"/>
          <dgm:chPref val="0"/>
          <dgm:bulletEnabled val="1"/>
        </dgm:presLayoutVars>
      </dgm:prSet>
      <dgm:spPr/>
    </dgm:pt>
    <dgm:pt modelId="{CF5D8D8D-F885-4A9E-A14B-6D39D6DD99E4}" type="pres">
      <dgm:prSet presAssocID="{036CCEBF-87A6-44B6-840C-4A744F57A13F}" presName="BalanceSpacing" presStyleCnt="0"/>
      <dgm:spPr/>
    </dgm:pt>
    <dgm:pt modelId="{EFBAFA8B-7247-4298-A658-7892F8CB919C}" type="pres">
      <dgm:prSet presAssocID="{036CCEBF-87A6-44B6-840C-4A744F57A13F}" presName="BalanceSpacing1" presStyleCnt="0"/>
      <dgm:spPr/>
    </dgm:pt>
    <dgm:pt modelId="{7445D09E-F81C-4597-8557-28CABDBF271D}" type="pres">
      <dgm:prSet presAssocID="{389238F6-B363-475D-A6C0-A705FCC41143}" presName="Accent1Text" presStyleLbl="node1" presStyleIdx="3" presStyleCnt="10" custLinFactNeighborY="0"/>
      <dgm:spPr/>
    </dgm:pt>
    <dgm:pt modelId="{04DAA659-7262-4FCD-A73E-FCEF592AAEEC}" type="pres">
      <dgm:prSet presAssocID="{389238F6-B363-475D-A6C0-A705FCC41143}" presName="spaceBetweenRectangles" presStyleCnt="0"/>
      <dgm:spPr/>
    </dgm:pt>
    <dgm:pt modelId="{25F6001B-3E96-4FCC-ACD4-55FF523D527B}" type="pres">
      <dgm:prSet presAssocID="{D414C28B-6377-4CAA-B6E4-035B6315A9CF}" presName="composite" presStyleCnt="0"/>
      <dgm:spPr/>
    </dgm:pt>
    <dgm:pt modelId="{72A7AF5C-2C2F-45D4-8C41-5C202E1B7444}" type="pres">
      <dgm:prSet presAssocID="{D414C28B-6377-4CAA-B6E4-035B6315A9CF}" presName="Parent1" presStyleLbl="node1" presStyleIdx="4" presStyleCnt="10">
        <dgm:presLayoutVars>
          <dgm:chMax val="1"/>
          <dgm:chPref val="1"/>
          <dgm:bulletEnabled val="1"/>
        </dgm:presLayoutVars>
      </dgm:prSet>
      <dgm:spPr/>
    </dgm:pt>
    <dgm:pt modelId="{CC75E1B8-367A-4C5E-BC71-6AF15305B06C}" type="pres">
      <dgm:prSet presAssocID="{D414C28B-6377-4CAA-B6E4-035B6315A9CF}" presName="Childtext1" presStyleLbl="revTx" presStyleIdx="2" presStyleCnt="5">
        <dgm:presLayoutVars>
          <dgm:chMax val="0"/>
          <dgm:chPref val="0"/>
          <dgm:bulletEnabled val="1"/>
        </dgm:presLayoutVars>
      </dgm:prSet>
      <dgm:spPr/>
    </dgm:pt>
    <dgm:pt modelId="{FBDA8FB3-32C9-4D64-8D6C-4A710BA8C7AA}" type="pres">
      <dgm:prSet presAssocID="{D414C28B-6377-4CAA-B6E4-035B6315A9CF}" presName="BalanceSpacing" presStyleCnt="0"/>
      <dgm:spPr/>
    </dgm:pt>
    <dgm:pt modelId="{45E2ED2E-94D6-485C-9415-F4EE45806DFE}" type="pres">
      <dgm:prSet presAssocID="{D414C28B-6377-4CAA-B6E4-035B6315A9CF}" presName="BalanceSpacing1" presStyleCnt="0"/>
      <dgm:spPr/>
    </dgm:pt>
    <dgm:pt modelId="{E4014025-A9BD-4598-A3EF-42944FB8ACEE}" type="pres">
      <dgm:prSet presAssocID="{BE120118-EA9E-4C48-8732-7F6D9132AE84}" presName="Accent1Text" presStyleLbl="node1" presStyleIdx="5" presStyleCnt="10"/>
      <dgm:spPr/>
    </dgm:pt>
    <dgm:pt modelId="{4335F1A4-759A-4BDE-941E-A1FAEE00BA33}" type="pres">
      <dgm:prSet presAssocID="{BE120118-EA9E-4C48-8732-7F6D9132AE84}" presName="spaceBetweenRectangles" presStyleCnt="0"/>
      <dgm:spPr/>
    </dgm:pt>
    <dgm:pt modelId="{0DBB8BF9-FFA6-428F-9D27-F7BB997D2881}" type="pres">
      <dgm:prSet presAssocID="{81BA107E-DA95-43F1-83F7-6DC38B3200FF}" presName="composite" presStyleCnt="0"/>
      <dgm:spPr/>
    </dgm:pt>
    <dgm:pt modelId="{502087D0-CDF9-4ADD-BACF-DCC89A49B703}" type="pres">
      <dgm:prSet presAssocID="{81BA107E-DA95-43F1-83F7-6DC38B3200FF}" presName="Parent1" presStyleLbl="node1" presStyleIdx="6" presStyleCnt="10">
        <dgm:presLayoutVars>
          <dgm:chMax val="1"/>
          <dgm:chPref val="1"/>
          <dgm:bulletEnabled val="1"/>
        </dgm:presLayoutVars>
      </dgm:prSet>
      <dgm:spPr/>
    </dgm:pt>
    <dgm:pt modelId="{9F9C2FFE-2459-45B0-AD3E-49629533CF0C}" type="pres">
      <dgm:prSet presAssocID="{81BA107E-DA95-43F1-83F7-6DC38B3200FF}" presName="Childtext1" presStyleLbl="revTx" presStyleIdx="3" presStyleCnt="5">
        <dgm:presLayoutVars>
          <dgm:chMax val="0"/>
          <dgm:chPref val="0"/>
          <dgm:bulletEnabled val="1"/>
        </dgm:presLayoutVars>
      </dgm:prSet>
      <dgm:spPr/>
    </dgm:pt>
    <dgm:pt modelId="{58CD42D2-4BD5-4F04-9B56-3B611DB99493}" type="pres">
      <dgm:prSet presAssocID="{81BA107E-DA95-43F1-83F7-6DC38B3200FF}" presName="BalanceSpacing" presStyleCnt="0"/>
      <dgm:spPr/>
    </dgm:pt>
    <dgm:pt modelId="{3D5DF6EC-DF20-413B-975F-236AEC3E01A8}" type="pres">
      <dgm:prSet presAssocID="{81BA107E-DA95-43F1-83F7-6DC38B3200FF}" presName="BalanceSpacing1" presStyleCnt="0"/>
      <dgm:spPr/>
    </dgm:pt>
    <dgm:pt modelId="{4E05A9E1-B964-4A1B-8676-ED162342E37E}" type="pres">
      <dgm:prSet presAssocID="{8BF78097-153F-4C67-BEDF-7B3FDA442790}" presName="Accent1Text" presStyleLbl="node1" presStyleIdx="7" presStyleCnt="10"/>
      <dgm:spPr/>
    </dgm:pt>
    <dgm:pt modelId="{B4E59434-23F8-4676-A0B5-C91DF7BC338F}" type="pres">
      <dgm:prSet presAssocID="{8BF78097-153F-4C67-BEDF-7B3FDA442790}" presName="spaceBetweenRectangles" presStyleCnt="0"/>
      <dgm:spPr/>
    </dgm:pt>
    <dgm:pt modelId="{4697B0ED-95B8-4BAA-8640-2AED784A0EBB}" type="pres">
      <dgm:prSet presAssocID="{22CA60FE-9D62-4E44-BECD-9F903F23C853}" presName="composite" presStyleCnt="0"/>
      <dgm:spPr/>
    </dgm:pt>
    <dgm:pt modelId="{0C2C3867-5881-467C-B7A8-A89AE4CB7AB6}" type="pres">
      <dgm:prSet presAssocID="{22CA60FE-9D62-4E44-BECD-9F903F23C853}" presName="Parent1" presStyleLbl="node1" presStyleIdx="8" presStyleCnt="10">
        <dgm:presLayoutVars>
          <dgm:chMax val="1"/>
          <dgm:chPref val="1"/>
          <dgm:bulletEnabled val="1"/>
        </dgm:presLayoutVars>
      </dgm:prSet>
      <dgm:spPr/>
    </dgm:pt>
    <dgm:pt modelId="{1BC6B30D-994D-4988-8D97-C15F4F1475BB}" type="pres">
      <dgm:prSet presAssocID="{22CA60FE-9D62-4E44-BECD-9F903F23C853}" presName="Childtext1" presStyleLbl="revTx" presStyleIdx="4" presStyleCnt="5">
        <dgm:presLayoutVars>
          <dgm:chMax val="0"/>
          <dgm:chPref val="0"/>
          <dgm:bulletEnabled val="1"/>
        </dgm:presLayoutVars>
      </dgm:prSet>
      <dgm:spPr/>
    </dgm:pt>
    <dgm:pt modelId="{CFC3F7C2-AB86-491A-BF81-06C58D5101C5}" type="pres">
      <dgm:prSet presAssocID="{22CA60FE-9D62-4E44-BECD-9F903F23C853}" presName="BalanceSpacing" presStyleCnt="0"/>
      <dgm:spPr/>
    </dgm:pt>
    <dgm:pt modelId="{AC6AC6C9-9E97-4673-A8B5-E4E8801C778F}" type="pres">
      <dgm:prSet presAssocID="{22CA60FE-9D62-4E44-BECD-9F903F23C853}" presName="BalanceSpacing1" presStyleCnt="0"/>
      <dgm:spPr/>
    </dgm:pt>
    <dgm:pt modelId="{20FCD013-B6C6-4B2A-9E3D-70BF9CD92C67}" type="pres">
      <dgm:prSet presAssocID="{4C5AE7FC-5E82-4877-9A18-D8BE0B701B51}" presName="Accent1Text" presStyleLbl="node1" presStyleIdx="9" presStyleCnt="10"/>
      <dgm:spPr/>
    </dgm:pt>
  </dgm:ptLst>
  <dgm:cxnLst>
    <dgm:cxn modelId="{4A7EFE16-29AF-4123-92B6-D7BD2A679498}" type="presOf" srcId="{389238F6-B363-475D-A6C0-A705FCC41143}" destId="{7445D09E-F81C-4597-8557-28CABDBF271D}" srcOrd="0" destOrd="0" presId="urn:microsoft.com/office/officeart/2008/layout/AlternatingHexagons"/>
    <dgm:cxn modelId="{E09D601A-E3E4-4535-8E2B-25E0DE7D4897}" type="presOf" srcId="{51A5737F-81BA-4636-8CAB-D08FDE189A44}" destId="{E3E2FB2B-1245-4418-95D3-C449F523D27E}" srcOrd="0" destOrd="0" presId="urn:microsoft.com/office/officeart/2008/layout/AlternatingHexagons"/>
    <dgm:cxn modelId="{F3193F1B-AD7B-485A-9096-5FDB1C791CA6}" type="presOf" srcId="{73881CDB-D17F-4214-9C5B-E6994A1D9DA4}" destId="{1BC6B30D-994D-4988-8D97-C15F4F1475BB}" srcOrd="0" destOrd="1" presId="urn:microsoft.com/office/officeart/2008/layout/AlternatingHexagons"/>
    <dgm:cxn modelId="{2AF94A1E-95F1-458A-B6BB-AA54D80A27E7}" srcId="{81BA107E-DA95-43F1-83F7-6DC38B3200FF}" destId="{8F52A2E8-433B-48B3-B124-FC55E18E5CE1}" srcOrd="0" destOrd="0" parTransId="{F2FCD113-B7D7-41FF-8602-3BEB5DEE825B}" sibTransId="{06A5286B-6013-41B5-BD00-001DCAA99212}"/>
    <dgm:cxn modelId="{8F753C20-7164-49E9-89F1-49DC1B04BAAA}" type="presOf" srcId="{81BA107E-DA95-43F1-83F7-6DC38B3200FF}" destId="{502087D0-CDF9-4ADD-BACF-DCC89A49B703}" srcOrd="0" destOrd="0" presId="urn:microsoft.com/office/officeart/2008/layout/AlternatingHexagons"/>
    <dgm:cxn modelId="{50F64B20-ADDF-4FCA-92D2-5E1BA072DC99}" srcId="{B757F418-EC4A-4D3E-9639-2598727ECB78}" destId="{91EE9E2E-5620-4F29-88C5-99D0244F95D0}" srcOrd="0" destOrd="0" parTransId="{61AED08D-CC8D-46C4-9A82-CF96094212D5}" sibTransId="{C38D5F5C-5BDD-4312-81F7-301B79B75355}"/>
    <dgm:cxn modelId="{7D6F1031-B599-421A-B46F-60C964216526}" type="presOf" srcId="{8EEA126D-F570-442E-AD3F-886E69F0C1F1}" destId="{CC75E1B8-367A-4C5E-BC71-6AF15305B06C}" srcOrd="0" destOrd="0" presId="urn:microsoft.com/office/officeart/2008/layout/AlternatingHexagons"/>
    <dgm:cxn modelId="{69A7F43C-0420-4917-A78D-61EA4EB219E9}" type="presOf" srcId="{91EE9E2E-5620-4F29-88C5-99D0244F95D0}" destId="{6E268B59-9370-402F-B420-C2EE07D3D797}" srcOrd="0" destOrd="0" presId="urn:microsoft.com/office/officeart/2008/layout/AlternatingHexagons"/>
    <dgm:cxn modelId="{C7C63B67-0E51-42A4-8DC9-6FA960CABCC4}" srcId="{22CA60FE-9D62-4E44-BECD-9F903F23C853}" destId="{62DF0400-AC06-45BB-A5DA-5572493D9205}" srcOrd="0" destOrd="0" parTransId="{D6C993E6-E700-4FA1-A4BE-FE12C9A59BAD}" sibTransId="{E65CF4A1-D903-481F-984F-D72F8CB558A4}"/>
    <dgm:cxn modelId="{E6C18047-B6DA-45E1-8DE9-978B88FF09C7}" type="presOf" srcId="{036CCEBF-87A6-44B6-840C-4A744F57A13F}" destId="{EED05D4D-7B51-4CF9-817E-AF29428FA04B}" srcOrd="0" destOrd="0" presId="urn:microsoft.com/office/officeart/2008/layout/AlternatingHexagons"/>
    <dgm:cxn modelId="{D2FEA36E-2D1D-4E64-9AB2-30270B581615}" type="presOf" srcId="{4C5AE7FC-5E82-4877-9A18-D8BE0B701B51}" destId="{20FCD013-B6C6-4B2A-9E3D-70BF9CD92C67}" srcOrd="0" destOrd="0" presId="urn:microsoft.com/office/officeart/2008/layout/AlternatingHexagons"/>
    <dgm:cxn modelId="{ADA69571-62B0-44F6-B039-D57E55386AEE}" type="presOf" srcId="{8F52A2E8-433B-48B3-B124-FC55E18E5CE1}" destId="{9F9C2FFE-2459-45B0-AD3E-49629533CF0C}" srcOrd="0" destOrd="0" presId="urn:microsoft.com/office/officeart/2008/layout/AlternatingHexagons"/>
    <dgm:cxn modelId="{34774459-BBD6-432A-84B6-7AB4C8BAA3E7}" srcId="{1FDE72C4-F3F9-48AC-94E4-E2B4F10E513F}" destId="{22CA60FE-9D62-4E44-BECD-9F903F23C853}" srcOrd="4" destOrd="0" parTransId="{B205B541-D54E-48E6-88CA-B35ACDA8E8A8}" sibTransId="{4C5AE7FC-5E82-4877-9A18-D8BE0B701B51}"/>
    <dgm:cxn modelId="{FECE075A-76B4-4D06-BF31-035892DE4891}" srcId="{1FDE72C4-F3F9-48AC-94E4-E2B4F10E513F}" destId="{D414C28B-6377-4CAA-B6E4-035B6315A9CF}" srcOrd="2" destOrd="0" parTransId="{AB634E37-CEF5-4C63-80B4-CCCE26C97F77}" sibTransId="{BE120118-EA9E-4C48-8732-7F6D9132AE84}"/>
    <dgm:cxn modelId="{FF47C884-3662-47D6-8424-7EF9A0CABA63}" srcId="{1FDE72C4-F3F9-48AC-94E4-E2B4F10E513F}" destId="{B757F418-EC4A-4D3E-9639-2598727ECB78}" srcOrd="0" destOrd="0" parTransId="{4AAB83AC-F493-460A-B4C9-132CFD56A67A}" sibTransId="{51A5737F-81BA-4636-8CAB-D08FDE189A44}"/>
    <dgm:cxn modelId="{16F7F48F-DB72-4185-9166-F86D907DA613}" srcId="{036CCEBF-87A6-44B6-840C-4A744F57A13F}" destId="{7F127BE9-C27B-4908-8B87-7E5C886320E8}" srcOrd="0" destOrd="0" parTransId="{3C9C13B8-A7E7-4D7C-AD9B-6277CB3521B0}" sibTransId="{012B9A81-33FA-479D-A364-E84A259B9217}"/>
    <dgm:cxn modelId="{2AE0AB91-63AF-416B-866E-AEB19560B8E7}" srcId="{1FDE72C4-F3F9-48AC-94E4-E2B4F10E513F}" destId="{036CCEBF-87A6-44B6-840C-4A744F57A13F}" srcOrd="1" destOrd="0" parTransId="{C9DC7A9A-B505-4248-830F-BE7BD940EBF2}" sibTransId="{389238F6-B363-475D-A6C0-A705FCC41143}"/>
    <dgm:cxn modelId="{A6574F97-ABA2-4A1B-99B4-757D687C9C34}" type="presOf" srcId="{7F127BE9-C27B-4908-8B87-7E5C886320E8}" destId="{C047D638-3288-4261-BD1C-010CB9D1DAD5}" srcOrd="0" destOrd="0" presId="urn:microsoft.com/office/officeart/2008/layout/AlternatingHexagons"/>
    <dgm:cxn modelId="{4D775FA8-004C-4D72-ABDD-BEF382675ED5}" type="presOf" srcId="{D414C28B-6377-4CAA-B6E4-035B6315A9CF}" destId="{72A7AF5C-2C2F-45D4-8C41-5C202E1B7444}" srcOrd="0" destOrd="0" presId="urn:microsoft.com/office/officeart/2008/layout/AlternatingHexagons"/>
    <dgm:cxn modelId="{CE9580B7-5C71-46E1-A6B1-9ECAB51FC8AA}" srcId="{22CA60FE-9D62-4E44-BECD-9F903F23C853}" destId="{73881CDB-D17F-4214-9C5B-E6994A1D9DA4}" srcOrd="1" destOrd="0" parTransId="{64C829C4-E1B8-43A3-BF75-86F3A8FFC8B3}" sibTransId="{AAA0C434-0017-4782-AFA5-D9CD0D8D04E1}"/>
    <dgm:cxn modelId="{D39B55BD-4215-4034-A19A-75D89E9D8D06}" type="presOf" srcId="{62DF0400-AC06-45BB-A5DA-5572493D9205}" destId="{1BC6B30D-994D-4988-8D97-C15F4F1475BB}" srcOrd="0" destOrd="0" presId="urn:microsoft.com/office/officeart/2008/layout/AlternatingHexagons"/>
    <dgm:cxn modelId="{42AA26BF-D4FB-4B06-B64C-C631CA88CE8D}" type="presOf" srcId="{B757F418-EC4A-4D3E-9639-2598727ECB78}" destId="{35274F11-3F52-4106-99C9-E3A67DB03E83}" srcOrd="0" destOrd="0" presId="urn:microsoft.com/office/officeart/2008/layout/AlternatingHexagons"/>
    <dgm:cxn modelId="{CB0905C5-5692-461A-9F85-9CC22E9135FC}" srcId="{D414C28B-6377-4CAA-B6E4-035B6315A9CF}" destId="{8EEA126D-F570-442E-AD3F-886E69F0C1F1}" srcOrd="0" destOrd="0" parTransId="{655205CF-C498-4F6B-85B4-36555E477FA7}" sibTransId="{ECADFA62-9689-477D-B50A-536530D321A2}"/>
    <dgm:cxn modelId="{D0498EEA-4169-45A4-ABF8-0B4E3524761D}" type="presOf" srcId="{8BF78097-153F-4C67-BEDF-7B3FDA442790}" destId="{4E05A9E1-B964-4A1B-8676-ED162342E37E}" srcOrd="0" destOrd="0" presId="urn:microsoft.com/office/officeart/2008/layout/AlternatingHexagons"/>
    <dgm:cxn modelId="{0F044CEE-3C1C-449E-B125-6D94C7B3A448}" type="presOf" srcId="{BE120118-EA9E-4C48-8732-7F6D9132AE84}" destId="{E4014025-A9BD-4598-A3EF-42944FB8ACEE}" srcOrd="0" destOrd="0" presId="urn:microsoft.com/office/officeart/2008/layout/AlternatingHexagons"/>
    <dgm:cxn modelId="{9E39A2F3-953D-4DBD-90EF-D2C97E5EF364}" srcId="{1FDE72C4-F3F9-48AC-94E4-E2B4F10E513F}" destId="{81BA107E-DA95-43F1-83F7-6DC38B3200FF}" srcOrd="3" destOrd="0" parTransId="{77C66648-0D54-4C78-BF84-00CE8F9B1BB7}" sibTransId="{8BF78097-153F-4C67-BEDF-7B3FDA442790}"/>
    <dgm:cxn modelId="{32B8EFF6-1F1F-4EB0-8450-DEA7F52D088B}" type="presOf" srcId="{22CA60FE-9D62-4E44-BECD-9F903F23C853}" destId="{0C2C3867-5881-467C-B7A8-A89AE4CB7AB6}" srcOrd="0" destOrd="0" presId="urn:microsoft.com/office/officeart/2008/layout/AlternatingHexagons"/>
    <dgm:cxn modelId="{61A870FC-BCCA-4104-A44E-DC2D817B1B8A}" type="presOf" srcId="{1FDE72C4-F3F9-48AC-94E4-E2B4F10E513F}" destId="{DF2D5D7C-662D-4396-A398-77774D650F5D}" srcOrd="0" destOrd="0" presId="urn:microsoft.com/office/officeart/2008/layout/AlternatingHexagons"/>
    <dgm:cxn modelId="{B949947B-6B05-47CA-B4DD-69BA037DD251}" type="presParOf" srcId="{DF2D5D7C-662D-4396-A398-77774D650F5D}" destId="{1A85F482-AF22-4762-9DAF-83BB9884A3C2}" srcOrd="0" destOrd="0" presId="urn:microsoft.com/office/officeart/2008/layout/AlternatingHexagons"/>
    <dgm:cxn modelId="{74A30EFA-0414-44AF-AB9A-98F3BCA59466}" type="presParOf" srcId="{1A85F482-AF22-4762-9DAF-83BB9884A3C2}" destId="{35274F11-3F52-4106-99C9-E3A67DB03E83}" srcOrd="0" destOrd="0" presId="urn:microsoft.com/office/officeart/2008/layout/AlternatingHexagons"/>
    <dgm:cxn modelId="{7144709E-3515-4C9D-A38E-7E89105417C2}" type="presParOf" srcId="{1A85F482-AF22-4762-9DAF-83BB9884A3C2}" destId="{6E268B59-9370-402F-B420-C2EE07D3D797}" srcOrd="1" destOrd="0" presId="urn:microsoft.com/office/officeart/2008/layout/AlternatingHexagons"/>
    <dgm:cxn modelId="{938BA66C-E1B5-4C3A-A420-330EB10A5FDC}" type="presParOf" srcId="{1A85F482-AF22-4762-9DAF-83BB9884A3C2}" destId="{27EB6E71-2B95-4497-9292-6A73908AE039}" srcOrd="2" destOrd="0" presId="urn:microsoft.com/office/officeart/2008/layout/AlternatingHexagons"/>
    <dgm:cxn modelId="{D1442517-4CBD-4F3A-A86F-68829A194CAF}" type="presParOf" srcId="{1A85F482-AF22-4762-9DAF-83BB9884A3C2}" destId="{5656D39E-E902-4D8A-9DA0-2E115423C158}" srcOrd="3" destOrd="0" presId="urn:microsoft.com/office/officeart/2008/layout/AlternatingHexagons"/>
    <dgm:cxn modelId="{42424610-7567-43A8-8778-6035777E2CA4}" type="presParOf" srcId="{1A85F482-AF22-4762-9DAF-83BB9884A3C2}" destId="{E3E2FB2B-1245-4418-95D3-C449F523D27E}" srcOrd="4" destOrd="0" presId="urn:microsoft.com/office/officeart/2008/layout/AlternatingHexagons"/>
    <dgm:cxn modelId="{0E831847-3976-440F-9745-6DF565976A9A}" type="presParOf" srcId="{DF2D5D7C-662D-4396-A398-77774D650F5D}" destId="{512F4C46-3EDE-4AD1-838B-2187992F2B90}" srcOrd="1" destOrd="0" presId="urn:microsoft.com/office/officeart/2008/layout/AlternatingHexagons"/>
    <dgm:cxn modelId="{B873FAD2-6460-4B4F-AB03-B189FEA58AB3}" type="presParOf" srcId="{DF2D5D7C-662D-4396-A398-77774D650F5D}" destId="{BF3261A6-765F-48D6-84E5-7CE7E484A5A8}" srcOrd="2" destOrd="0" presId="urn:microsoft.com/office/officeart/2008/layout/AlternatingHexagons"/>
    <dgm:cxn modelId="{EAE913C0-7210-47A2-BA11-2FF24918CB16}" type="presParOf" srcId="{BF3261A6-765F-48D6-84E5-7CE7E484A5A8}" destId="{EED05D4D-7B51-4CF9-817E-AF29428FA04B}" srcOrd="0" destOrd="0" presId="urn:microsoft.com/office/officeart/2008/layout/AlternatingHexagons"/>
    <dgm:cxn modelId="{FF8CD7F5-E95A-4A72-8F73-1C714D9F951C}" type="presParOf" srcId="{BF3261A6-765F-48D6-84E5-7CE7E484A5A8}" destId="{C047D638-3288-4261-BD1C-010CB9D1DAD5}" srcOrd="1" destOrd="0" presId="urn:microsoft.com/office/officeart/2008/layout/AlternatingHexagons"/>
    <dgm:cxn modelId="{6F923A1B-5006-4878-8B31-EB6C4AF9DA91}" type="presParOf" srcId="{BF3261A6-765F-48D6-84E5-7CE7E484A5A8}" destId="{CF5D8D8D-F885-4A9E-A14B-6D39D6DD99E4}" srcOrd="2" destOrd="0" presId="urn:microsoft.com/office/officeart/2008/layout/AlternatingHexagons"/>
    <dgm:cxn modelId="{A5765725-E622-4A84-9B1B-3AFF05CF26D7}" type="presParOf" srcId="{BF3261A6-765F-48D6-84E5-7CE7E484A5A8}" destId="{EFBAFA8B-7247-4298-A658-7892F8CB919C}" srcOrd="3" destOrd="0" presId="urn:microsoft.com/office/officeart/2008/layout/AlternatingHexagons"/>
    <dgm:cxn modelId="{EE29F2DA-21B8-46C9-B63D-5CFF11D5586E}" type="presParOf" srcId="{BF3261A6-765F-48D6-84E5-7CE7E484A5A8}" destId="{7445D09E-F81C-4597-8557-28CABDBF271D}" srcOrd="4" destOrd="0" presId="urn:microsoft.com/office/officeart/2008/layout/AlternatingHexagons"/>
    <dgm:cxn modelId="{959024DD-A657-4C73-9B70-BC560F55F5AB}" type="presParOf" srcId="{DF2D5D7C-662D-4396-A398-77774D650F5D}" destId="{04DAA659-7262-4FCD-A73E-FCEF592AAEEC}" srcOrd="3" destOrd="0" presId="urn:microsoft.com/office/officeart/2008/layout/AlternatingHexagons"/>
    <dgm:cxn modelId="{522F622A-A714-4A81-8707-5A2C3F6A1498}" type="presParOf" srcId="{DF2D5D7C-662D-4396-A398-77774D650F5D}" destId="{25F6001B-3E96-4FCC-ACD4-55FF523D527B}" srcOrd="4" destOrd="0" presId="urn:microsoft.com/office/officeart/2008/layout/AlternatingHexagons"/>
    <dgm:cxn modelId="{428F7DAD-8261-48ED-8298-1191F26A967E}" type="presParOf" srcId="{25F6001B-3E96-4FCC-ACD4-55FF523D527B}" destId="{72A7AF5C-2C2F-45D4-8C41-5C202E1B7444}" srcOrd="0" destOrd="0" presId="urn:microsoft.com/office/officeart/2008/layout/AlternatingHexagons"/>
    <dgm:cxn modelId="{280490F6-0633-443B-AE5D-DAAFD1E2A6E4}" type="presParOf" srcId="{25F6001B-3E96-4FCC-ACD4-55FF523D527B}" destId="{CC75E1B8-367A-4C5E-BC71-6AF15305B06C}" srcOrd="1" destOrd="0" presId="urn:microsoft.com/office/officeart/2008/layout/AlternatingHexagons"/>
    <dgm:cxn modelId="{DF11BBBE-AF6E-4AE0-89F4-4B7D74F361D4}" type="presParOf" srcId="{25F6001B-3E96-4FCC-ACD4-55FF523D527B}" destId="{FBDA8FB3-32C9-4D64-8D6C-4A710BA8C7AA}" srcOrd="2" destOrd="0" presId="urn:microsoft.com/office/officeart/2008/layout/AlternatingHexagons"/>
    <dgm:cxn modelId="{8BDA8065-41DA-4D0E-BB36-F9877F1CD55F}" type="presParOf" srcId="{25F6001B-3E96-4FCC-ACD4-55FF523D527B}" destId="{45E2ED2E-94D6-485C-9415-F4EE45806DFE}" srcOrd="3" destOrd="0" presId="urn:microsoft.com/office/officeart/2008/layout/AlternatingHexagons"/>
    <dgm:cxn modelId="{0F9BD2BC-811C-47F2-8D19-30C6B85F8B7A}" type="presParOf" srcId="{25F6001B-3E96-4FCC-ACD4-55FF523D527B}" destId="{E4014025-A9BD-4598-A3EF-42944FB8ACEE}" srcOrd="4" destOrd="0" presId="urn:microsoft.com/office/officeart/2008/layout/AlternatingHexagons"/>
    <dgm:cxn modelId="{C27D378F-C4F1-46E1-8C46-EB52EB3F2ACA}" type="presParOf" srcId="{DF2D5D7C-662D-4396-A398-77774D650F5D}" destId="{4335F1A4-759A-4BDE-941E-A1FAEE00BA33}" srcOrd="5" destOrd="0" presId="urn:microsoft.com/office/officeart/2008/layout/AlternatingHexagons"/>
    <dgm:cxn modelId="{8B9E0E27-AF36-4B90-B392-BAFE59F73CFB}" type="presParOf" srcId="{DF2D5D7C-662D-4396-A398-77774D650F5D}" destId="{0DBB8BF9-FFA6-428F-9D27-F7BB997D2881}" srcOrd="6" destOrd="0" presId="urn:microsoft.com/office/officeart/2008/layout/AlternatingHexagons"/>
    <dgm:cxn modelId="{6EC2D97E-AF59-4AFC-9754-1C7869D4FB01}" type="presParOf" srcId="{0DBB8BF9-FFA6-428F-9D27-F7BB997D2881}" destId="{502087D0-CDF9-4ADD-BACF-DCC89A49B703}" srcOrd="0" destOrd="0" presId="urn:microsoft.com/office/officeart/2008/layout/AlternatingHexagons"/>
    <dgm:cxn modelId="{C489C202-B1E0-4CDC-800B-1FD452849F49}" type="presParOf" srcId="{0DBB8BF9-FFA6-428F-9D27-F7BB997D2881}" destId="{9F9C2FFE-2459-45B0-AD3E-49629533CF0C}" srcOrd="1" destOrd="0" presId="urn:microsoft.com/office/officeart/2008/layout/AlternatingHexagons"/>
    <dgm:cxn modelId="{0381E60A-F6D5-49E5-ABA7-06305461C784}" type="presParOf" srcId="{0DBB8BF9-FFA6-428F-9D27-F7BB997D2881}" destId="{58CD42D2-4BD5-4F04-9B56-3B611DB99493}" srcOrd="2" destOrd="0" presId="urn:microsoft.com/office/officeart/2008/layout/AlternatingHexagons"/>
    <dgm:cxn modelId="{BDAA318F-FD5B-4B63-A86C-9F82DC992783}" type="presParOf" srcId="{0DBB8BF9-FFA6-428F-9D27-F7BB997D2881}" destId="{3D5DF6EC-DF20-413B-975F-236AEC3E01A8}" srcOrd="3" destOrd="0" presId="urn:microsoft.com/office/officeart/2008/layout/AlternatingHexagons"/>
    <dgm:cxn modelId="{B2C2C46F-72D6-42AC-A88E-1A4F06F14B1A}" type="presParOf" srcId="{0DBB8BF9-FFA6-428F-9D27-F7BB997D2881}" destId="{4E05A9E1-B964-4A1B-8676-ED162342E37E}" srcOrd="4" destOrd="0" presId="urn:microsoft.com/office/officeart/2008/layout/AlternatingHexagons"/>
    <dgm:cxn modelId="{F11D49FF-B4A6-4CDD-8835-290ABD88E582}" type="presParOf" srcId="{DF2D5D7C-662D-4396-A398-77774D650F5D}" destId="{B4E59434-23F8-4676-A0B5-C91DF7BC338F}" srcOrd="7" destOrd="0" presId="urn:microsoft.com/office/officeart/2008/layout/AlternatingHexagons"/>
    <dgm:cxn modelId="{F28E3DDD-02E7-4D5A-9E65-7EFA09F5B335}" type="presParOf" srcId="{DF2D5D7C-662D-4396-A398-77774D650F5D}" destId="{4697B0ED-95B8-4BAA-8640-2AED784A0EBB}" srcOrd="8" destOrd="0" presId="urn:microsoft.com/office/officeart/2008/layout/AlternatingHexagons"/>
    <dgm:cxn modelId="{42416AA5-0696-48B8-B3B5-752950267D65}" type="presParOf" srcId="{4697B0ED-95B8-4BAA-8640-2AED784A0EBB}" destId="{0C2C3867-5881-467C-B7A8-A89AE4CB7AB6}" srcOrd="0" destOrd="0" presId="urn:microsoft.com/office/officeart/2008/layout/AlternatingHexagons"/>
    <dgm:cxn modelId="{8C3B4517-A6C8-4F73-A4F7-274BE055579F}" type="presParOf" srcId="{4697B0ED-95B8-4BAA-8640-2AED784A0EBB}" destId="{1BC6B30D-994D-4988-8D97-C15F4F1475BB}" srcOrd="1" destOrd="0" presId="urn:microsoft.com/office/officeart/2008/layout/AlternatingHexagons"/>
    <dgm:cxn modelId="{2A9F3A32-E965-4976-8613-E70B3BD3AA96}" type="presParOf" srcId="{4697B0ED-95B8-4BAA-8640-2AED784A0EBB}" destId="{CFC3F7C2-AB86-491A-BF81-06C58D5101C5}" srcOrd="2" destOrd="0" presId="urn:microsoft.com/office/officeart/2008/layout/AlternatingHexagons"/>
    <dgm:cxn modelId="{FE606FC6-E115-43D5-A793-B91A4C8AED7D}" type="presParOf" srcId="{4697B0ED-95B8-4BAA-8640-2AED784A0EBB}" destId="{AC6AC6C9-9E97-4673-A8B5-E4E8801C778F}" srcOrd="3" destOrd="0" presId="urn:microsoft.com/office/officeart/2008/layout/AlternatingHexagons"/>
    <dgm:cxn modelId="{751D964B-3751-463C-8836-C3726F34BC1B}" type="presParOf" srcId="{4697B0ED-95B8-4BAA-8640-2AED784A0EBB}" destId="{20FCD013-B6C6-4B2A-9E3D-70BF9CD92C6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74F11-3F52-4106-99C9-E3A67DB03E83}">
      <dsp:nvSpPr>
        <dsp:cNvPr id="0" name=""/>
        <dsp:cNvSpPr/>
      </dsp:nvSpPr>
      <dsp:spPr>
        <a:xfrm rot="5400000">
          <a:off x="2863242" y="100013"/>
          <a:ext cx="1487591" cy="1294204"/>
        </a:xfrm>
        <a:prstGeom prst="hexagon">
          <a:avLst>
            <a:gd name="adj" fmla="val 25000"/>
            <a:gd name="vf" fmla="val 115470"/>
          </a:avLst>
        </a:prstGeom>
        <a:solidFill>
          <a:schemeClr val="accent2">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1,649 </a:t>
          </a:r>
          <a:br>
            <a:rPr lang="en-US" sz="1200" b="1" kern="1200" dirty="0"/>
          </a:br>
          <a:r>
            <a:rPr lang="en-US" sz="1200" b="1" kern="1200" dirty="0"/>
            <a:t>CPNP-PCs completed the survey</a:t>
          </a:r>
        </a:p>
      </dsp:txBody>
      <dsp:txXfrm rot="-5400000">
        <a:off x="3161615" y="235136"/>
        <a:ext cx="890844" cy="1023959"/>
      </dsp:txXfrm>
    </dsp:sp>
    <dsp:sp modelId="{6E268B59-9370-402F-B420-C2EE07D3D797}">
      <dsp:nvSpPr>
        <dsp:cNvPr id="0" name=""/>
        <dsp:cNvSpPr/>
      </dsp:nvSpPr>
      <dsp:spPr>
        <a:xfrm>
          <a:off x="4293412" y="300838"/>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The most commonly earned degree was the Master's degree (81%)</a:t>
          </a:r>
        </a:p>
        <a:p>
          <a:pPr marL="0" lvl="0" indent="0" algn="l" defTabSz="488950">
            <a:lnSpc>
              <a:spcPct val="90000"/>
            </a:lnSpc>
            <a:spcBef>
              <a:spcPct val="0"/>
            </a:spcBef>
            <a:spcAft>
              <a:spcPct val="35000"/>
            </a:spcAft>
            <a:buNone/>
          </a:pPr>
          <a:r>
            <a:rPr lang="en-US" sz="1100" kern="1200" dirty="0"/>
            <a:t>69% of respondents worked more than 30 hours per week in direct care of pediatric patients</a:t>
          </a:r>
        </a:p>
      </dsp:txBody>
      <dsp:txXfrm>
        <a:off x="4293412" y="300838"/>
        <a:ext cx="1660151" cy="892554"/>
      </dsp:txXfrm>
    </dsp:sp>
    <dsp:sp modelId="{E3E2FB2B-1245-4418-95D3-C449F523D27E}">
      <dsp:nvSpPr>
        <dsp:cNvPr id="0" name=""/>
        <dsp:cNvSpPr/>
      </dsp:nvSpPr>
      <dsp:spPr>
        <a:xfrm rot="5400000">
          <a:off x="1465501" y="100013"/>
          <a:ext cx="1487591" cy="1294204"/>
        </a:xfrm>
        <a:prstGeom prst="hexagon">
          <a:avLst>
            <a:gd name="adj" fmla="val 25000"/>
            <a:gd name="vf" fmla="val 115470"/>
          </a:avLst>
        </a:prstGeom>
        <a:solidFill>
          <a:schemeClr val="accent2">
            <a:alpha val="90000"/>
            <a:hueOff val="0"/>
            <a:satOff val="0"/>
            <a:lumOff val="0"/>
            <a:alphaOff val="-4444"/>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235136"/>
        <a:ext cx="890844" cy="1023959"/>
      </dsp:txXfrm>
    </dsp:sp>
    <dsp:sp modelId="{EED05D4D-7B51-4CF9-817E-AF29428FA04B}">
      <dsp:nvSpPr>
        <dsp:cNvPr id="0" name=""/>
        <dsp:cNvSpPr/>
      </dsp:nvSpPr>
      <dsp:spPr>
        <a:xfrm rot="5400000">
          <a:off x="2161694" y="1362681"/>
          <a:ext cx="1487591" cy="1294204"/>
        </a:xfrm>
        <a:prstGeom prst="hexagon">
          <a:avLst>
            <a:gd name="adj" fmla="val 25000"/>
            <a:gd name="vf" fmla="val 115470"/>
          </a:avLst>
        </a:prstGeom>
        <a:solidFill>
          <a:schemeClr val="accent2">
            <a:alpha val="90000"/>
            <a:hueOff val="0"/>
            <a:satOff val="0"/>
            <a:lumOff val="0"/>
            <a:alphaOff val="-8889"/>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Almost half (49.3%) in Ambulatory Care in a Community Setting</a:t>
          </a:r>
        </a:p>
      </dsp:txBody>
      <dsp:txXfrm rot="-5400000">
        <a:off x="2460067" y="1497804"/>
        <a:ext cx="890844" cy="1023959"/>
      </dsp:txXfrm>
    </dsp:sp>
    <dsp:sp modelId="{C047D638-3288-4261-BD1C-010CB9D1DAD5}">
      <dsp:nvSpPr>
        <dsp:cNvPr id="0" name=""/>
        <dsp:cNvSpPr/>
      </dsp:nvSpPr>
      <dsp:spPr>
        <a:xfrm>
          <a:off x="598235" y="1563506"/>
          <a:ext cx="1606598"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This setting includes private practice, free medical clinic, mobile health, retail/urgent care, and federally qualified health centers</a:t>
          </a:r>
        </a:p>
      </dsp:txBody>
      <dsp:txXfrm>
        <a:off x="598235" y="1563506"/>
        <a:ext cx="1606598" cy="892554"/>
      </dsp:txXfrm>
    </dsp:sp>
    <dsp:sp modelId="{7445D09E-F81C-4597-8557-28CABDBF271D}">
      <dsp:nvSpPr>
        <dsp:cNvPr id="0" name=""/>
        <dsp:cNvSpPr/>
      </dsp:nvSpPr>
      <dsp:spPr>
        <a:xfrm rot="5400000">
          <a:off x="3559434" y="1362681"/>
          <a:ext cx="1487591" cy="1294204"/>
        </a:xfrm>
        <a:prstGeom prst="hexagon">
          <a:avLst>
            <a:gd name="adj" fmla="val 25000"/>
            <a:gd name="vf" fmla="val 115470"/>
          </a:avLst>
        </a:prstGeom>
        <a:solidFill>
          <a:schemeClr val="accent2">
            <a:alpha val="90000"/>
            <a:hueOff val="0"/>
            <a:satOff val="0"/>
            <a:lumOff val="0"/>
            <a:alphaOff val="-13333"/>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857807" y="1497804"/>
        <a:ext cx="890844" cy="1023959"/>
      </dsp:txXfrm>
    </dsp:sp>
    <dsp:sp modelId="{72A7AF5C-2C2F-45D4-8C41-5C202E1B7444}">
      <dsp:nvSpPr>
        <dsp:cNvPr id="0" name=""/>
        <dsp:cNvSpPr/>
      </dsp:nvSpPr>
      <dsp:spPr>
        <a:xfrm rot="5400000">
          <a:off x="2863242" y="2625348"/>
          <a:ext cx="1487591" cy="1294204"/>
        </a:xfrm>
        <a:prstGeom prst="hexagon">
          <a:avLst>
            <a:gd name="adj" fmla="val 25000"/>
            <a:gd name="vf" fmla="val 115470"/>
          </a:avLst>
        </a:prstGeom>
        <a:solidFill>
          <a:schemeClr val="accent2">
            <a:alpha val="90000"/>
            <a:hueOff val="0"/>
            <a:satOff val="0"/>
            <a:lumOff val="0"/>
            <a:alphaOff val="-17778"/>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Calibri" panose="020F0502020204030204"/>
              <a:ea typeface="+mn-ea"/>
              <a:cs typeface="+mn-cs"/>
            </a:rPr>
            <a:t>715 spent more than 50% of their time in a nursing subspecialty</a:t>
          </a:r>
        </a:p>
      </dsp:txBody>
      <dsp:txXfrm rot="-5400000">
        <a:off x="3161615" y="2760471"/>
        <a:ext cx="890844" cy="1023959"/>
      </dsp:txXfrm>
    </dsp:sp>
    <dsp:sp modelId="{CC75E1B8-367A-4C5E-BC71-6AF15305B06C}">
      <dsp:nvSpPr>
        <dsp:cNvPr id="0" name=""/>
        <dsp:cNvSpPr/>
      </dsp:nvSpPr>
      <dsp:spPr>
        <a:xfrm>
          <a:off x="4293412" y="2826173"/>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Of those, about 4% were in Hematology/Oncology, followed by Develop-mental/Behavioral Pediatrics (3.7%) and Neonatology(3.7%)</a:t>
          </a:r>
        </a:p>
      </dsp:txBody>
      <dsp:txXfrm>
        <a:off x="4293412" y="2826173"/>
        <a:ext cx="1660151" cy="892554"/>
      </dsp:txXfrm>
    </dsp:sp>
    <dsp:sp modelId="{E4014025-A9BD-4598-A3EF-42944FB8ACEE}">
      <dsp:nvSpPr>
        <dsp:cNvPr id="0" name=""/>
        <dsp:cNvSpPr/>
      </dsp:nvSpPr>
      <dsp:spPr>
        <a:xfrm rot="5400000">
          <a:off x="1465501" y="2625348"/>
          <a:ext cx="1487591" cy="1294204"/>
        </a:xfrm>
        <a:prstGeom prst="hexagon">
          <a:avLst>
            <a:gd name="adj" fmla="val 25000"/>
            <a:gd name="vf" fmla="val 115470"/>
          </a:avLst>
        </a:prstGeom>
        <a:solidFill>
          <a:schemeClr val="accent2">
            <a:alpha val="90000"/>
            <a:hueOff val="0"/>
            <a:satOff val="0"/>
            <a:lumOff val="0"/>
            <a:alphaOff val="-22222"/>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2760471"/>
        <a:ext cx="890844" cy="1023959"/>
      </dsp:txXfrm>
    </dsp:sp>
    <dsp:sp modelId="{502087D0-CDF9-4ADD-BACF-DCC89A49B703}">
      <dsp:nvSpPr>
        <dsp:cNvPr id="0" name=""/>
        <dsp:cNvSpPr/>
      </dsp:nvSpPr>
      <dsp:spPr>
        <a:xfrm rot="5400000">
          <a:off x="2161694" y="3888016"/>
          <a:ext cx="1487591" cy="1294204"/>
        </a:xfrm>
        <a:prstGeom prst="hexagon">
          <a:avLst>
            <a:gd name="adj" fmla="val 25000"/>
            <a:gd name="vf" fmla="val 115470"/>
          </a:avLst>
        </a:prstGeom>
        <a:solidFill>
          <a:schemeClr val="accent2">
            <a:alpha val="90000"/>
            <a:hueOff val="0"/>
            <a:satOff val="0"/>
            <a:lumOff val="0"/>
            <a:alphaOff val="-26667"/>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Age, Gender, Ethnicity</a:t>
          </a:r>
        </a:p>
      </dsp:txBody>
      <dsp:txXfrm rot="-5400000">
        <a:off x="2460067" y="4023139"/>
        <a:ext cx="890844" cy="1023959"/>
      </dsp:txXfrm>
    </dsp:sp>
    <dsp:sp modelId="{9F9C2FFE-2459-45B0-AD3E-49629533CF0C}">
      <dsp:nvSpPr>
        <dsp:cNvPr id="0" name=""/>
        <dsp:cNvSpPr/>
      </dsp:nvSpPr>
      <dsp:spPr>
        <a:xfrm>
          <a:off x="598235" y="4088841"/>
          <a:ext cx="1606598"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83% identified as white </a:t>
          </a:r>
        </a:p>
        <a:p>
          <a:pPr marL="0" lvl="0" indent="0" algn="r" defTabSz="488950">
            <a:lnSpc>
              <a:spcPct val="90000"/>
            </a:lnSpc>
            <a:spcBef>
              <a:spcPct val="0"/>
            </a:spcBef>
            <a:spcAft>
              <a:spcPct val="35000"/>
            </a:spcAft>
            <a:buNone/>
          </a:pPr>
          <a:r>
            <a:rPr lang="en-US" sz="1100" kern="1200" dirty="0"/>
            <a:t>Most (83%) predominantly identified as female </a:t>
          </a:r>
        </a:p>
        <a:p>
          <a:pPr marL="0" lvl="0" indent="0" algn="r" defTabSz="488950">
            <a:lnSpc>
              <a:spcPct val="90000"/>
            </a:lnSpc>
            <a:spcBef>
              <a:spcPct val="0"/>
            </a:spcBef>
            <a:spcAft>
              <a:spcPct val="35000"/>
            </a:spcAft>
            <a:buNone/>
          </a:pPr>
          <a:r>
            <a:rPr lang="en-US" sz="1100" kern="1200" dirty="0"/>
            <a:t>More than half were under the age of 45</a:t>
          </a:r>
        </a:p>
      </dsp:txBody>
      <dsp:txXfrm>
        <a:off x="598235" y="4088841"/>
        <a:ext cx="1606598" cy="892554"/>
      </dsp:txXfrm>
    </dsp:sp>
    <dsp:sp modelId="{4E05A9E1-B964-4A1B-8676-ED162342E37E}">
      <dsp:nvSpPr>
        <dsp:cNvPr id="0" name=""/>
        <dsp:cNvSpPr/>
      </dsp:nvSpPr>
      <dsp:spPr>
        <a:xfrm rot="5400000">
          <a:off x="3559434" y="3888016"/>
          <a:ext cx="1487591" cy="1294204"/>
        </a:xfrm>
        <a:prstGeom prst="hexagon">
          <a:avLst>
            <a:gd name="adj" fmla="val 25000"/>
            <a:gd name="vf" fmla="val 115470"/>
          </a:avLst>
        </a:prstGeom>
        <a:solidFill>
          <a:schemeClr val="accent2">
            <a:alpha val="90000"/>
            <a:hueOff val="0"/>
            <a:satOff val="0"/>
            <a:lumOff val="0"/>
            <a:alphaOff val="-31111"/>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857807" y="4023139"/>
        <a:ext cx="890844" cy="1023959"/>
      </dsp:txXfrm>
    </dsp:sp>
    <dsp:sp modelId="{0C2C3867-5881-467C-B7A8-A89AE4CB7AB6}">
      <dsp:nvSpPr>
        <dsp:cNvPr id="0" name=""/>
        <dsp:cNvSpPr/>
      </dsp:nvSpPr>
      <dsp:spPr>
        <a:xfrm rot="5400000">
          <a:off x="2863242" y="5150683"/>
          <a:ext cx="1487591" cy="1294204"/>
        </a:xfrm>
        <a:prstGeom prst="hexagon">
          <a:avLst>
            <a:gd name="adj" fmla="val 25000"/>
            <a:gd name="vf" fmla="val 115470"/>
          </a:avLst>
        </a:prstGeom>
        <a:solidFill>
          <a:schemeClr val="accent2">
            <a:alpha val="90000"/>
            <a:hueOff val="0"/>
            <a:satOff val="0"/>
            <a:lumOff val="0"/>
            <a:alphaOff val="-35556"/>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Other Data</a:t>
          </a:r>
        </a:p>
      </dsp:txBody>
      <dsp:txXfrm rot="-5400000">
        <a:off x="3161615" y="5285806"/>
        <a:ext cx="890844" cy="1023959"/>
      </dsp:txXfrm>
    </dsp:sp>
    <dsp:sp modelId="{1BC6B30D-994D-4988-8D97-C15F4F1475BB}">
      <dsp:nvSpPr>
        <dsp:cNvPr id="0" name=""/>
        <dsp:cNvSpPr/>
      </dsp:nvSpPr>
      <dsp:spPr>
        <a:xfrm>
          <a:off x="4293412" y="5351508"/>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t>38% had </a:t>
          </a:r>
          <a:r>
            <a:rPr lang="en-US" sz="1100" b="0" u="sng" kern="1200" dirty="0"/>
            <a:t>&gt;</a:t>
          </a:r>
          <a:r>
            <a:rPr lang="en-US" sz="1100" b="0" kern="1200" dirty="0"/>
            <a:t> 5 years of experience in pediatric PC</a:t>
          </a:r>
        </a:p>
        <a:p>
          <a:pPr marL="0" lvl="0" indent="0" algn="l" defTabSz="488950">
            <a:lnSpc>
              <a:spcPct val="90000"/>
            </a:lnSpc>
            <a:spcBef>
              <a:spcPct val="0"/>
            </a:spcBef>
            <a:spcAft>
              <a:spcPct val="35000"/>
            </a:spcAft>
            <a:buNone/>
          </a:pPr>
          <a:r>
            <a:rPr lang="en-US" sz="1100" kern="1200" dirty="0"/>
            <a:t>69% worked more than 30 hours/week in direct care</a:t>
          </a:r>
        </a:p>
        <a:p>
          <a:pPr marL="0" lvl="0" indent="0" algn="l" defTabSz="488950">
            <a:lnSpc>
              <a:spcPct val="90000"/>
            </a:lnSpc>
            <a:spcBef>
              <a:spcPct val="0"/>
            </a:spcBef>
            <a:spcAft>
              <a:spcPct val="35000"/>
            </a:spcAft>
            <a:buNone/>
          </a:pPr>
          <a:r>
            <a:rPr lang="en-US" sz="1100" b="0" kern="1200" dirty="0"/>
            <a:t>44.7% are practicing in an urban area.</a:t>
          </a:r>
        </a:p>
      </dsp:txBody>
      <dsp:txXfrm>
        <a:off x="4293412" y="5351508"/>
        <a:ext cx="1660151" cy="892554"/>
      </dsp:txXfrm>
    </dsp:sp>
    <dsp:sp modelId="{20FCD013-B6C6-4B2A-9E3D-70BF9CD92C67}">
      <dsp:nvSpPr>
        <dsp:cNvPr id="0" name=""/>
        <dsp:cNvSpPr/>
      </dsp:nvSpPr>
      <dsp:spPr>
        <a:xfrm rot="5400000">
          <a:off x="1465501" y="5150683"/>
          <a:ext cx="1487591" cy="1294204"/>
        </a:xfrm>
        <a:prstGeom prst="hexagon">
          <a:avLst>
            <a:gd name="adj" fmla="val 25000"/>
            <a:gd name="vf" fmla="val 115470"/>
          </a:avLst>
        </a:prstGeom>
        <a:solidFill>
          <a:schemeClr val="accent2">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5285806"/>
        <a:ext cx="890844" cy="102395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9461"/>
          </a:xfrm>
          <a:prstGeom prst="rect">
            <a:avLst/>
          </a:prstGeom>
        </p:spPr>
        <p:txBody>
          <a:bodyPr vert="horz" lIns="93763" tIns="46881" rIns="93763" bIns="46881" rtlCol="0"/>
          <a:lstStyle>
            <a:lvl1pPr algn="l">
              <a:defRPr sz="1200"/>
            </a:lvl1pPr>
          </a:lstStyle>
          <a:p>
            <a:endParaRPr lang="en-US" dirty="0"/>
          </a:p>
        </p:txBody>
      </p:sp>
      <p:sp>
        <p:nvSpPr>
          <p:cNvPr id="3" name="Date Placeholder 2"/>
          <p:cNvSpPr>
            <a:spLocks noGrp="1"/>
          </p:cNvSpPr>
          <p:nvPr>
            <p:ph type="dt" idx="1"/>
          </p:nvPr>
        </p:nvSpPr>
        <p:spPr>
          <a:xfrm>
            <a:off x="3995217" y="0"/>
            <a:ext cx="3056414" cy="469461"/>
          </a:xfrm>
          <a:prstGeom prst="rect">
            <a:avLst/>
          </a:prstGeom>
        </p:spPr>
        <p:txBody>
          <a:bodyPr vert="horz" lIns="93763" tIns="46881" rIns="93763" bIns="46881" rtlCol="0"/>
          <a:lstStyle>
            <a:lvl1pPr algn="r">
              <a:defRPr sz="1200"/>
            </a:lvl1pPr>
          </a:lstStyle>
          <a:p>
            <a:fld id="{7A3A3E3C-45BD-4F12-8FA1-AD99FE2D5A40}" type="datetimeFigureOut">
              <a:rPr lang="en-US" smtClean="0"/>
              <a:t>5/26/2023</a:t>
            </a:fld>
            <a:endParaRPr lang="en-US" dirty="0"/>
          </a:p>
        </p:txBody>
      </p:sp>
      <p:sp>
        <p:nvSpPr>
          <p:cNvPr id="4" name="Slide Image Placeholder 3"/>
          <p:cNvSpPr>
            <a:spLocks noGrp="1" noRot="1" noChangeAspect="1"/>
          </p:cNvSpPr>
          <p:nvPr>
            <p:ph type="sldImg" idx="2"/>
          </p:nvPr>
        </p:nvSpPr>
        <p:spPr>
          <a:xfrm>
            <a:off x="719138" y="1169988"/>
            <a:ext cx="5614987" cy="3157537"/>
          </a:xfrm>
          <a:prstGeom prst="rect">
            <a:avLst/>
          </a:prstGeom>
          <a:noFill/>
          <a:ln w="12700">
            <a:solidFill>
              <a:prstClr val="black"/>
            </a:solidFill>
          </a:ln>
        </p:spPr>
        <p:txBody>
          <a:bodyPr vert="horz" lIns="93763" tIns="46881" rIns="93763" bIns="46881" rtlCol="0" anchor="ctr"/>
          <a:lstStyle/>
          <a:p>
            <a:endParaRPr lang="en-US" dirty="0"/>
          </a:p>
        </p:txBody>
      </p:sp>
      <p:sp>
        <p:nvSpPr>
          <p:cNvPr id="5" name="Notes Placeholder 4"/>
          <p:cNvSpPr>
            <a:spLocks noGrp="1"/>
          </p:cNvSpPr>
          <p:nvPr>
            <p:ph type="body" sz="quarter" idx="3"/>
          </p:nvPr>
        </p:nvSpPr>
        <p:spPr>
          <a:xfrm>
            <a:off x="705327" y="4502924"/>
            <a:ext cx="5642610" cy="3684210"/>
          </a:xfrm>
          <a:prstGeom prst="rect">
            <a:avLst/>
          </a:prstGeom>
        </p:spPr>
        <p:txBody>
          <a:bodyPr vert="horz" lIns="93763" tIns="46881" rIns="93763" bIns="46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87265"/>
            <a:ext cx="3056414" cy="469460"/>
          </a:xfrm>
          <a:prstGeom prst="rect">
            <a:avLst/>
          </a:prstGeom>
        </p:spPr>
        <p:txBody>
          <a:bodyPr vert="horz" lIns="93763" tIns="46881" rIns="93763" bIns="468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87265"/>
            <a:ext cx="3056414" cy="469460"/>
          </a:xfrm>
          <a:prstGeom prst="rect">
            <a:avLst/>
          </a:prstGeom>
        </p:spPr>
        <p:txBody>
          <a:bodyPr vert="horz" lIns="93763" tIns="46881" rIns="93763" bIns="46881" rtlCol="0" anchor="b"/>
          <a:lstStyle>
            <a:lvl1pPr algn="r">
              <a:defRPr sz="1200"/>
            </a:lvl1pPr>
          </a:lstStyle>
          <a:p>
            <a:fld id="{F530FAC5-D870-4E76-BE7B-705842C68735}" type="slidenum">
              <a:rPr lang="en-US" smtClean="0"/>
              <a:t>‹#›</a:t>
            </a:fld>
            <a:endParaRPr lang="en-US" dirty="0"/>
          </a:p>
        </p:txBody>
      </p:sp>
    </p:spTree>
    <p:extLst>
      <p:ext uri="{BB962C8B-B14F-4D97-AF65-F5344CB8AC3E}">
        <p14:creationId xmlns:p14="http://schemas.microsoft.com/office/powerpoint/2010/main" val="299351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FAC5-D870-4E76-BE7B-705842C68735}" type="slidenum">
              <a:rPr lang="en-US" smtClean="0"/>
              <a:t>1</a:t>
            </a:fld>
            <a:endParaRPr lang="en-US" dirty="0"/>
          </a:p>
        </p:txBody>
      </p:sp>
    </p:spTree>
    <p:extLst>
      <p:ext uri="{BB962C8B-B14F-4D97-AF65-F5344CB8AC3E}">
        <p14:creationId xmlns:p14="http://schemas.microsoft.com/office/powerpoint/2010/main" val="779042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FAC5-D870-4E76-BE7B-705842C68735}" type="slidenum">
              <a:rPr lang="en-US" smtClean="0"/>
              <a:t>12</a:t>
            </a:fld>
            <a:endParaRPr lang="en-US" dirty="0"/>
          </a:p>
        </p:txBody>
      </p:sp>
    </p:spTree>
    <p:extLst>
      <p:ext uri="{BB962C8B-B14F-4D97-AF65-F5344CB8AC3E}">
        <p14:creationId xmlns:p14="http://schemas.microsoft.com/office/powerpoint/2010/main" val="2723452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201E70"/>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563721-EC56-4CD2-B8EE-717BA86E26AC}" type="datetime1">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17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7F6E87-5852-4FD1-97AB-0FF71F102559}" type="datetime1">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9154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521B0E-3D6D-46A0-81E6-822316105260}" type="datetime1">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9025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956F47"/>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201E70"/>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A348A31-22FC-48A1-A2D9-449B5D85860B}" type="datetime1">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106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1">
                <a:solidFill>
                  <a:srgbClr val="956F47"/>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9B69D2-D890-46FB-BB87-B79923C102F3}" type="datetime1">
              <a:rPr lang="en-US" smtClean="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62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E2C1E-B51D-4CBD-917F-4F6C17023EF6}" type="datetime1">
              <a:rPr lang="en-US" smtClean="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1335804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9FDDDD-34CD-4A04-BACF-12BB9885E492}" type="datetime1">
              <a:rPr lang="en-US" smtClean="0"/>
              <a:t>5/26/2023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6915439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C89726-1ACA-4120-B861-B20A83057D44}" type="datetime1">
              <a:rPr lang="en-US" smtClean="0"/>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8740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0EEC74-E7E4-45EE-824D-368F24322DE0}" type="datetime1">
              <a:rPr lang="en-US" smtClean="0"/>
              <a:t>5/26/2023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142254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C7DFA1C-A38B-4388-AA5E-15EA1E0D1BFC}" type="datetime1">
              <a:rPr lang="en-US" smtClean="0"/>
              <a:t>5/26/2023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766878-3199-4EAB-94E7-2D6D11070E14}" type="slidenum">
              <a:rPr lang="en-US" smtClean="0"/>
              <a:t>‹#›</a:t>
            </a:fld>
            <a:endParaRPr lang="en-US" dirty="0"/>
          </a:p>
        </p:txBody>
      </p:sp>
    </p:spTree>
    <p:extLst>
      <p:ext uri="{BB962C8B-B14F-4D97-AF65-F5344CB8AC3E}">
        <p14:creationId xmlns:p14="http://schemas.microsoft.com/office/powerpoint/2010/main" val="11806955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95576-3A4E-49DD-B1FF-4336C2258628}" type="datetime1">
              <a:rPr lang="en-US" smtClean="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28406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7C214D5-5EB0-4530-8808-C87D844FB51F}" type="datetime1">
              <a:rPr lang="en-US" smtClean="0"/>
              <a:t>5/26/2023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1766878-3199-4EAB-94E7-2D6D11070E14}"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456024"/>
      </p:ext>
    </p:extLst>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hf sldNum="0" hdr="0" ftr="0" dt="0"/>
  <p:txStyles>
    <p:titleStyle>
      <a:lvl1pPr algn="l" defTabSz="914400" rtl="0" eaLnBrk="1" latinLnBrk="0" hangingPunct="1">
        <a:lnSpc>
          <a:spcPct val="85000"/>
        </a:lnSpc>
        <a:spcBef>
          <a:spcPct val="0"/>
        </a:spcBef>
        <a:buNone/>
        <a:defRPr sz="4800" b="1" kern="1200" spc="-50" baseline="0">
          <a:solidFill>
            <a:srgbClr val="956F47"/>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exam@pncb.org"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ncb.org/about/pncb-exam-develop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3303" y="458613"/>
            <a:ext cx="10345392" cy="2970387"/>
          </a:xfrm>
        </p:spPr>
        <p:txBody>
          <a:bodyPr>
            <a:noAutofit/>
          </a:bodyPr>
          <a:lstStyle/>
          <a:p>
            <a:pPr algn="ctr"/>
            <a:r>
              <a:rPr lang="en-US" sz="4800" dirty="0">
                <a:latin typeface="Calibri" panose="020F0502020204030204" pitchFamily="34" charset="0"/>
              </a:rPr>
              <a:t>2022-2023 </a:t>
            </a:r>
            <a:br>
              <a:rPr lang="en-US" sz="4800" dirty="0">
                <a:latin typeface="Calibri" panose="020F0502020204030204" pitchFamily="34" charset="0"/>
              </a:rPr>
            </a:br>
            <a:r>
              <a:rPr lang="en-US" sz="4800" dirty="0">
                <a:latin typeface="Calibri" panose="020F0502020204030204" pitchFamily="34" charset="0"/>
              </a:rPr>
              <a:t>Job Task Analysis for the: </a:t>
            </a:r>
            <a:br>
              <a:rPr lang="en-US" sz="4800" dirty="0">
                <a:latin typeface="Calibri" panose="020F0502020204030204" pitchFamily="34" charset="0"/>
              </a:rPr>
            </a:br>
            <a:r>
              <a:rPr lang="en-US" sz="4400" b="0" dirty="0">
                <a:latin typeface="Calibri" panose="020F0502020204030204" pitchFamily="34" charset="0"/>
              </a:rPr>
              <a:t>Certified Pediatric Nurse Practitioner – </a:t>
            </a:r>
            <a:br>
              <a:rPr lang="en-US" sz="4400" b="0" dirty="0">
                <a:latin typeface="Calibri" panose="020F0502020204030204" pitchFamily="34" charset="0"/>
              </a:rPr>
            </a:br>
            <a:r>
              <a:rPr lang="en-US" sz="4400" b="0" dirty="0">
                <a:latin typeface="Calibri" panose="020F0502020204030204" pitchFamily="34" charset="0"/>
              </a:rPr>
              <a:t>Primary Care (CPNP-PC®) Exam</a:t>
            </a:r>
            <a:endParaRPr lang="en-US" sz="4000" b="0" dirty="0">
              <a:latin typeface="Calibri" panose="020F0502020204030204" pitchFamily="34" charset="0"/>
            </a:endParaRPr>
          </a:p>
        </p:txBody>
      </p:sp>
      <p:sp>
        <p:nvSpPr>
          <p:cNvPr id="5" name="Subtitle 4"/>
          <p:cNvSpPr>
            <a:spLocks noGrp="1"/>
          </p:cNvSpPr>
          <p:nvPr>
            <p:ph type="subTitle" idx="1"/>
          </p:nvPr>
        </p:nvSpPr>
        <p:spPr>
          <a:xfrm>
            <a:off x="2508147" y="3785607"/>
            <a:ext cx="7175704" cy="1096899"/>
          </a:xfrm>
        </p:spPr>
        <p:txBody>
          <a:bodyPr>
            <a:noAutofit/>
          </a:bodyPr>
          <a:lstStyle/>
          <a:p>
            <a:pPr algn="ctr"/>
            <a:r>
              <a:rPr lang="en-US" sz="2800" i="1" dirty="0">
                <a:solidFill>
                  <a:schemeClr val="tx2">
                    <a:lumMod val="50000"/>
                  </a:schemeClr>
                </a:solidFill>
              </a:rPr>
              <a:t>What is it, and why do it?</a:t>
            </a:r>
          </a:p>
        </p:txBody>
      </p:sp>
      <p:pic>
        <p:nvPicPr>
          <p:cNvPr id="3" name="Picture 2" descr="Logo&#10;&#10;Description automatically generated">
            <a:extLst>
              <a:ext uri="{FF2B5EF4-FFF2-40B4-BE49-F238E27FC236}">
                <a16:creationId xmlns:a16="http://schemas.microsoft.com/office/drawing/2014/main" id="{2D162E65-02A5-9A93-D3ED-B0E47CBA6EF1}"/>
              </a:ext>
            </a:extLst>
          </p:cNvPr>
          <p:cNvPicPr>
            <a:picLocks noChangeAspect="1"/>
          </p:cNvPicPr>
          <p:nvPr/>
        </p:nvPicPr>
        <p:blipFill>
          <a:blip r:embed="rId3"/>
          <a:stretch>
            <a:fillRect/>
          </a:stretch>
        </p:blipFill>
        <p:spPr>
          <a:xfrm>
            <a:off x="4233167" y="4408988"/>
            <a:ext cx="3725665" cy="1598446"/>
          </a:xfrm>
          <a:prstGeom prst="rect">
            <a:avLst/>
          </a:prstGeom>
        </p:spPr>
      </p:pic>
    </p:spTree>
    <p:extLst>
      <p:ext uri="{BB962C8B-B14F-4D97-AF65-F5344CB8AC3E}">
        <p14:creationId xmlns:p14="http://schemas.microsoft.com/office/powerpoint/2010/main" val="38685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DAFB10-7BBD-464B-BF76-0D25C55E3DE2}"/>
              </a:ext>
            </a:extLst>
          </p:cNvPr>
          <p:cNvSpPr>
            <a:spLocks noGrp="1"/>
          </p:cNvSpPr>
          <p:nvPr>
            <p:ph type="title"/>
          </p:nvPr>
        </p:nvSpPr>
        <p:spPr>
          <a:xfrm>
            <a:off x="2146664" y="285904"/>
            <a:ext cx="9585365" cy="769311"/>
          </a:xfrm>
        </p:spPr>
        <p:txBody>
          <a:bodyPr>
            <a:normAutofit/>
          </a:bodyPr>
          <a:lstStyle/>
          <a:p>
            <a:r>
              <a:rPr lang="en-US" sz="4400" dirty="0"/>
              <a:t>Demographics of the CPNP-PC Over Time</a:t>
            </a:r>
          </a:p>
        </p:txBody>
      </p:sp>
      <p:graphicFrame>
        <p:nvGraphicFramePr>
          <p:cNvPr id="7" name="Table 7">
            <a:extLst>
              <a:ext uri="{FF2B5EF4-FFF2-40B4-BE49-F238E27FC236}">
                <a16:creationId xmlns:a16="http://schemas.microsoft.com/office/drawing/2014/main" id="{85B2A68C-EF69-4171-90DA-A5C43A1690CD}"/>
              </a:ext>
            </a:extLst>
          </p:cNvPr>
          <p:cNvGraphicFramePr>
            <a:graphicFrameLocks noGrp="1"/>
          </p:cNvGraphicFramePr>
          <p:nvPr>
            <p:ph idx="1"/>
            <p:extLst>
              <p:ext uri="{D42A27DB-BD31-4B8C-83A1-F6EECF244321}">
                <p14:modId xmlns:p14="http://schemas.microsoft.com/office/powerpoint/2010/main" val="3828370448"/>
              </p:ext>
            </p:extLst>
          </p:nvPr>
        </p:nvGraphicFramePr>
        <p:xfrm>
          <a:off x="814253" y="1131391"/>
          <a:ext cx="10787743" cy="4733832"/>
        </p:xfrm>
        <a:graphic>
          <a:graphicData uri="http://schemas.openxmlformats.org/drawingml/2006/table">
            <a:tbl>
              <a:tblPr firstRow="1" bandRow="1">
                <a:tableStyleId>{5C22544A-7EE6-4342-B048-85BDC9FD1C3A}</a:tableStyleId>
              </a:tblPr>
              <a:tblGrid>
                <a:gridCol w="1482517">
                  <a:extLst>
                    <a:ext uri="{9D8B030D-6E8A-4147-A177-3AD203B41FA5}">
                      <a16:colId xmlns:a16="http://schemas.microsoft.com/office/drawing/2014/main" val="2577714078"/>
                    </a:ext>
                  </a:extLst>
                </a:gridCol>
                <a:gridCol w="4652613">
                  <a:extLst>
                    <a:ext uri="{9D8B030D-6E8A-4147-A177-3AD203B41FA5}">
                      <a16:colId xmlns:a16="http://schemas.microsoft.com/office/drawing/2014/main" val="2662327341"/>
                    </a:ext>
                  </a:extLst>
                </a:gridCol>
                <a:gridCol w="4652613">
                  <a:extLst>
                    <a:ext uri="{9D8B030D-6E8A-4147-A177-3AD203B41FA5}">
                      <a16:colId xmlns:a16="http://schemas.microsoft.com/office/drawing/2014/main" val="2211156142"/>
                    </a:ext>
                  </a:extLst>
                </a:gridCol>
              </a:tblGrid>
              <a:tr h="382542">
                <a:tc>
                  <a:txBody>
                    <a:bodyPr/>
                    <a:lstStyle/>
                    <a:p>
                      <a:endParaRPr lang="en-US" dirty="0"/>
                    </a:p>
                  </a:txBody>
                  <a:tcPr>
                    <a:solidFill>
                      <a:schemeClr val="bg1"/>
                    </a:solidFill>
                  </a:tcPr>
                </a:tc>
                <a:tc>
                  <a:txBody>
                    <a:bodyPr/>
                    <a:lstStyle/>
                    <a:p>
                      <a:pPr algn="l"/>
                      <a:r>
                        <a:rPr lang="en-US" dirty="0"/>
                        <a:t>2017-2018</a:t>
                      </a:r>
                    </a:p>
                  </a:txBody>
                  <a:tcPr anchor="ctr">
                    <a:solidFill>
                      <a:srgbClr val="956F47"/>
                    </a:solidFill>
                  </a:tcPr>
                </a:tc>
                <a:tc>
                  <a:txBody>
                    <a:bodyPr/>
                    <a:lstStyle/>
                    <a:p>
                      <a:pPr algn="l"/>
                      <a:r>
                        <a:rPr lang="en-US" dirty="0"/>
                        <a:t>2022-2023</a:t>
                      </a:r>
                    </a:p>
                  </a:txBody>
                  <a:tcPr anchor="ctr">
                    <a:solidFill>
                      <a:srgbClr val="201E70"/>
                    </a:solidFill>
                  </a:tcPr>
                </a:tc>
                <a:extLst>
                  <a:ext uri="{0D108BD9-81ED-4DB2-BD59-A6C34878D82A}">
                    <a16:rowId xmlns:a16="http://schemas.microsoft.com/office/drawing/2014/main" val="925908043"/>
                  </a:ext>
                </a:extLst>
              </a:tr>
              <a:tr h="1371600">
                <a:tc>
                  <a:txBody>
                    <a:bodyPr/>
                    <a:lstStyle/>
                    <a:p>
                      <a:pPr marL="0" algn="ctr" defTabSz="914400" rtl="0" eaLnBrk="1" fontAlgn="b" latinLnBrk="0" hangingPunct="1"/>
                      <a:r>
                        <a:rPr lang="en-US" sz="1600" b="1" i="0" u="none" strike="noStrike" kern="1200" dirty="0">
                          <a:solidFill>
                            <a:schemeClr val="bg1"/>
                          </a:solidFill>
                          <a:latin typeface="+mn-lt"/>
                          <a:ea typeface="+mn-ea"/>
                          <a:cs typeface="+mn-cs"/>
                        </a:rPr>
                        <a:t>Prescriptive Privileges</a:t>
                      </a:r>
                    </a:p>
                  </a:txBody>
                  <a:tcPr marL="9525" marR="9525" marT="9525" marB="0" anchor="ctr">
                    <a:solidFill>
                      <a:schemeClr val="tx1"/>
                    </a:solidFill>
                  </a:tcPr>
                </a:tc>
                <a:tc>
                  <a:txBody>
                    <a:bodyPr/>
                    <a:lstStyle/>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baseline="0" dirty="0">
                          <a:solidFill>
                            <a:schemeClr val="tx1"/>
                          </a:solidFill>
                          <a:latin typeface="+mn-lt"/>
                          <a:ea typeface="+mn-ea"/>
                          <a:cs typeface="+mn-cs"/>
                        </a:rPr>
                        <a:t>Full: Schedules II – V			62.6% </a:t>
                      </a:r>
                    </a:p>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baseline="0" dirty="0">
                          <a:solidFill>
                            <a:schemeClr val="tx1"/>
                          </a:solidFill>
                          <a:latin typeface="+mn-lt"/>
                          <a:ea typeface="+mn-ea"/>
                          <a:cs typeface="+mn-cs"/>
                        </a:rPr>
                        <a:t>Partial: Cannot prescribe Schedule II		26.6% </a:t>
                      </a:r>
                    </a:p>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baseline="0" dirty="0">
                          <a:solidFill>
                            <a:schemeClr val="tx1"/>
                          </a:solidFill>
                          <a:latin typeface="+mn-lt"/>
                          <a:ea typeface="+mn-ea"/>
                          <a:cs typeface="+mn-cs"/>
                        </a:rPr>
                        <a:t>Partial: Limited other Schedules (not II)	8.8% </a:t>
                      </a:r>
                    </a:p>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None: cannot prescribe medications</a:t>
                      </a:r>
                      <a:r>
                        <a:rPr kumimoji="0" lang="en-US" sz="1250" b="1" kern="1200" baseline="0" dirty="0">
                          <a:solidFill>
                            <a:schemeClr val="tx1"/>
                          </a:solidFill>
                          <a:latin typeface="+mn-lt"/>
                          <a:ea typeface="+mn-ea"/>
                          <a:cs typeface="+mn-cs"/>
                        </a:rPr>
                        <a:t>		2%</a:t>
                      </a:r>
                      <a:endParaRPr kumimoji="0" lang="en-US" sz="1250" b="1" kern="1200" dirty="0">
                        <a:solidFill>
                          <a:schemeClr val="tx1"/>
                        </a:solidFill>
                        <a:latin typeface="+mn-lt"/>
                        <a:ea typeface="+mn-ea"/>
                        <a:cs typeface="+mn-cs"/>
                      </a:endParaRPr>
                    </a:p>
                  </a:txBody>
                  <a:tcPr marL="9525" marR="9525" marT="9525" marB="0" anchor="ctr"/>
                </a:tc>
                <a:tc>
                  <a:txBody>
                    <a:bodyPr/>
                    <a:lstStyle/>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Full: Schedules II – V			66.4%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Partial: cannot prescribe Schedule II		22.4%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rgbClr val="C00000"/>
                        </a:solidFill>
                        <a:latin typeface="+mn-lt"/>
                        <a:ea typeface="+mn-ea"/>
                        <a:cs typeface="+mn-cs"/>
                      </a:endParaRPr>
                    </a:p>
                    <a:p>
                      <a:pPr marL="174625" marR="0" lvl="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Partial: limited other Schedules (not II)		8.4%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174625" marR="0" indent="-114300"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None: cannot prescribe medications		2.7% </a:t>
                      </a:r>
                      <a:r>
                        <a:rPr kumimoji="0" lang="en-US" sz="1250" b="1" kern="1200" dirty="0">
                          <a:solidFill>
                            <a:schemeClr val="accent3">
                              <a:lumMod val="75000"/>
                            </a:schemeClr>
                          </a:solidFill>
                          <a:latin typeface="+mn-lt"/>
                          <a:ea typeface="+mn-ea"/>
                          <a:cs typeface="+mn-cs"/>
                          <a:sym typeface="Wingdings" panose="05000000000000000000" pitchFamily="2" charset="2"/>
                        </a:rPr>
                        <a:t></a:t>
                      </a:r>
                      <a:r>
                        <a:rPr kumimoji="0" lang="en-US" sz="1250" b="1" kern="1200" dirty="0">
                          <a:solidFill>
                            <a:schemeClr val="tx1"/>
                          </a:solidFill>
                          <a:latin typeface="+mn-lt"/>
                          <a:ea typeface="+mn-ea"/>
                          <a:cs typeface="+mn-cs"/>
                          <a:sym typeface="Wingdings" panose="05000000000000000000" pitchFamily="2" charset="2"/>
                        </a:rPr>
                        <a:t>	</a:t>
                      </a:r>
                      <a:endParaRPr kumimoji="0" lang="en-US" sz="1250" b="1" kern="1200" dirty="0">
                        <a:solidFill>
                          <a:schemeClr val="tx1"/>
                        </a:solidFill>
                        <a:latin typeface="+mn-lt"/>
                        <a:ea typeface="+mn-ea"/>
                        <a:cs typeface="+mn-cs"/>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3542434330"/>
                  </a:ext>
                </a:extLst>
              </a:tr>
              <a:tr h="1242330">
                <a:tc>
                  <a:txBody>
                    <a:bodyPr/>
                    <a:lstStyle/>
                    <a:p>
                      <a:pPr marL="0" algn="ctr" defTabSz="914400" rtl="0" eaLnBrk="1" fontAlgn="b" latinLnBrk="0" hangingPunct="1"/>
                      <a:r>
                        <a:rPr lang="en-US" sz="1600" b="1" i="0" u="none" strike="noStrike" kern="1200" dirty="0">
                          <a:solidFill>
                            <a:schemeClr val="bg1"/>
                          </a:solidFill>
                          <a:latin typeface="+mn-lt"/>
                          <a:ea typeface="+mn-ea"/>
                          <a:cs typeface="+mn-cs"/>
                        </a:rPr>
                        <a:t>Location of </a:t>
                      </a:r>
                    </a:p>
                    <a:p>
                      <a:pPr marL="0" algn="ctr" defTabSz="914400" rtl="0" eaLnBrk="1" fontAlgn="b" latinLnBrk="0" hangingPunct="1"/>
                      <a:r>
                        <a:rPr lang="en-US" sz="1600" b="1" i="0" u="none" strike="noStrike" kern="1200" dirty="0">
                          <a:solidFill>
                            <a:schemeClr val="bg1"/>
                          </a:solidFill>
                          <a:latin typeface="+mn-lt"/>
                          <a:ea typeface="+mn-ea"/>
                          <a:cs typeface="+mn-cs"/>
                        </a:rPr>
                        <a:t>Practice Setting</a:t>
                      </a:r>
                    </a:p>
                  </a:txBody>
                  <a:tcPr marL="9525" marR="9525" marT="9525" marB="0" anchor="ctr">
                    <a:solidFill>
                      <a:schemeClr val="tx1"/>
                    </a:solidFill>
                  </a:tcP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Urban				45.7%</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Suburban				41.1%</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Rural				13.1%</a:t>
                      </a:r>
                    </a:p>
                  </a:txBody>
                  <a:tcPr marL="9525" marR="9525" marT="9525" marB="0" anchor="ctr">
                    <a:solidFill>
                      <a:srgbClr val="EFEBE9"/>
                    </a:solidFill>
                  </a:tcP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Urban				44.7%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Suburban				40.7%</a:t>
                      </a:r>
                      <a:r>
                        <a:rPr kumimoji="0" lang="en-US" sz="1250" b="1" kern="1200" dirty="0">
                          <a:solidFill>
                            <a:srgbClr val="C00000"/>
                          </a:solidFill>
                          <a:latin typeface="+mn-lt"/>
                          <a:ea typeface="+mn-ea"/>
                          <a:cs typeface="+mn-cs"/>
                          <a:sym typeface="Wingdings" panose="05000000000000000000" pitchFamily="2" charset="2"/>
                        </a:rPr>
                        <a:t> </a:t>
                      </a:r>
                      <a:endParaRPr kumimoji="0" lang="en-US" sz="1250" b="1" kern="1200" dirty="0">
                        <a:solidFill>
                          <a:schemeClr val="tx1"/>
                        </a:solidFill>
                        <a:latin typeface="+mn-lt"/>
                        <a:ea typeface="+mn-ea"/>
                        <a:cs typeface="+mn-cs"/>
                      </a:endParaRP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Rural/semi-rural			14.6%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txBody>
                  <a:tcPr marL="9525" marR="9525" marT="9525" marB="0" anchor="ctr">
                    <a:solidFill>
                      <a:srgbClr val="EBEDF5"/>
                    </a:solidFill>
                  </a:tcPr>
                </a:tc>
                <a:extLst>
                  <a:ext uri="{0D108BD9-81ED-4DB2-BD59-A6C34878D82A}">
                    <a16:rowId xmlns:a16="http://schemas.microsoft.com/office/drawing/2014/main" val="724446240"/>
                  </a:ext>
                </a:extLst>
              </a:tr>
              <a:tr h="1737360">
                <a:tc>
                  <a:txBody>
                    <a:bodyPr/>
                    <a:lstStyle/>
                    <a:p>
                      <a:pPr marL="0" algn="ctr" defTabSz="914400" rtl="0" eaLnBrk="1" fontAlgn="b" latinLnBrk="0" hangingPunct="1"/>
                      <a:r>
                        <a:rPr lang="en-US" sz="1600" b="1" i="0" u="none" strike="noStrike" kern="1200" dirty="0">
                          <a:solidFill>
                            <a:schemeClr val="bg1"/>
                          </a:solidFill>
                          <a:latin typeface="+mn-lt"/>
                          <a:ea typeface="+mn-ea"/>
                          <a:cs typeface="+mn-cs"/>
                        </a:rPr>
                        <a:t>Top 5 States, by volume, where the Role is represented</a:t>
                      </a:r>
                    </a:p>
                  </a:txBody>
                  <a:tcPr anchor="ctr">
                    <a:solidFill>
                      <a:schemeClr val="tx1"/>
                    </a:solidFill>
                  </a:tcPr>
                </a:tc>
                <a:tc>
                  <a:txBody>
                    <a:bodyPr/>
                    <a:lstStyle/>
                    <a:p>
                      <a:pPr marL="403225" indent="-342900"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rPr>
                        <a:t>Texas							12%</a:t>
                      </a:r>
                    </a:p>
                    <a:p>
                      <a:pPr marL="403225" indent="-342900"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rPr>
                        <a:t>California						7.3%</a:t>
                      </a:r>
                    </a:p>
                    <a:p>
                      <a:pPr marL="403225" indent="-342900"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rPr>
                        <a:t>New York						5.7%</a:t>
                      </a:r>
                    </a:p>
                    <a:p>
                      <a:pPr marL="403225" indent="-342900"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rPr>
                        <a:t>Illinois							4.9%</a:t>
                      </a:r>
                    </a:p>
                    <a:p>
                      <a:pPr marL="403225" indent="-342900"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rPr>
                        <a:t>Massachusetts					4.9%</a:t>
                      </a:r>
                    </a:p>
                  </a:txBody>
                  <a:tcPr marL="9525" marR="9525" marT="9525" marB="0" anchor="ctr"/>
                </a:tc>
                <a:tc>
                  <a:txBody>
                    <a:bodyPr/>
                    <a:lstStyle/>
                    <a:p>
                      <a:pPr marL="403225" indent="-403225"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latin typeface="+mn-lt"/>
                          <a:ea typeface="+mn-ea"/>
                          <a:cs typeface="+mn-cs"/>
                        </a:rPr>
                        <a:t>Texas							8.4%</a:t>
                      </a:r>
                    </a:p>
                    <a:p>
                      <a:pPr marL="403225" indent="-403225"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latin typeface="+mn-lt"/>
                          <a:ea typeface="+mn-ea"/>
                          <a:cs typeface="+mn-cs"/>
                        </a:rPr>
                        <a:t>New York						6.9%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403225" marR="0" lvl="0" indent="-403225" algn="l" defTabSz="457200" rtl="0" eaLnBrk="1" fontAlgn="b" latinLnBrk="0" hangingPunct="1">
                        <a:lnSpc>
                          <a:spcPct val="150000"/>
                        </a:lnSpc>
                        <a:spcBef>
                          <a:spcPts val="0"/>
                        </a:spcBef>
                        <a:spcAft>
                          <a:spcPts val="0"/>
                        </a:spcAft>
                        <a:buClrTx/>
                        <a:buSzTx/>
                        <a:buFont typeface="+mj-lt"/>
                        <a:buAutoNum type="arabicPeriod"/>
                        <a:tabLst>
                          <a:tab pos="174625" algn="l"/>
                        </a:tabLst>
                        <a:defRPr/>
                      </a:pPr>
                      <a:r>
                        <a:rPr kumimoji="0" lang="en-US" sz="1250" b="1" kern="1200" dirty="0">
                          <a:solidFill>
                            <a:schemeClr val="tx1"/>
                          </a:solidFill>
                          <a:latin typeface="+mn-lt"/>
                          <a:ea typeface="+mn-ea"/>
                          <a:cs typeface="+mn-cs"/>
                        </a:rPr>
                        <a:t>California						6.2%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403225" indent="-403225" algn="l" defTabSz="457200" rtl="0" eaLnBrk="1" fontAlgn="b" latinLnBrk="0" hangingPunct="1">
                        <a:lnSpc>
                          <a:spcPct val="150000"/>
                        </a:lnSpc>
                        <a:spcBef>
                          <a:spcPts val="0"/>
                        </a:spcBef>
                        <a:buFont typeface="+mj-lt"/>
                        <a:buAutoNum type="arabicPeriod"/>
                        <a:tabLst>
                          <a:tab pos="174625" algn="l"/>
                        </a:tabLst>
                      </a:pPr>
                      <a:r>
                        <a:rPr kumimoji="0" lang="en-US" sz="1250" b="1" kern="1200" dirty="0">
                          <a:solidFill>
                            <a:schemeClr val="tx1"/>
                          </a:solidFill>
                          <a:latin typeface="+mn-lt"/>
                          <a:ea typeface="+mn-ea"/>
                          <a:cs typeface="+mn-cs"/>
                        </a:rPr>
                        <a:t>Florida							6.2%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403225" marR="0" lvl="0" indent="-403225" algn="l" defTabSz="457200" rtl="0" eaLnBrk="1" fontAlgn="b" latinLnBrk="0" hangingPunct="1">
                        <a:lnSpc>
                          <a:spcPct val="150000"/>
                        </a:lnSpc>
                        <a:spcBef>
                          <a:spcPts val="0"/>
                        </a:spcBef>
                        <a:spcAft>
                          <a:spcPts val="0"/>
                        </a:spcAft>
                        <a:buClrTx/>
                        <a:buSzTx/>
                        <a:buFont typeface="+mj-lt"/>
                        <a:buAutoNum type="arabicPeriod"/>
                        <a:tabLst>
                          <a:tab pos="174625" algn="l"/>
                        </a:tabLst>
                        <a:defRPr/>
                      </a:pPr>
                      <a:r>
                        <a:rPr kumimoji="0" lang="en-US" sz="1250" b="1" kern="1200" dirty="0">
                          <a:solidFill>
                            <a:schemeClr val="tx1"/>
                          </a:solidFill>
                          <a:latin typeface="+mn-lt"/>
                          <a:ea typeface="+mn-ea"/>
                          <a:cs typeface="+mn-cs"/>
                        </a:rPr>
                        <a:t>Ohio							5.3%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txBody>
                  <a:tcPr anchor="ctr">
                    <a:solidFill>
                      <a:schemeClr val="tx2">
                        <a:lumMod val="20000"/>
                        <a:lumOff val="80000"/>
                      </a:schemeClr>
                    </a:solidFill>
                  </a:tcPr>
                </a:tc>
                <a:extLst>
                  <a:ext uri="{0D108BD9-81ED-4DB2-BD59-A6C34878D82A}">
                    <a16:rowId xmlns:a16="http://schemas.microsoft.com/office/drawing/2014/main" val="1367177747"/>
                  </a:ext>
                </a:extLst>
              </a:tr>
            </a:tbl>
          </a:graphicData>
        </a:graphic>
      </p:graphicFrame>
    </p:spTree>
    <p:extLst>
      <p:ext uri="{BB962C8B-B14F-4D97-AF65-F5344CB8AC3E}">
        <p14:creationId xmlns:p14="http://schemas.microsoft.com/office/powerpoint/2010/main" val="3450928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5" name="Content Placeholder 4">
            <a:extLst>
              <a:ext uri="{FF2B5EF4-FFF2-40B4-BE49-F238E27FC236}">
                <a16:creationId xmlns:a16="http://schemas.microsoft.com/office/drawing/2014/main" id="{805F245D-702C-49B9-9747-B913F1FAC704}"/>
              </a:ext>
            </a:extLst>
          </p:cNvPr>
          <p:cNvSpPr>
            <a:spLocks noGrp="1"/>
          </p:cNvSpPr>
          <p:nvPr>
            <p:ph idx="1"/>
          </p:nvPr>
        </p:nvSpPr>
        <p:spPr>
          <a:xfrm>
            <a:off x="4800599" y="424206"/>
            <a:ext cx="7074337" cy="5010453"/>
          </a:xfrm>
        </p:spPr>
        <p:txBody>
          <a:bodyPr vert="horz" lIns="0" tIns="45720" rIns="0" bIns="45720" rtlCol="0">
            <a:normAutofit/>
          </a:bodyPr>
          <a:lstStyle/>
          <a:p>
            <a:pPr marL="0" indent="0">
              <a:buNone/>
            </a:pPr>
            <a:r>
              <a:rPr lang="en-US" sz="2400" dirty="0"/>
              <a:t>The </a:t>
            </a:r>
            <a:r>
              <a:rPr lang="en-US" sz="2400" b="1" dirty="0"/>
              <a:t>description of the specialty </a:t>
            </a:r>
            <a:r>
              <a:rPr lang="en-US" sz="2400" dirty="0"/>
              <a:t>was first reviewed </a:t>
            </a:r>
            <a:r>
              <a:rPr lang="en-US" sz="2400" dirty="0">
                <a:solidFill>
                  <a:srgbClr val="FF0000"/>
                </a:solidFill>
              </a:rPr>
              <a:t>by the JTA Task Force</a:t>
            </a:r>
            <a:r>
              <a:rPr lang="en-US" sz="2400" dirty="0"/>
              <a:t>, and minor updates were made to reflect current terminology.  Once updated, this description served as an anchor for all subsequent work. </a:t>
            </a:r>
            <a:br>
              <a:rPr lang="en-US" sz="2400" dirty="0"/>
            </a:br>
            <a:br>
              <a:rPr lang="en-US" sz="1800" dirty="0"/>
            </a:br>
            <a:r>
              <a:rPr lang="en-US" sz="2400" dirty="0"/>
              <a:t>Of the 59 tasks surveyed, </a:t>
            </a:r>
            <a:r>
              <a:rPr lang="en-US" sz="2400" b="1" dirty="0"/>
              <a:t>all were included </a:t>
            </a:r>
            <a:r>
              <a:rPr lang="en-US" sz="2400" dirty="0"/>
              <a:t>in the final content outline because they (1) met thresholds for validation or (2) were retained based on high-importance ratings from key subgroups.</a:t>
            </a:r>
            <a:br>
              <a:rPr lang="en-US" sz="2400" dirty="0"/>
            </a:br>
            <a:br>
              <a:rPr lang="en-US" sz="1800" dirty="0"/>
            </a:br>
            <a:r>
              <a:rPr lang="en-US" sz="2400" dirty="0"/>
              <a:t>Additionally, listings of </a:t>
            </a:r>
            <a:r>
              <a:rPr lang="en-US" sz="2400" b="1" dirty="0"/>
              <a:t>clinical categories,</a:t>
            </a:r>
            <a:r>
              <a:rPr lang="en-US" sz="2400" dirty="0"/>
              <a:t> </a:t>
            </a:r>
            <a:r>
              <a:rPr lang="en-US" sz="2400" b="1" dirty="0"/>
              <a:t>procedures, </a:t>
            </a:r>
            <a:r>
              <a:rPr lang="en-US" sz="2400" dirty="0"/>
              <a:t>and</a:t>
            </a:r>
            <a:r>
              <a:rPr lang="en-US" sz="2400" b="1" dirty="0"/>
              <a:t> screening and assessment tools </a:t>
            </a:r>
            <a:r>
              <a:rPr lang="en-US" sz="2400" dirty="0"/>
              <a:t>were also surveyed for validation and inclusion. Foundational </a:t>
            </a:r>
            <a:r>
              <a:rPr lang="en-US" sz="2400" b="1" dirty="0"/>
              <a:t>knowledge areas</a:t>
            </a:r>
            <a:r>
              <a:rPr lang="en-US" sz="2400" dirty="0"/>
              <a:t> were also surveyed and are now listed as foundational themes of the exam.</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80656"/>
            <a:ext cx="3200400" cy="3224547"/>
          </a:xfrm>
        </p:spPr>
        <p:txBody>
          <a:bodyPr>
            <a:normAutofit/>
          </a:bodyPr>
          <a:lstStyle/>
          <a:p>
            <a:r>
              <a:rPr lang="en-US" sz="2800" i="1" dirty="0"/>
              <a:t>OVERALL</a:t>
            </a:r>
          </a:p>
        </p:txBody>
      </p:sp>
      <p:grpSp>
        <p:nvGrpSpPr>
          <p:cNvPr id="7" name="Group 6">
            <a:extLst>
              <a:ext uri="{FF2B5EF4-FFF2-40B4-BE49-F238E27FC236}">
                <a16:creationId xmlns:a16="http://schemas.microsoft.com/office/drawing/2014/main" id="{9E00A4D7-EED4-421D-98EB-2B442766A974}"/>
              </a:ext>
            </a:extLst>
          </p:cNvPr>
          <p:cNvGrpSpPr/>
          <p:nvPr/>
        </p:nvGrpSpPr>
        <p:grpSpPr>
          <a:xfrm>
            <a:off x="4800599" y="5358459"/>
            <a:ext cx="1138920" cy="1309104"/>
            <a:chOff x="1134625" y="2532"/>
            <a:chExt cx="1275322" cy="1465887"/>
          </a:xfrm>
          <a:solidFill>
            <a:srgbClr val="201E70"/>
          </a:solidFill>
        </p:grpSpPr>
        <p:sp>
          <p:nvSpPr>
            <p:cNvPr id="20" name="Hexagon 19">
              <a:extLst>
                <a:ext uri="{FF2B5EF4-FFF2-40B4-BE49-F238E27FC236}">
                  <a16:creationId xmlns:a16="http://schemas.microsoft.com/office/drawing/2014/main" id="{DBD2415F-2E4B-43BE-A6C8-F4673AF8534D}"/>
                </a:ext>
              </a:extLst>
            </p:cNvPr>
            <p:cNvSpPr/>
            <p:nvPr/>
          </p:nvSpPr>
          <p:spPr>
            <a:xfrm rot="5400000">
              <a:off x="1039342" y="97815"/>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32329"/>
                <a:satOff val="-1881"/>
                <a:lumOff val="3262"/>
                <a:alphaOff val="0"/>
              </a:schemeClr>
            </a:fillRef>
            <a:effectRef idx="0">
              <a:schemeClr val="accent1">
                <a:shade val="80000"/>
                <a:hueOff val="-32329"/>
                <a:satOff val="-1881"/>
                <a:lumOff val="3262"/>
                <a:alphaOff val="0"/>
              </a:schemeClr>
            </a:effectRef>
            <a:fontRef idx="minor">
              <a:schemeClr val="lt1"/>
            </a:fontRef>
          </p:style>
        </p:sp>
        <p:sp>
          <p:nvSpPr>
            <p:cNvPr id="21" name="Hexagon 4">
              <a:extLst>
                <a:ext uri="{FF2B5EF4-FFF2-40B4-BE49-F238E27FC236}">
                  <a16:creationId xmlns:a16="http://schemas.microsoft.com/office/drawing/2014/main" id="{93141CCB-7626-48B9-B6E6-8C0AF52920B8}"/>
                </a:ext>
              </a:extLst>
            </p:cNvPr>
            <p:cNvSpPr txBox="1"/>
            <p:nvPr/>
          </p:nvSpPr>
          <p:spPr>
            <a:xfrm>
              <a:off x="1333362" y="230967"/>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8" name="Group 7">
            <a:extLst>
              <a:ext uri="{FF2B5EF4-FFF2-40B4-BE49-F238E27FC236}">
                <a16:creationId xmlns:a16="http://schemas.microsoft.com/office/drawing/2014/main" id="{7A979E3C-DC74-4471-B716-BE8E0D77E8F8}"/>
              </a:ext>
            </a:extLst>
          </p:cNvPr>
          <p:cNvGrpSpPr/>
          <p:nvPr/>
        </p:nvGrpSpPr>
        <p:grpSpPr>
          <a:xfrm>
            <a:off x="6244356" y="5358459"/>
            <a:ext cx="1138920" cy="1309104"/>
            <a:chOff x="3198008" y="1246777"/>
            <a:chExt cx="1275322" cy="1465887"/>
          </a:xfrm>
          <a:solidFill>
            <a:srgbClr val="3330B2"/>
          </a:solidFill>
        </p:grpSpPr>
        <p:sp>
          <p:nvSpPr>
            <p:cNvPr id="18" name="Hexagon 17">
              <a:extLst>
                <a:ext uri="{FF2B5EF4-FFF2-40B4-BE49-F238E27FC236}">
                  <a16:creationId xmlns:a16="http://schemas.microsoft.com/office/drawing/2014/main" id="{228A7F14-35A6-463A-B423-9F6EEDF3BDE6}"/>
                </a:ext>
              </a:extLst>
            </p:cNvPr>
            <p:cNvSpPr/>
            <p:nvPr/>
          </p:nvSpPr>
          <p:spPr>
            <a:xfrm rot="5400000">
              <a:off x="3102725" y="1342060"/>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96986"/>
                <a:satOff val="-5642"/>
                <a:lumOff val="9786"/>
                <a:alphaOff val="0"/>
              </a:schemeClr>
            </a:fillRef>
            <a:effectRef idx="0">
              <a:schemeClr val="accent1">
                <a:shade val="80000"/>
                <a:hueOff val="-96986"/>
                <a:satOff val="-5642"/>
                <a:lumOff val="9786"/>
                <a:alphaOff val="0"/>
              </a:schemeClr>
            </a:effectRef>
            <a:fontRef idx="minor">
              <a:schemeClr val="lt1"/>
            </a:fontRef>
          </p:style>
        </p:sp>
        <p:sp>
          <p:nvSpPr>
            <p:cNvPr id="19" name="Hexagon 6">
              <a:extLst>
                <a:ext uri="{FF2B5EF4-FFF2-40B4-BE49-F238E27FC236}">
                  <a16:creationId xmlns:a16="http://schemas.microsoft.com/office/drawing/2014/main" id="{4AA6E99D-B2EB-4230-82F2-C16C1007D8F0}"/>
                </a:ext>
              </a:extLst>
            </p:cNvPr>
            <p:cNvSpPr txBox="1"/>
            <p:nvPr/>
          </p:nvSpPr>
          <p:spPr>
            <a:xfrm>
              <a:off x="3396745" y="1475212"/>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9" name="Group 8">
            <a:extLst>
              <a:ext uri="{FF2B5EF4-FFF2-40B4-BE49-F238E27FC236}">
                <a16:creationId xmlns:a16="http://schemas.microsoft.com/office/drawing/2014/main" id="{36F93612-4001-48F7-B01C-12AC290D8794}"/>
              </a:ext>
            </a:extLst>
          </p:cNvPr>
          <p:cNvGrpSpPr/>
          <p:nvPr/>
        </p:nvGrpSpPr>
        <p:grpSpPr>
          <a:xfrm>
            <a:off x="7688112" y="5376092"/>
            <a:ext cx="1138920" cy="1309104"/>
            <a:chOff x="1134625" y="2491023"/>
            <a:chExt cx="1275322" cy="1465887"/>
          </a:xfrm>
          <a:solidFill>
            <a:srgbClr val="9795E3"/>
          </a:solidFill>
        </p:grpSpPr>
        <p:sp>
          <p:nvSpPr>
            <p:cNvPr id="16" name="Hexagon 15">
              <a:extLst>
                <a:ext uri="{FF2B5EF4-FFF2-40B4-BE49-F238E27FC236}">
                  <a16:creationId xmlns:a16="http://schemas.microsoft.com/office/drawing/2014/main" id="{DBEDC172-6737-4794-B693-2302AADBE2D0}"/>
                </a:ext>
              </a:extLst>
            </p:cNvPr>
            <p:cNvSpPr/>
            <p:nvPr/>
          </p:nvSpPr>
          <p:spPr>
            <a:xfrm rot="5400000">
              <a:off x="1039342" y="2586306"/>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161644"/>
                <a:satOff val="-9404"/>
                <a:lumOff val="16311"/>
                <a:alphaOff val="0"/>
              </a:schemeClr>
            </a:fillRef>
            <a:effectRef idx="0">
              <a:schemeClr val="accent1">
                <a:shade val="80000"/>
                <a:hueOff val="-161644"/>
                <a:satOff val="-9404"/>
                <a:lumOff val="16311"/>
                <a:alphaOff val="0"/>
              </a:schemeClr>
            </a:effectRef>
            <a:fontRef idx="minor">
              <a:schemeClr val="lt1"/>
            </a:fontRef>
          </p:style>
        </p:sp>
        <p:sp>
          <p:nvSpPr>
            <p:cNvPr id="17" name="Hexagon 8">
              <a:extLst>
                <a:ext uri="{FF2B5EF4-FFF2-40B4-BE49-F238E27FC236}">
                  <a16:creationId xmlns:a16="http://schemas.microsoft.com/office/drawing/2014/main" id="{7A15671C-AC3D-4A05-AB55-5D0D989026D1}"/>
                </a:ext>
              </a:extLst>
            </p:cNvPr>
            <p:cNvSpPr txBox="1"/>
            <p:nvPr/>
          </p:nvSpPr>
          <p:spPr>
            <a:xfrm>
              <a:off x="1333362" y="2719458"/>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0" name="Group 9">
            <a:extLst>
              <a:ext uri="{FF2B5EF4-FFF2-40B4-BE49-F238E27FC236}">
                <a16:creationId xmlns:a16="http://schemas.microsoft.com/office/drawing/2014/main" id="{9BB5C0A6-B20A-4019-A332-C1C5CB19E798}"/>
              </a:ext>
            </a:extLst>
          </p:cNvPr>
          <p:cNvGrpSpPr/>
          <p:nvPr/>
        </p:nvGrpSpPr>
        <p:grpSpPr>
          <a:xfrm>
            <a:off x="9131867" y="5376093"/>
            <a:ext cx="1138920" cy="1309104"/>
            <a:chOff x="3198008" y="3735268"/>
            <a:chExt cx="1275322" cy="1465887"/>
          </a:xfrm>
          <a:solidFill>
            <a:srgbClr val="D2D1F3"/>
          </a:solidFill>
        </p:grpSpPr>
        <p:sp>
          <p:nvSpPr>
            <p:cNvPr id="14" name="Hexagon 13">
              <a:extLst>
                <a:ext uri="{FF2B5EF4-FFF2-40B4-BE49-F238E27FC236}">
                  <a16:creationId xmlns:a16="http://schemas.microsoft.com/office/drawing/2014/main" id="{914FE0E0-5475-409B-AB08-E3A22544CFEB}"/>
                </a:ext>
              </a:extLst>
            </p:cNvPr>
            <p:cNvSpPr/>
            <p:nvPr/>
          </p:nvSpPr>
          <p:spPr>
            <a:xfrm rot="5400000">
              <a:off x="3102725" y="3830551"/>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226301"/>
                <a:satOff val="-13165"/>
                <a:lumOff val="22835"/>
                <a:alphaOff val="0"/>
              </a:schemeClr>
            </a:fillRef>
            <a:effectRef idx="0">
              <a:schemeClr val="accent1">
                <a:shade val="80000"/>
                <a:hueOff val="-226301"/>
                <a:satOff val="-13165"/>
                <a:lumOff val="22835"/>
                <a:alphaOff val="0"/>
              </a:schemeClr>
            </a:effectRef>
            <a:fontRef idx="minor">
              <a:schemeClr val="lt1"/>
            </a:fontRef>
          </p:style>
        </p:sp>
        <p:sp>
          <p:nvSpPr>
            <p:cNvPr id="15" name="Hexagon 10">
              <a:extLst>
                <a:ext uri="{FF2B5EF4-FFF2-40B4-BE49-F238E27FC236}">
                  <a16:creationId xmlns:a16="http://schemas.microsoft.com/office/drawing/2014/main" id="{F92C1EC5-B641-46C3-973C-3F33DA551477}"/>
                </a:ext>
              </a:extLst>
            </p:cNvPr>
            <p:cNvSpPr txBox="1"/>
            <p:nvPr/>
          </p:nvSpPr>
          <p:spPr>
            <a:xfrm>
              <a:off x="3396745" y="3963703"/>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1" name="Group 10">
            <a:extLst>
              <a:ext uri="{FF2B5EF4-FFF2-40B4-BE49-F238E27FC236}">
                <a16:creationId xmlns:a16="http://schemas.microsoft.com/office/drawing/2014/main" id="{60889375-483B-4642-8D54-2295B220D571}"/>
              </a:ext>
            </a:extLst>
          </p:cNvPr>
          <p:cNvGrpSpPr/>
          <p:nvPr/>
        </p:nvGrpSpPr>
        <p:grpSpPr>
          <a:xfrm>
            <a:off x="10579536" y="5358459"/>
            <a:ext cx="1138920" cy="1309104"/>
            <a:chOff x="1134625" y="4979514"/>
            <a:chExt cx="1275322" cy="1465887"/>
          </a:xfrm>
          <a:solidFill>
            <a:srgbClr val="F2F2FC"/>
          </a:solidFill>
        </p:grpSpPr>
        <p:sp>
          <p:nvSpPr>
            <p:cNvPr id="12" name="Hexagon 11">
              <a:extLst>
                <a:ext uri="{FF2B5EF4-FFF2-40B4-BE49-F238E27FC236}">
                  <a16:creationId xmlns:a16="http://schemas.microsoft.com/office/drawing/2014/main" id="{E35DA8FF-5248-4589-93AB-09218979E5DA}"/>
                </a:ext>
              </a:extLst>
            </p:cNvPr>
            <p:cNvSpPr/>
            <p:nvPr/>
          </p:nvSpPr>
          <p:spPr>
            <a:xfrm rot="5400000">
              <a:off x="1039342" y="5074797"/>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290959"/>
                <a:satOff val="-16927"/>
                <a:lumOff val="29359"/>
                <a:alphaOff val="0"/>
              </a:schemeClr>
            </a:fillRef>
            <a:effectRef idx="0">
              <a:schemeClr val="accent1">
                <a:shade val="80000"/>
                <a:hueOff val="-290959"/>
                <a:satOff val="-16927"/>
                <a:lumOff val="29359"/>
                <a:alphaOff val="0"/>
              </a:schemeClr>
            </a:effectRef>
            <a:fontRef idx="minor">
              <a:schemeClr val="lt1"/>
            </a:fontRef>
          </p:style>
        </p:sp>
        <p:sp>
          <p:nvSpPr>
            <p:cNvPr id="13" name="Hexagon 12">
              <a:extLst>
                <a:ext uri="{FF2B5EF4-FFF2-40B4-BE49-F238E27FC236}">
                  <a16:creationId xmlns:a16="http://schemas.microsoft.com/office/drawing/2014/main" id="{58D5E280-C9C4-4C19-96C4-14098F785A1D}"/>
                </a:ext>
              </a:extLst>
            </p:cNvPr>
            <p:cNvSpPr txBox="1"/>
            <p:nvPr/>
          </p:nvSpPr>
          <p:spPr>
            <a:xfrm>
              <a:off x="1333362" y="5207949"/>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spTree>
    <p:extLst>
      <p:ext uri="{BB962C8B-B14F-4D97-AF65-F5344CB8AC3E}">
        <p14:creationId xmlns:p14="http://schemas.microsoft.com/office/powerpoint/2010/main" val="1727944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304800"/>
            <a:ext cx="7674654" cy="2377440"/>
          </a:xfrm>
        </p:spPr>
        <p:txBody>
          <a:bodyPr>
            <a:noAutofit/>
          </a:bodyPr>
          <a:lstStyle/>
          <a:p>
            <a:pPr>
              <a:lnSpc>
                <a:spcPct val="100000"/>
              </a:lnSpc>
              <a:spcBef>
                <a:spcPts val="0"/>
              </a:spcBef>
              <a:spcAft>
                <a:spcPts val="0"/>
              </a:spcAft>
            </a:pPr>
            <a:r>
              <a:rPr lang="en-US" sz="1800" dirty="0">
                <a:solidFill>
                  <a:schemeClr val="tx1"/>
                </a:solidFill>
              </a:rPr>
              <a:t>The content domains, organized as follows, </a:t>
            </a:r>
            <a:r>
              <a:rPr lang="en-US" sz="1800" b="1" dirty="0">
                <a:solidFill>
                  <a:schemeClr val="tx1"/>
                </a:solidFill>
              </a:rPr>
              <a:t>remain a four (4) domain structure </a:t>
            </a:r>
            <a:r>
              <a:rPr lang="en-US" sz="1800" dirty="0">
                <a:solidFill>
                  <a:schemeClr val="tx1"/>
                </a:solidFill>
              </a:rPr>
              <a:t>with only slight naming variances in Domain IV only:</a:t>
            </a:r>
            <a:br>
              <a:rPr lang="en-US" sz="1800" dirty="0">
                <a:solidFill>
                  <a:schemeClr val="tx1"/>
                </a:solidFill>
              </a:rPr>
            </a:br>
            <a:br>
              <a:rPr lang="en-US" sz="400" dirty="0">
                <a:solidFill>
                  <a:schemeClr val="tx1"/>
                </a:solidFill>
              </a:rPr>
            </a:br>
            <a:r>
              <a:rPr lang="en-US" sz="400" dirty="0">
                <a:solidFill>
                  <a:schemeClr val="tx1"/>
                </a:solidFill>
              </a:rPr>
              <a:t>	</a:t>
            </a:r>
            <a:r>
              <a:rPr lang="en-US" sz="1800" i="1" dirty="0">
                <a:solidFill>
                  <a:schemeClr val="tx1"/>
                </a:solidFill>
              </a:rPr>
              <a:t>I. Health Maintenance and Promotion, </a:t>
            </a:r>
            <a:br>
              <a:rPr lang="en-US" sz="1800" i="1" dirty="0">
                <a:solidFill>
                  <a:schemeClr val="tx1"/>
                </a:solidFill>
              </a:rPr>
            </a:br>
            <a:r>
              <a:rPr lang="en-US" sz="1800" i="1" dirty="0">
                <a:solidFill>
                  <a:schemeClr val="tx1"/>
                </a:solidFill>
              </a:rPr>
              <a:t>	II. Assessment and Diagnosis, </a:t>
            </a:r>
            <a:br>
              <a:rPr lang="en-US" sz="1800" i="1" dirty="0">
                <a:solidFill>
                  <a:schemeClr val="tx1"/>
                </a:solidFill>
              </a:rPr>
            </a:br>
            <a:r>
              <a:rPr lang="en-US" sz="1800" i="1" dirty="0">
                <a:solidFill>
                  <a:schemeClr val="tx1"/>
                </a:solidFill>
              </a:rPr>
              <a:t>	III. Management, </a:t>
            </a:r>
            <a:r>
              <a:rPr lang="en-US" sz="1800" dirty="0">
                <a:solidFill>
                  <a:schemeClr val="tx1"/>
                </a:solidFill>
              </a:rPr>
              <a:t>and</a:t>
            </a:r>
            <a:r>
              <a:rPr lang="en-US" sz="1800" i="1" dirty="0">
                <a:solidFill>
                  <a:schemeClr val="tx1"/>
                </a:solidFill>
              </a:rPr>
              <a:t> </a:t>
            </a:r>
            <a:br>
              <a:rPr lang="en-US" sz="1800" i="1" dirty="0">
                <a:solidFill>
                  <a:schemeClr val="tx1"/>
                </a:solidFill>
              </a:rPr>
            </a:br>
            <a:r>
              <a:rPr lang="en-US" sz="1800" i="1" dirty="0">
                <a:solidFill>
                  <a:schemeClr val="tx1"/>
                </a:solidFill>
              </a:rPr>
              <a:t>	IV. Leadership, Ethics, and Practice Management</a:t>
            </a:r>
            <a:br>
              <a:rPr lang="en-US" sz="1800" i="1" dirty="0">
                <a:solidFill>
                  <a:schemeClr val="tx1"/>
                </a:solidFill>
              </a:rPr>
            </a:br>
            <a:endParaRPr lang="en-US" sz="400" i="1" dirty="0">
              <a:solidFill>
                <a:schemeClr val="tx1"/>
              </a:solidFill>
            </a:endParaRPr>
          </a:p>
          <a:p>
            <a:pPr>
              <a:lnSpc>
                <a:spcPct val="100000"/>
              </a:lnSpc>
              <a:spcBef>
                <a:spcPts val="0"/>
              </a:spcBef>
              <a:spcAft>
                <a:spcPts val="0"/>
              </a:spcAft>
            </a:pPr>
            <a:r>
              <a:rPr lang="en-US" sz="1800" dirty="0">
                <a:solidFill>
                  <a:schemeClr val="tx1"/>
                </a:solidFill>
              </a:rPr>
              <a:t>Subtle refinements were made throughout the outline of the tasks.</a:t>
            </a:r>
          </a:p>
        </p:txBody>
      </p:sp>
      <p:sp>
        <p:nvSpPr>
          <p:cNvPr id="25" name="TextBox 24">
            <a:extLst>
              <a:ext uri="{FF2B5EF4-FFF2-40B4-BE49-F238E27FC236}">
                <a16:creationId xmlns:a16="http://schemas.microsoft.com/office/drawing/2014/main" id="{FD870A49-F119-4E19-97C7-12530173CF7B}"/>
              </a:ext>
            </a:extLst>
          </p:cNvPr>
          <p:cNvSpPr txBox="1"/>
          <p:nvPr/>
        </p:nvSpPr>
        <p:spPr>
          <a:xfrm>
            <a:off x="457200" y="3615692"/>
            <a:ext cx="2536739" cy="4358116"/>
          </a:xfrm>
          <a:prstGeom prst="rect">
            <a:avLst/>
          </a:prstGeom>
        </p:spPr>
        <p:txBody>
          <a:bodyPr vert="horz" lIns="91440" tIns="45720" rIns="91440" bIns="45720" rtlCol="0">
            <a:normAutofit/>
          </a:bodyPr>
          <a:lstStyle>
            <a:lvl1pPr indent="0" defTabSz="914400">
              <a:lnSpc>
                <a:spcPct val="90000"/>
              </a:lnSpc>
              <a:spcBef>
                <a:spcPts val="1200"/>
              </a:spcBef>
              <a:spcAft>
                <a:spcPts val="200"/>
              </a:spcAft>
              <a:buClr>
                <a:schemeClr val="accent1"/>
              </a:buClr>
              <a:buSzPct val="100000"/>
              <a:buFont typeface="Calibri" panose="020F0502020204030204" pitchFamily="34" charset="0"/>
              <a:buNone/>
              <a:defRPr sz="2800" i="1">
                <a:solidFill>
                  <a:srgbClr val="FFFFFF"/>
                </a:solidFill>
              </a:defRPr>
            </a:lvl1pPr>
            <a:lvl2pPr indent="0" defTabSz="914400">
              <a:lnSpc>
                <a:spcPct val="90000"/>
              </a:lnSpc>
              <a:spcBef>
                <a:spcPts val="200"/>
              </a:spcBef>
              <a:spcAft>
                <a:spcPts val="400"/>
              </a:spcAft>
              <a:buClr>
                <a:schemeClr val="accent1"/>
              </a:buClr>
              <a:buFont typeface="Calibri" pitchFamily="34" charset="0"/>
              <a:buNone/>
              <a:defRPr sz="1200">
                <a:solidFill>
                  <a:schemeClr val="tx1">
                    <a:lumMod val="75000"/>
                    <a:lumOff val="25000"/>
                  </a:schemeClr>
                </a:solidFill>
              </a:defRPr>
            </a:lvl2pPr>
            <a:lvl3pPr indent="0" defTabSz="914400">
              <a:lnSpc>
                <a:spcPct val="90000"/>
              </a:lnSpc>
              <a:spcBef>
                <a:spcPts val="200"/>
              </a:spcBef>
              <a:spcAft>
                <a:spcPts val="400"/>
              </a:spcAft>
              <a:buClr>
                <a:schemeClr val="accent1"/>
              </a:buClr>
              <a:buFont typeface="Calibri" pitchFamily="34" charset="0"/>
              <a:buNone/>
              <a:defRPr sz="1000">
                <a:solidFill>
                  <a:schemeClr val="tx1">
                    <a:lumMod val="75000"/>
                    <a:lumOff val="25000"/>
                  </a:schemeClr>
                </a:solidFill>
              </a:defRPr>
            </a:lvl3pPr>
            <a:lvl4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4pPr>
            <a:lvl5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5pPr>
            <a:lvl6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6pPr>
            <a:lvl7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7pPr>
            <a:lvl8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8pPr>
            <a:lvl9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9pPr>
          </a:lstStyle>
          <a:p>
            <a:r>
              <a:rPr lang="en-US" sz="1600" dirty="0"/>
              <a:t>Domain allocations of the updated 2022-2023 outline remain identical to those on the 2017-2018 outgoing CPNP-PC exam outline.</a:t>
            </a:r>
          </a:p>
        </p:txBody>
      </p:sp>
      <p:pic>
        <p:nvPicPr>
          <p:cNvPr id="3" name="Picture 2">
            <a:extLst>
              <a:ext uri="{FF2B5EF4-FFF2-40B4-BE49-F238E27FC236}">
                <a16:creationId xmlns:a16="http://schemas.microsoft.com/office/drawing/2014/main" id="{8C056283-5B93-0203-3444-BCE4FDECD2A4}"/>
              </a:ext>
            </a:extLst>
          </p:cNvPr>
          <p:cNvPicPr>
            <a:picLocks noChangeAspect="1"/>
          </p:cNvPicPr>
          <p:nvPr/>
        </p:nvPicPr>
        <p:blipFill>
          <a:blip r:embed="rId3"/>
          <a:stretch>
            <a:fillRect/>
          </a:stretch>
        </p:blipFill>
        <p:spPr>
          <a:xfrm>
            <a:off x="5322861" y="2543348"/>
            <a:ext cx="6117739" cy="4152727"/>
          </a:xfrm>
          <a:prstGeom prst="rect">
            <a:avLst/>
          </a:prstGeom>
        </p:spPr>
      </p:pic>
    </p:spTree>
    <p:extLst>
      <p:ext uri="{BB962C8B-B14F-4D97-AF65-F5344CB8AC3E}">
        <p14:creationId xmlns:p14="http://schemas.microsoft.com/office/powerpoint/2010/main" val="304462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graphicFrame>
        <p:nvGraphicFramePr>
          <p:cNvPr id="11" name="Table 10">
            <a:extLst>
              <a:ext uri="{FF2B5EF4-FFF2-40B4-BE49-F238E27FC236}">
                <a16:creationId xmlns:a16="http://schemas.microsoft.com/office/drawing/2014/main" id="{A2E7CCD2-D9D5-4F9D-B8B3-C4AD38A4B58A}"/>
              </a:ext>
            </a:extLst>
          </p:cNvPr>
          <p:cNvGraphicFramePr>
            <a:graphicFrameLocks noGrp="1"/>
          </p:cNvGraphicFramePr>
          <p:nvPr>
            <p:extLst>
              <p:ext uri="{D42A27DB-BD31-4B8C-83A1-F6EECF244321}">
                <p14:modId xmlns:p14="http://schemas.microsoft.com/office/powerpoint/2010/main" val="1918551015"/>
              </p:ext>
            </p:extLst>
          </p:nvPr>
        </p:nvGraphicFramePr>
        <p:xfrm>
          <a:off x="4222754" y="941211"/>
          <a:ext cx="7857534" cy="5346378"/>
        </p:xfrm>
        <a:graphic>
          <a:graphicData uri="http://schemas.openxmlformats.org/drawingml/2006/table">
            <a:tbl>
              <a:tblPr>
                <a:tableStyleId>{125E5076-3810-47DD-B79F-674D7AD40C01}</a:tableStyleId>
              </a:tblPr>
              <a:tblGrid>
                <a:gridCol w="3928767">
                  <a:extLst>
                    <a:ext uri="{9D8B030D-6E8A-4147-A177-3AD203B41FA5}">
                      <a16:colId xmlns:a16="http://schemas.microsoft.com/office/drawing/2014/main" val="2394252077"/>
                    </a:ext>
                  </a:extLst>
                </a:gridCol>
                <a:gridCol w="3928767">
                  <a:extLst>
                    <a:ext uri="{9D8B030D-6E8A-4147-A177-3AD203B41FA5}">
                      <a16:colId xmlns:a16="http://schemas.microsoft.com/office/drawing/2014/main" val="1300071938"/>
                    </a:ext>
                  </a:extLst>
                </a:gridCol>
              </a:tblGrid>
              <a:tr h="635040">
                <a:tc>
                  <a:txBody>
                    <a:bodyPr/>
                    <a:lstStyle/>
                    <a:p>
                      <a:pPr algn="ctr" fontAlgn="ctr"/>
                      <a:r>
                        <a:rPr lang="en-US" sz="2000" b="1" u="none" strike="noStrike" dirty="0"/>
                        <a:t>2018 Domain Structure</a:t>
                      </a:r>
                      <a:endParaRPr lang="en-US" sz="2000" b="1" i="0" u="none" strike="noStrike" dirty="0">
                        <a:solidFill>
                          <a:srgbClr val="000000"/>
                        </a:solidFill>
                        <a:latin typeface="+mj-lt"/>
                      </a:endParaRPr>
                    </a:p>
                  </a:txBody>
                  <a:tcPr marL="9525" marR="9525" marT="9525" marB="0" anchor="ctr">
                    <a:solidFill>
                      <a:srgbClr val="956F47"/>
                    </a:solidFill>
                  </a:tcPr>
                </a:tc>
                <a:tc>
                  <a:txBody>
                    <a:bodyPr/>
                    <a:lstStyle/>
                    <a:p>
                      <a:pPr marL="0" algn="ctr" defTabSz="914400" rtl="0" eaLnBrk="1" fontAlgn="ctr" latinLnBrk="0" hangingPunct="1"/>
                      <a:r>
                        <a:rPr lang="en-US" sz="2000" b="1" u="none" strike="noStrike" kern="1200" dirty="0">
                          <a:solidFill>
                            <a:schemeClr val="lt1"/>
                          </a:solidFill>
                          <a:latin typeface="+mn-lt"/>
                          <a:ea typeface="+mn-ea"/>
                          <a:cs typeface="+mn-cs"/>
                        </a:rPr>
                        <a:t>2023 Domain Structure</a:t>
                      </a:r>
                    </a:p>
                  </a:txBody>
                  <a:tcPr marL="9525" marR="9525" marT="9525" marB="0" anchor="ctr">
                    <a:solidFill>
                      <a:srgbClr val="201E70"/>
                    </a:solidFill>
                  </a:tcPr>
                </a:tc>
                <a:extLst>
                  <a:ext uri="{0D108BD9-81ED-4DB2-BD59-A6C34878D82A}">
                    <a16:rowId xmlns:a16="http://schemas.microsoft.com/office/drawing/2014/main" val="2640971147"/>
                  </a:ext>
                </a:extLst>
              </a:tr>
              <a:tr h="4162698">
                <a:tc>
                  <a:txBody>
                    <a:bodyPr/>
                    <a:lstStyle/>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Health Maintenance </a:t>
                      </a:r>
                      <a:br>
                        <a:rPr lang="en-US" sz="1800" b="1" kern="1200" dirty="0">
                          <a:solidFill>
                            <a:schemeClr val="tx1"/>
                          </a:solidFill>
                          <a:effectLst/>
                        </a:rPr>
                      </a:br>
                      <a:r>
                        <a:rPr lang="en-US" sz="1800" b="1" kern="1200" dirty="0">
                          <a:solidFill>
                            <a:schemeClr val="tx1"/>
                          </a:solidFill>
                          <a:effectLst/>
                        </a:rPr>
                        <a:t>and Promotion </a:t>
                      </a:r>
                      <a:br>
                        <a:rPr lang="en-US" sz="1800" b="1" kern="1200" dirty="0">
                          <a:solidFill>
                            <a:schemeClr val="tx1"/>
                          </a:solidFill>
                          <a:effectLst/>
                        </a:rPr>
                      </a:br>
                      <a:r>
                        <a:rPr lang="en-US" sz="1800" b="0" kern="1200" dirty="0">
                          <a:solidFill>
                            <a:schemeClr val="tx1"/>
                          </a:solidFill>
                          <a:effectLst/>
                        </a:rPr>
                        <a:t>30% of the exam, at</a:t>
                      </a:r>
                      <a:br>
                        <a:rPr lang="en-US" sz="1800" b="0" kern="1200" dirty="0">
                          <a:solidFill>
                            <a:schemeClr val="tx1"/>
                          </a:solidFill>
                          <a:effectLst/>
                        </a:rPr>
                      </a:br>
                      <a:r>
                        <a:rPr lang="en-US" sz="1800" b="0" u="sng" kern="1200" dirty="0">
                          <a:solidFill>
                            <a:schemeClr val="tx1"/>
                          </a:solidFill>
                          <a:effectLst/>
                        </a:rPr>
                        <a:t>45 scored items</a:t>
                      </a:r>
                      <a:endParaRPr lang="en-US" sz="1800" b="1" u="sng" kern="1200" dirty="0">
                        <a:solidFill>
                          <a:schemeClr val="tx1"/>
                        </a:solidFill>
                        <a:effectLst/>
                      </a:endParaRPr>
                    </a:p>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Assessment and Diagnosis </a:t>
                      </a:r>
                      <a:br>
                        <a:rPr lang="en-US" sz="1800" b="1" kern="1200" dirty="0">
                          <a:solidFill>
                            <a:schemeClr val="tx1"/>
                          </a:solidFill>
                          <a:effectLst/>
                        </a:rPr>
                      </a:br>
                      <a:r>
                        <a:rPr lang="en-US" sz="1800" b="0" kern="1200" dirty="0">
                          <a:solidFill>
                            <a:schemeClr val="tx1"/>
                          </a:solidFill>
                          <a:effectLst/>
                        </a:rPr>
                        <a:t>35% of the exam, at</a:t>
                      </a:r>
                      <a:br>
                        <a:rPr lang="en-US" sz="1800" b="0" kern="1200" dirty="0">
                          <a:solidFill>
                            <a:schemeClr val="tx1"/>
                          </a:solidFill>
                          <a:effectLst/>
                        </a:rPr>
                      </a:br>
                      <a:r>
                        <a:rPr lang="en-US" sz="1800" b="0" u="sng" kern="1200" dirty="0">
                          <a:solidFill>
                            <a:schemeClr val="tx1"/>
                          </a:solidFill>
                          <a:effectLst/>
                        </a:rPr>
                        <a:t>52 scored items</a:t>
                      </a:r>
                      <a:endParaRPr lang="en-US" sz="1800" b="1" u="sng" kern="1200" dirty="0">
                        <a:solidFill>
                          <a:schemeClr val="tx1"/>
                        </a:solidFill>
                        <a:effectLst/>
                      </a:endParaRPr>
                    </a:p>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Management</a:t>
                      </a:r>
                      <a:br>
                        <a:rPr lang="en-US" sz="1800" b="1" kern="1200" dirty="0">
                          <a:solidFill>
                            <a:schemeClr val="tx1"/>
                          </a:solidFill>
                          <a:effectLst/>
                        </a:rPr>
                      </a:br>
                      <a:r>
                        <a:rPr lang="en-US" sz="1800" b="0" kern="1200" dirty="0">
                          <a:solidFill>
                            <a:schemeClr val="tx1"/>
                          </a:solidFill>
                          <a:effectLst/>
                        </a:rPr>
                        <a:t>30% of the exam, at </a:t>
                      </a:r>
                      <a:br>
                        <a:rPr lang="en-US" sz="1800" b="0" kern="1200" dirty="0">
                          <a:solidFill>
                            <a:schemeClr val="tx1"/>
                          </a:solidFill>
                          <a:effectLst/>
                        </a:rPr>
                      </a:br>
                      <a:r>
                        <a:rPr lang="en-US" sz="1800" b="0" u="sng" kern="1200" dirty="0">
                          <a:solidFill>
                            <a:schemeClr val="tx1"/>
                          </a:solidFill>
                          <a:effectLst/>
                        </a:rPr>
                        <a:t>45 scored items</a:t>
                      </a:r>
                    </a:p>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Professional Role and Responsibilities</a:t>
                      </a:r>
                      <a:br>
                        <a:rPr lang="en-US" sz="1800" b="1" kern="1200" dirty="0">
                          <a:solidFill>
                            <a:schemeClr val="tx1"/>
                          </a:solidFill>
                          <a:effectLst/>
                        </a:rPr>
                      </a:br>
                      <a:r>
                        <a:rPr lang="en-US" sz="1800" b="0" kern="1200" dirty="0">
                          <a:solidFill>
                            <a:schemeClr val="tx1"/>
                          </a:solidFill>
                          <a:effectLst/>
                        </a:rPr>
                        <a:t>5% of the exam, at</a:t>
                      </a:r>
                      <a:br>
                        <a:rPr lang="en-US" sz="1800" b="0" kern="1200" dirty="0">
                          <a:solidFill>
                            <a:schemeClr val="tx1"/>
                          </a:solidFill>
                          <a:effectLst/>
                        </a:rPr>
                      </a:br>
                      <a:r>
                        <a:rPr lang="en-US" sz="1800" b="0" u="sng" kern="1200" dirty="0">
                          <a:solidFill>
                            <a:schemeClr val="tx1"/>
                          </a:solidFill>
                          <a:effectLst/>
                        </a:rPr>
                        <a:t>8 scored items</a:t>
                      </a:r>
                      <a:endParaRPr lang="en-US" sz="1800" b="1" u="sng" kern="1200" dirty="0">
                        <a:solidFill>
                          <a:schemeClr val="tx1"/>
                        </a:solidFill>
                        <a:effectLst/>
                      </a:endParaRPr>
                    </a:p>
                  </a:txBody>
                  <a:tcPr marL="68580" marR="68580" marT="0" marB="0" anchor="ctr">
                    <a:solidFill>
                      <a:srgbClr val="EFEBE9"/>
                    </a:solidFill>
                  </a:tcPr>
                </a:tc>
                <a:tc>
                  <a:txBody>
                    <a:bodyPr/>
                    <a:lstStyle/>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Health Maintenance </a:t>
                      </a:r>
                      <a:br>
                        <a:rPr lang="en-US" sz="1800" b="1" kern="1200" dirty="0">
                          <a:solidFill>
                            <a:schemeClr val="tx1"/>
                          </a:solidFill>
                          <a:effectLst/>
                        </a:rPr>
                      </a:br>
                      <a:r>
                        <a:rPr lang="en-US" sz="1800" b="1" kern="1200" dirty="0">
                          <a:solidFill>
                            <a:schemeClr val="tx1"/>
                          </a:solidFill>
                          <a:effectLst/>
                        </a:rPr>
                        <a:t>and Promotion </a:t>
                      </a:r>
                      <a:br>
                        <a:rPr lang="en-US" sz="1800" b="1" kern="1200" dirty="0">
                          <a:solidFill>
                            <a:schemeClr val="tx1"/>
                          </a:solidFill>
                          <a:effectLst/>
                        </a:rPr>
                      </a:br>
                      <a:r>
                        <a:rPr lang="en-US" sz="1800" b="0" kern="1200" dirty="0">
                          <a:solidFill>
                            <a:schemeClr val="tx1"/>
                          </a:solidFill>
                          <a:effectLst/>
                        </a:rPr>
                        <a:t>30% of the exam, at</a:t>
                      </a:r>
                      <a:br>
                        <a:rPr lang="en-US" sz="1800" b="0" kern="1200" dirty="0">
                          <a:solidFill>
                            <a:schemeClr val="tx1"/>
                          </a:solidFill>
                          <a:effectLst/>
                        </a:rPr>
                      </a:br>
                      <a:r>
                        <a:rPr lang="en-US" sz="1800" b="0" u="sng" kern="1200" dirty="0">
                          <a:solidFill>
                            <a:schemeClr val="tx1"/>
                          </a:solidFill>
                          <a:effectLst/>
                        </a:rPr>
                        <a:t>45 scored items</a:t>
                      </a:r>
                      <a:endParaRPr lang="en-US" sz="1800" b="1" u="sng" kern="1200" dirty="0">
                        <a:solidFill>
                          <a:schemeClr val="tx1"/>
                        </a:solidFill>
                        <a:effectLst/>
                      </a:endParaRPr>
                    </a:p>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Assessment and Diagnosis </a:t>
                      </a:r>
                      <a:br>
                        <a:rPr lang="en-US" sz="1800" b="1" kern="1200" dirty="0">
                          <a:solidFill>
                            <a:schemeClr val="tx1"/>
                          </a:solidFill>
                          <a:effectLst/>
                        </a:rPr>
                      </a:br>
                      <a:r>
                        <a:rPr lang="en-US" sz="1800" b="0" kern="1200" dirty="0">
                          <a:solidFill>
                            <a:schemeClr val="tx1"/>
                          </a:solidFill>
                          <a:effectLst/>
                        </a:rPr>
                        <a:t>35% of the exam, at</a:t>
                      </a:r>
                      <a:br>
                        <a:rPr lang="en-US" sz="1800" b="0" kern="1200" dirty="0">
                          <a:solidFill>
                            <a:schemeClr val="tx1"/>
                          </a:solidFill>
                          <a:effectLst/>
                        </a:rPr>
                      </a:br>
                      <a:r>
                        <a:rPr lang="en-US" sz="1800" b="0" u="sng" kern="1200" dirty="0">
                          <a:solidFill>
                            <a:schemeClr val="tx1"/>
                          </a:solidFill>
                          <a:effectLst/>
                        </a:rPr>
                        <a:t>52 scored items</a:t>
                      </a:r>
                      <a:endParaRPr lang="en-US" sz="1800" b="1" u="sng" kern="1200" dirty="0">
                        <a:solidFill>
                          <a:schemeClr val="tx1"/>
                        </a:solidFill>
                        <a:effectLst/>
                      </a:endParaRPr>
                    </a:p>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Management</a:t>
                      </a:r>
                      <a:br>
                        <a:rPr lang="en-US" sz="1800" b="1" kern="1200" dirty="0">
                          <a:solidFill>
                            <a:schemeClr val="tx1"/>
                          </a:solidFill>
                          <a:effectLst/>
                        </a:rPr>
                      </a:br>
                      <a:r>
                        <a:rPr lang="en-US" sz="1800" b="0" kern="1200" dirty="0">
                          <a:solidFill>
                            <a:schemeClr val="tx1"/>
                          </a:solidFill>
                          <a:effectLst/>
                        </a:rPr>
                        <a:t>30% of the exam, at </a:t>
                      </a:r>
                      <a:br>
                        <a:rPr lang="en-US" sz="1800" b="0" kern="1200" dirty="0">
                          <a:solidFill>
                            <a:schemeClr val="tx1"/>
                          </a:solidFill>
                          <a:effectLst/>
                        </a:rPr>
                      </a:br>
                      <a:r>
                        <a:rPr lang="en-US" sz="1800" b="0" u="sng" kern="1200" dirty="0">
                          <a:solidFill>
                            <a:schemeClr val="tx1"/>
                          </a:solidFill>
                          <a:effectLst/>
                        </a:rPr>
                        <a:t>45 scored items</a:t>
                      </a:r>
                    </a:p>
                    <a:p>
                      <a:pPr marL="400050" marR="0" lvl="1" indent="-287338" algn="ctr" defTabSz="914400" rtl="0" eaLnBrk="1" latinLnBrk="0" hangingPunct="1">
                        <a:spcBef>
                          <a:spcPts val="0"/>
                        </a:spcBef>
                        <a:spcAft>
                          <a:spcPts val="0"/>
                        </a:spcAft>
                        <a:buFont typeface="+mj-lt"/>
                        <a:buAutoNum type="romanUcPeriod"/>
                      </a:pPr>
                      <a:r>
                        <a:rPr lang="en-US" sz="1800" b="1" kern="1200" dirty="0">
                          <a:solidFill>
                            <a:schemeClr val="tx1"/>
                          </a:solidFill>
                          <a:effectLst/>
                        </a:rPr>
                        <a:t>Leadership, Ethics, </a:t>
                      </a:r>
                      <a:br>
                        <a:rPr lang="en-US" sz="1800" b="1" kern="1200" dirty="0">
                          <a:solidFill>
                            <a:schemeClr val="tx1"/>
                          </a:solidFill>
                          <a:effectLst/>
                        </a:rPr>
                      </a:br>
                      <a:r>
                        <a:rPr lang="en-US" sz="1800" b="1" kern="1200" dirty="0">
                          <a:solidFill>
                            <a:schemeClr val="tx1"/>
                          </a:solidFill>
                          <a:effectLst/>
                        </a:rPr>
                        <a:t>and Practice Management </a:t>
                      </a:r>
                      <a:br>
                        <a:rPr lang="en-US" sz="1800" b="1" kern="1200" dirty="0">
                          <a:solidFill>
                            <a:schemeClr val="tx1"/>
                          </a:solidFill>
                          <a:effectLst/>
                        </a:rPr>
                      </a:br>
                      <a:r>
                        <a:rPr lang="en-US" sz="1800" b="0" kern="1200" dirty="0">
                          <a:solidFill>
                            <a:schemeClr val="tx1"/>
                          </a:solidFill>
                          <a:effectLst/>
                        </a:rPr>
                        <a:t>5% of the exam, at</a:t>
                      </a:r>
                      <a:br>
                        <a:rPr lang="en-US" sz="1800" b="0" kern="1200" dirty="0">
                          <a:solidFill>
                            <a:schemeClr val="tx1"/>
                          </a:solidFill>
                          <a:effectLst/>
                        </a:rPr>
                      </a:br>
                      <a:r>
                        <a:rPr lang="en-US" sz="1800" b="0" u="sng" kern="1200" dirty="0">
                          <a:solidFill>
                            <a:schemeClr val="tx1"/>
                          </a:solidFill>
                          <a:effectLst/>
                        </a:rPr>
                        <a:t>8 scored items</a:t>
                      </a:r>
                      <a:endParaRPr lang="en-US" sz="1800" b="1" u="sng" kern="1200" dirty="0">
                        <a:solidFill>
                          <a:schemeClr val="tx1"/>
                        </a:solidFill>
                        <a:effectLst/>
                      </a:endParaRPr>
                    </a:p>
                  </a:txBody>
                  <a:tcPr marL="68580" marR="68580" marT="0" marB="0" anchor="ctr">
                    <a:solidFill>
                      <a:schemeClr val="tx2">
                        <a:lumMod val="20000"/>
                        <a:lumOff val="80000"/>
                      </a:schemeClr>
                    </a:solidFill>
                  </a:tcPr>
                </a:tc>
                <a:extLst>
                  <a:ext uri="{0D108BD9-81ED-4DB2-BD59-A6C34878D82A}">
                    <a16:rowId xmlns:a16="http://schemas.microsoft.com/office/drawing/2014/main" val="2111453472"/>
                  </a:ext>
                </a:extLst>
              </a:tr>
              <a:tr h="548640">
                <a:tc>
                  <a:txBody>
                    <a:bodyPr/>
                    <a:lstStyle/>
                    <a:p>
                      <a:pPr marL="230188" marR="0" lvl="1" indent="0" algn="ctr" defTabSz="457200" rtl="0" eaLnBrk="1" latinLnBrk="0" hangingPunct="1">
                        <a:spcBef>
                          <a:spcPts val="0"/>
                        </a:spcBef>
                        <a:spcAft>
                          <a:spcPts val="0"/>
                        </a:spcAft>
                        <a:buFont typeface="+mj-lt"/>
                        <a:buNone/>
                      </a:pPr>
                      <a:r>
                        <a:rPr lang="en-US" sz="2400" b="1" kern="1200" dirty="0">
                          <a:solidFill>
                            <a:schemeClr val="bg1"/>
                          </a:solidFill>
                          <a:effectLst/>
                        </a:rPr>
                        <a:t>= 150 items</a:t>
                      </a:r>
                    </a:p>
                  </a:txBody>
                  <a:tcPr marL="68580" marR="68580" marT="0" marB="0" anchor="ctr">
                    <a:solidFill>
                      <a:srgbClr val="956F47"/>
                    </a:solidFill>
                  </a:tcPr>
                </a:tc>
                <a:tc>
                  <a:txBody>
                    <a:bodyPr/>
                    <a:lstStyle/>
                    <a:p>
                      <a:pPr marL="230188" marR="0" lvl="1" indent="0" algn="ctr" defTabSz="457200" rtl="0" eaLnBrk="1" fontAlgn="auto" latinLnBrk="0" hangingPunct="1">
                        <a:lnSpc>
                          <a:spcPct val="100000"/>
                        </a:lnSpc>
                        <a:spcBef>
                          <a:spcPts val="0"/>
                        </a:spcBef>
                        <a:spcAft>
                          <a:spcPts val="0"/>
                        </a:spcAft>
                        <a:buClrTx/>
                        <a:buSzTx/>
                        <a:buFont typeface="+mj-lt"/>
                        <a:buNone/>
                        <a:tabLst/>
                        <a:defRPr/>
                      </a:pPr>
                      <a:r>
                        <a:rPr lang="en-US" sz="2400" b="1" kern="1200" dirty="0">
                          <a:solidFill>
                            <a:schemeClr val="bg1"/>
                          </a:solidFill>
                          <a:effectLst/>
                          <a:latin typeface="+mn-lt"/>
                          <a:ea typeface="+mn-ea"/>
                          <a:cs typeface="+mn-cs"/>
                        </a:rPr>
                        <a:t>= 150 items</a:t>
                      </a:r>
                    </a:p>
                  </a:txBody>
                  <a:tcPr marL="68580" marR="68580" marT="0" marB="0" anchor="ctr">
                    <a:solidFill>
                      <a:srgbClr val="201E70"/>
                    </a:solidFill>
                  </a:tcPr>
                </a:tc>
                <a:extLst>
                  <a:ext uri="{0D108BD9-81ED-4DB2-BD59-A6C34878D82A}">
                    <a16:rowId xmlns:a16="http://schemas.microsoft.com/office/drawing/2014/main" val="4226863586"/>
                  </a:ext>
                </a:extLst>
              </a:tr>
            </a:tbl>
          </a:graphicData>
        </a:graphic>
      </p:graphicFrame>
      <p:sp>
        <p:nvSpPr>
          <p:cNvPr id="12" name="Content Placeholder 4">
            <a:extLst>
              <a:ext uri="{FF2B5EF4-FFF2-40B4-BE49-F238E27FC236}">
                <a16:creationId xmlns:a16="http://schemas.microsoft.com/office/drawing/2014/main" id="{BEEEEABC-52E8-4A26-9C28-844CFE32CA15}"/>
              </a:ext>
            </a:extLst>
          </p:cNvPr>
          <p:cNvSpPr txBox="1">
            <a:spLocks/>
          </p:cNvSpPr>
          <p:nvPr/>
        </p:nvSpPr>
        <p:spPr>
          <a:xfrm>
            <a:off x="4596935" y="434201"/>
            <a:ext cx="7074337" cy="44605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Calibri" panose="020F0502020204030204" pitchFamily="34" charset="0"/>
              <a:buNone/>
            </a:pPr>
            <a:r>
              <a:rPr lang="en-US" sz="2800" b="1" dirty="0"/>
              <a:t>By % of Items, # of Items per Domain</a:t>
            </a:r>
          </a:p>
        </p:txBody>
      </p:sp>
      <p:sp>
        <p:nvSpPr>
          <p:cNvPr id="2" name="TextBox 1">
            <a:extLst>
              <a:ext uri="{FF2B5EF4-FFF2-40B4-BE49-F238E27FC236}">
                <a16:creationId xmlns:a16="http://schemas.microsoft.com/office/drawing/2014/main" id="{D11C4B73-B6E6-98CA-8658-3C3A546CB676}"/>
              </a:ext>
            </a:extLst>
          </p:cNvPr>
          <p:cNvSpPr txBox="1"/>
          <p:nvPr/>
        </p:nvSpPr>
        <p:spPr>
          <a:xfrm>
            <a:off x="7420000" y="1851645"/>
            <a:ext cx="1428205" cy="3154710"/>
          </a:xfrm>
          <a:prstGeom prst="rect">
            <a:avLst/>
          </a:prstGeom>
          <a:noFill/>
        </p:spPr>
        <p:txBody>
          <a:bodyPr wrap="square" rtlCol="0">
            <a:spAutoFit/>
          </a:bodyPr>
          <a:lstStyle/>
          <a:p>
            <a:r>
              <a:rPr lang="en-US" sz="19900" b="1" dirty="0">
                <a:solidFill>
                  <a:srgbClr val="FFC000"/>
                </a:solidFill>
              </a:rPr>
              <a:t>=</a:t>
            </a:r>
          </a:p>
        </p:txBody>
      </p:sp>
    </p:spTree>
    <p:extLst>
      <p:ext uri="{BB962C8B-B14F-4D97-AF65-F5344CB8AC3E}">
        <p14:creationId xmlns:p14="http://schemas.microsoft.com/office/powerpoint/2010/main" val="2067599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TASKS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243840"/>
            <a:ext cx="7674654" cy="6514011"/>
          </a:xfrm>
        </p:spPr>
        <p:txBody>
          <a:bodyPr>
            <a:normAutofit fontScale="92500" lnSpcReduction="10000"/>
          </a:bodyPr>
          <a:lstStyle/>
          <a:p>
            <a:r>
              <a:rPr lang="en-US" sz="2400" b="1" dirty="0"/>
              <a:t>All current tasks in the CPNP-PC detailed content outline were retained either as previously written or with minor editorial updates. </a:t>
            </a:r>
            <a:br>
              <a:rPr lang="en-US" sz="1000" b="1" dirty="0"/>
            </a:br>
            <a:endParaRPr lang="en-US" sz="2400" b="1" dirty="0"/>
          </a:p>
          <a:p>
            <a:pPr marL="0" indent="0" algn="ctr">
              <a:buNone/>
            </a:pPr>
            <a:r>
              <a:rPr lang="en-US" sz="2400" b="1" i="1" dirty="0">
                <a:solidFill>
                  <a:srgbClr val="318649"/>
                </a:solidFill>
                <a:highlight>
                  <a:srgbClr val="FFFF00"/>
                </a:highlight>
              </a:rPr>
              <a:t>Added </a:t>
            </a:r>
            <a:r>
              <a:rPr lang="en-US" sz="2400" dirty="0">
                <a:highlight>
                  <a:srgbClr val="FFFF00"/>
                </a:highlight>
              </a:rPr>
              <a:t>tasks include:</a:t>
            </a:r>
          </a:p>
          <a:p>
            <a:endParaRPr lang="en-US" sz="300" dirty="0"/>
          </a:p>
          <a:p>
            <a:pPr lvl="1">
              <a:buFont typeface="Wingdings" panose="05000000000000000000" pitchFamily="2" charset="2"/>
              <a:buChar char="§"/>
            </a:pPr>
            <a:r>
              <a:rPr lang="en-US" sz="2800" b="1" dirty="0"/>
              <a:t>Health Maintenance and Promotion</a:t>
            </a:r>
          </a:p>
          <a:p>
            <a:pPr lvl="2">
              <a:buFont typeface="Symbol" panose="05050102010706020507" pitchFamily="18" charset="2"/>
              <a:buChar char=""/>
            </a:pPr>
            <a:r>
              <a:rPr lang="en-US" sz="2000" dirty="0"/>
              <a:t>Provide immunization counseling according to current national guidelines, including discussion of:</a:t>
            </a:r>
          </a:p>
          <a:p>
            <a:pPr lvl="3">
              <a:buFont typeface="Arial" panose="020B0604020202020204" pitchFamily="34" charset="0"/>
              <a:buChar char="•"/>
            </a:pPr>
            <a:r>
              <a:rPr lang="en-US" sz="2000" dirty="0"/>
              <a:t>Indications and contraindications</a:t>
            </a:r>
          </a:p>
          <a:p>
            <a:pPr lvl="3">
              <a:buFont typeface="Arial" panose="020B0604020202020204" pitchFamily="34" charset="0"/>
              <a:buChar char="•"/>
            </a:pPr>
            <a:r>
              <a:rPr lang="en-US" sz="2000" dirty="0"/>
              <a:t>Adverse effects</a:t>
            </a:r>
          </a:p>
          <a:p>
            <a:pPr lvl="3">
              <a:buFont typeface="Arial" panose="020B0604020202020204" pitchFamily="34" charset="0"/>
              <a:buChar char="•"/>
            </a:pPr>
            <a:r>
              <a:rPr lang="en-US" sz="2000" dirty="0"/>
              <a:t>Vaccine hesitancy</a:t>
            </a:r>
          </a:p>
          <a:p>
            <a:pPr lvl="3">
              <a:buFont typeface="Arial" panose="020B0604020202020204" pitchFamily="34" charset="0"/>
              <a:buChar char="•"/>
            </a:pPr>
            <a:r>
              <a:rPr lang="en-US" sz="2000" dirty="0"/>
              <a:t>Risks of non-adherence</a:t>
            </a:r>
          </a:p>
          <a:p>
            <a:pPr marL="566928" lvl="3" indent="0">
              <a:buNone/>
            </a:pPr>
            <a:endParaRPr lang="en-US" sz="2000" dirty="0"/>
          </a:p>
          <a:p>
            <a:pPr lvl="1">
              <a:buFont typeface="Wingdings" panose="05000000000000000000" pitchFamily="2" charset="2"/>
              <a:buChar char="§"/>
            </a:pPr>
            <a:r>
              <a:rPr lang="en-US" sz="2800" b="1" dirty="0"/>
              <a:t>Assessment and Diagnosis</a:t>
            </a:r>
          </a:p>
          <a:p>
            <a:pPr lvl="2">
              <a:buFont typeface="Symbol" panose="05050102010706020507" pitchFamily="18" charset="2"/>
              <a:buChar char=""/>
            </a:pPr>
            <a:r>
              <a:rPr lang="en-US" sz="2100" dirty="0"/>
              <a:t>Screening and assessment:</a:t>
            </a:r>
          </a:p>
          <a:p>
            <a:pPr lvl="3">
              <a:buFont typeface="Arial" panose="020B0604020202020204" pitchFamily="34" charset="0"/>
              <a:buChar char="•"/>
            </a:pPr>
            <a:r>
              <a:rPr lang="en-US" sz="2000" dirty="0"/>
              <a:t>Select, utilize, and interpret social determinants of health screening </a:t>
            </a:r>
            <a:r>
              <a:rPr lang="en-US" sz="2100" dirty="0"/>
              <a:t>and assessment tools</a:t>
            </a:r>
          </a:p>
          <a:p>
            <a:pPr lvl="3">
              <a:buFont typeface="Arial" panose="020B0604020202020204" pitchFamily="34" charset="0"/>
              <a:buChar char="•"/>
            </a:pPr>
            <a:r>
              <a:rPr lang="en-US" sz="2100" dirty="0"/>
              <a:t>Select, utilize, and interpret disease-specific screening and assessment tools</a:t>
            </a:r>
          </a:p>
        </p:txBody>
      </p:sp>
    </p:spTree>
    <p:extLst>
      <p:ext uri="{BB962C8B-B14F-4D97-AF65-F5344CB8AC3E}">
        <p14:creationId xmlns:p14="http://schemas.microsoft.com/office/powerpoint/2010/main" val="3057037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TASKS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594359"/>
            <a:ext cx="7674654" cy="5649688"/>
          </a:xfrm>
        </p:spPr>
        <p:txBody>
          <a:bodyPr>
            <a:normAutofit/>
          </a:bodyPr>
          <a:lstStyle/>
          <a:p>
            <a:pPr marL="0" indent="0" algn="ctr">
              <a:buNone/>
            </a:pPr>
            <a:r>
              <a:rPr lang="en-US" b="1" i="1" dirty="0">
                <a:solidFill>
                  <a:srgbClr val="318649"/>
                </a:solidFill>
                <a:highlight>
                  <a:srgbClr val="FFFF00"/>
                </a:highlight>
              </a:rPr>
              <a:t>Added </a:t>
            </a:r>
            <a:r>
              <a:rPr lang="en-US" dirty="0">
                <a:highlight>
                  <a:srgbClr val="FFFF00"/>
                </a:highlight>
              </a:rPr>
              <a:t>tasks include (continued):</a:t>
            </a:r>
          </a:p>
          <a:p>
            <a:pPr marL="0" indent="0">
              <a:buNone/>
            </a:pPr>
            <a:endParaRPr lang="en-US" sz="200" dirty="0"/>
          </a:p>
          <a:p>
            <a:pPr lvl="1">
              <a:buFont typeface="Wingdings" panose="05000000000000000000" pitchFamily="2" charset="2"/>
              <a:buChar char="§"/>
            </a:pPr>
            <a:r>
              <a:rPr lang="en-US" sz="2800" b="1" dirty="0"/>
              <a:t>Management</a:t>
            </a:r>
          </a:p>
          <a:p>
            <a:pPr lvl="2">
              <a:buFont typeface="Symbol" panose="05050102010706020507" pitchFamily="18" charset="2"/>
              <a:buChar char=""/>
            </a:pPr>
            <a:r>
              <a:rPr lang="en-US" sz="1900" dirty="0"/>
              <a:t>Collaboration and Referral:</a:t>
            </a:r>
          </a:p>
          <a:p>
            <a:pPr lvl="3">
              <a:lnSpc>
                <a:spcPct val="80000"/>
              </a:lnSpc>
              <a:buFont typeface="Arial" panose="020B0604020202020204" pitchFamily="34" charset="0"/>
              <a:buChar char="•"/>
            </a:pPr>
            <a:r>
              <a:rPr lang="en-US" sz="1900" dirty="0"/>
              <a:t>Advocate on behalf of patients and families to improve health outcomes </a:t>
            </a:r>
          </a:p>
          <a:p>
            <a:pPr marL="384048" lvl="2" indent="0">
              <a:buNone/>
            </a:pPr>
            <a:endParaRPr lang="en-US" sz="2000" dirty="0"/>
          </a:p>
          <a:p>
            <a:pPr lvl="1">
              <a:buFont typeface="Wingdings" panose="05000000000000000000" pitchFamily="2" charset="2"/>
              <a:buChar char="§"/>
            </a:pPr>
            <a:r>
              <a:rPr lang="en-US" sz="2800" b="1" dirty="0"/>
              <a:t>Leadership, Ethics, and Practice Management</a:t>
            </a:r>
          </a:p>
          <a:p>
            <a:pPr lvl="2">
              <a:buFont typeface="Symbol" panose="05050102010706020507" pitchFamily="18" charset="2"/>
              <a:buChar char=""/>
            </a:pPr>
            <a:r>
              <a:rPr lang="en-US" sz="1900" dirty="0"/>
              <a:t>Leadership and Evidence-based Practice</a:t>
            </a:r>
          </a:p>
          <a:p>
            <a:pPr lvl="3">
              <a:lnSpc>
                <a:spcPct val="80000"/>
              </a:lnSpc>
              <a:buFont typeface="Arial" panose="020B0604020202020204" pitchFamily="34" charset="0"/>
              <a:buChar char="•"/>
            </a:pPr>
            <a:r>
              <a:rPr lang="en-US" sz="1900" dirty="0"/>
              <a:t>Advocate at the local, state, and federal levels in support of professional practice and/or issues that impact patient care </a:t>
            </a:r>
          </a:p>
          <a:p>
            <a:pPr lvl="2">
              <a:buFont typeface="Symbol" panose="05050102010706020507" pitchFamily="18" charset="2"/>
              <a:buChar char=""/>
            </a:pPr>
            <a:r>
              <a:rPr lang="en-US" sz="1900" dirty="0"/>
              <a:t>Practice Management</a:t>
            </a:r>
          </a:p>
          <a:p>
            <a:pPr lvl="3">
              <a:lnSpc>
                <a:spcPct val="80000"/>
              </a:lnSpc>
              <a:buFont typeface="Arial" panose="020B0604020202020204" pitchFamily="34" charset="0"/>
              <a:buChar char="•"/>
            </a:pPr>
            <a:r>
              <a:rPr lang="en-US" sz="1900" dirty="0"/>
              <a:t>Increase access to care (e.g., provide access to interpreters, improve access for clients with various disabilities, facilitate transportation, extend appointment hours, telehealth)</a:t>
            </a:r>
          </a:p>
        </p:txBody>
      </p:sp>
    </p:spTree>
    <p:extLst>
      <p:ext uri="{BB962C8B-B14F-4D97-AF65-F5344CB8AC3E}">
        <p14:creationId xmlns:p14="http://schemas.microsoft.com/office/powerpoint/2010/main" val="2982056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313062" y="310506"/>
            <a:ext cx="4531070" cy="3213661"/>
          </a:xfrm>
        </p:spPr>
        <p:txBody>
          <a:bodyPr>
            <a:normAutofit/>
          </a:bodyPr>
          <a:lstStyle/>
          <a:p>
            <a:r>
              <a:rPr lang="en-US" sz="2800" i="1" dirty="0">
                <a:solidFill>
                  <a:schemeClr val="tx1"/>
                </a:solidFill>
              </a:rPr>
              <a:t>CLINICAL CATEGORIES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90775" y="3089356"/>
            <a:ext cx="3166825" cy="3484095"/>
          </a:xfrm>
        </p:spPr>
        <p:txBody>
          <a:bodyPr vert="horz" lIns="0" tIns="45720" rIns="0" bIns="45720" rtlCol="0">
            <a:noAutofit/>
          </a:bodyPr>
          <a:lstStyle/>
          <a:p>
            <a:r>
              <a:rPr lang="en-US" sz="1800" dirty="0">
                <a:solidFill>
                  <a:schemeClr val="bg1"/>
                </a:solidFill>
              </a:rPr>
              <a:t>Previously “Clinical Problems”, the listing of Clinical Categories retained all previous 18 categories and grew by 3 based on refinement of words or creating a standalone category that had been previously combined. Respondents were asked to rank their MOST frequently seen, and LEAST frequently seen. The order shown here represents the specific condition, by volume, represented on the exam.</a:t>
            </a:r>
          </a:p>
        </p:txBody>
      </p:sp>
      <p:sp>
        <p:nvSpPr>
          <p:cNvPr id="9" name="TextBox 8">
            <a:extLst>
              <a:ext uri="{FF2B5EF4-FFF2-40B4-BE49-F238E27FC236}">
                <a16:creationId xmlns:a16="http://schemas.microsoft.com/office/drawing/2014/main" id="{F2631B46-6824-4D79-A147-90658A9BFAF2}"/>
              </a:ext>
            </a:extLst>
          </p:cNvPr>
          <p:cNvSpPr txBox="1"/>
          <p:nvPr/>
        </p:nvSpPr>
        <p:spPr>
          <a:xfrm>
            <a:off x="8711193" y="803176"/>
            <a:ext cx="3118858" cy="5770275"/>
          </a:xfrm>
          <a:prstGeom prst="snip1Rect">
            <a:avLst/>
          </a:prstGeom>
          <a:solidFill>
            <a:schemeClr val="accent1">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endParaRPr lang="en-US" sz="100" b="1" dirty="0">
              <a:ea typeface="Times New Roman" panose="02020603050405020304" pitchFamily="18" charset="0"/>
              <a:cs typeface="Times New Roman" panose="02020603050405020304" pitchFamily="18" charset="0"/>
            </a:endParaRPr>
          </a:p>
          <a:p>
            <a:r>
              <a:rPr lang="en-US" sz="1500" b="1" dirty="0">
                <a:solidFill>
                  <a:schemeClr val="bg1"/>
                </a:solidFill>
                <a:highlight>
                  <a:srgbClr val="201E70"/>
                </a:highlight>
                <a:ea typeface="Times New Roman" panose="02020603050405020304" pitchFamily="18" charset="0"/>
                <a:cs typeface="Times New Roman" panose="02020603050405020304" pitchFamily="18" charset="0"/>
              </a:rPr>
              <a:t>Developmental, Behavioral, &amp; Mental Health </a:t>
            </a:r>
            <a:r>
              <a:rPr lang="en-US" sz="1500" dirty="0">
                <a:solidFill>
                  <a:schemeClr val="bg1"/>
                </a:solidFill>
                <a:highlight>
                  <a:srgbClr val="201E70"/>
                </a:highlight>
                <a:ea typeface="Times New Roman" panose="02020603050405020304" pitchFamily="18" charset="0"/>
                <a:cs typeface="Times New Roman" panose="02020603050405020304" pitchFamily="18" charset="0"/>
              </a:rPr>
              <a:t>jumped from the previous rank of 5 to rank 1.</a:t>
            </a:r>
          </a:p>
          <a:p>
            <a:endParaRPr lang="en-US" sz="1500" b="1" dirty="0">
              <a:effectLst/>
              <a:ea typeface="Times New Roman" panose="02020603050405020304" pitchFamily="18" charset="0"/>
              <a:cs typeface="Times New Roman" panose="02020603050405020304" pitchFamily="18" charset="0"/>
            </a:endParaRPr>
          </a:p>
          <a:p>
            <a:r>
              <a:rPr lang="en-US" sz="1500" b="1" dirty="0">
                <a:effectLst/>
                <a:ea typeface="Times New Roman" panose="02020603050405020304" pitchFamily="18" charset="0"/>
                <a:cs typeface="Times New Roman" panose="02020603050405020304" pitchFamily="18" charset="0"/>
              </a:rPr>
              <a:t>Dermatology, Allergy </a:t>
            </a:r>
            <a:r>
              <a:rPr lang="en-US" sz="1500" dirty="0">
                <a:effectLst/>
                <a:ea typeface="Times New Roman" panose="02020603050405020304" pitchFamily="18" charset="0"/>
                <a:cs typeface="Times New Roman" panose="02020603050405020304" pitchFamily="18" charset="0"/>
              </a:rPr>
              <a:t>(now combined with </a:t>
            </a:r>
            <a:r>
              <a:rPr lang="en-US" sz="1500" b="1" dirty="0">
                <a:effectLst/>
                <a:ea typeface="Times New Roman" panose="02020603050405020304" pitchFamily="18" charset="0"/>
                <a:cs typeface="Times New Roman" panose="02020603050405020304" pitchFamily="18" charset="0"/>
              </a:rPr>
              <a:t>Immunology</a:t>
            </a:r>
            <a:r>
              <a:rPr lang="en-US" sz="1500" dirty="0">
                <a:effectLst/>
                <a:ea typeface="Times New Roman" panose="02020603050405020304" pitchFamily="18" charset="0"/>
                <a:cs typeface="Times New Roman" panose="02020603050405020304" pitchFamily="18" charset="0"/>
              </a:rPr>
              <a:t>)</a:t>
            </a:r>
            <a:r>
              <a:rPr lang="en-US" sz="1500" b="1" dirty="0">
                <a:effectLst/>
                <a:ea typeface="Times New Roman" panose="02020603050405020304" pitchFamily="18" charset="0"/>
                <a:cs typeface="Times New Roman" panose="02020603050405020304" pitchFamily="18" charset="0"/>
              </a:rPr>
              <a:t>, Gastroenterology, </a:t>
            </a:r>
            <a:r>
              <a:rPr lang="en-US" sz="1500" dirty="0">
                <a:effectLst/>
                <a:ea typeface="Times New Roman" panose="02020603050405020304" pitchFamily="18" charset="0"/>
                <a:cs typeface="Times New Roman" panose="02020603050405020304" pitchFamily="18" charset="0"/>
              </a:rPr>
              <a:t>and</a:t>
            </a:r>
            <a:r>
              <a:rPr lang="en-US" sz="1500" b="1" dirty="0">
                <a:effectLst/>
                <a:ea typeface="Times New Roman" panose="02020603050405020304" pitchFamily="18" charset="0"/>
                <a:cs typeface="Times New Roman" panose="02020603050405020304" pitchFamily="18" charset="0"/>
              </a:rPr>
              <a:t> Otolaryngology </a:t>
            </a:r>
            <a:r>
              <a:rPr lang="en-US" sz="1500" dirty="0">
                <a:effectLst/>
                <a:ea typeface="Times New Roman" panose="02020603050405020304" pitchFamily="18" charset="0"/>
                <a:cs typeface="Times New Roman" panose="02020603050405020304" pitchFamily="18" charset="0"/>
              </a:rPr>
              <a:t>(previously HEENT)</a:t>
            </a:r>
            <a:r>
              <a:rPr lang="en-US" sz="1500" b="1" dirty="0">
                <a:effectLst/>
                <a:ea typeface="Times New Roman" panose="02020603050405020304" pitchFamily="18" charset="0"/>
                <a:cs typeface="Times New Roman" panose="02020603050405020304" pitchFamily="18" charset="0"/>
              </a:rPr>
              <a:t> </a:t>
            </a:r>
            <a:r>
              <a:rPr lang="en-US" sz="1500" u="sng" dirty="0">
                <a:effectLst/>
                <a:ea typeface="Times New Roman" panose="02020603050405020304" pitchFamily="18" charset="0"/>
                <a:cs typeface="Times New Roman" panose="02020603050405020304" pitchFamily="18" charset="0"/>
              </a:rPr>
              <a:t>remained</a:t>
            </a:r>
            <a:r>
              <a:rPr lang="en-US" sz="1500" dirty="0">
                <a:effectLst/>
                <a:ea typeface="Times New Roman" panose="02020603050405020304" pitchFamily="18" charset="0"/>
                <a:cs typeface="Times New Roman" panose="02020603050405020304" pitchFamily="18" charset="0"/>
              </a:rPr>
              <a:t> among the most frequently seen diagnoses. </a:t>
            </a:r>
          </a:p>
          <a:p>
            <a:endParaRPr lang="en-US" sz="1500" dirty="0">
              <a:ea typeface="Times New Roman" panose="02020603050405020304" pitchFamily="18" charset="0"/>
              <a:cs typeface="Times New Roman" panose="02020603050405020304" pitchFamily="18" charset="0"/>
            </a:endParaRPr>
          </a:p>
          <a:p>
            <a:r>
              <a:rPr lang="en-US" sz="1500" b="1" dirty="0">
                <a:ea typeface="Times New Roman" panose="02020603050405020304" pitchFamily="18" charset="0"/>
                <a:cs typeface="Times New Roman" panose="02020603050405020304" pitchFamily="18" charset="0"/>
              </a:rPr>
              <a:t>Child Maltreatment </a:t>
            </a:r>
            <a:r>
              <a:rPr lang="en-US" sz="1500" dirty="0">
                <a:ea typeface="Times New Roman" panose="02020603050405020304" pitchFamily="18" charset="0"/>
                <a:cs typeface="Times New Roman" panose="02020603050405020304" pitchFamily="18" charset="0"/>
              </a:rPr>
              <a:t>is a new</a:t>
            </a:r>
            <a:r>
              <a:rPr lang="en-US" sz="1500" dirty="0">
                <a:effectLst/>
                <a:ea typeface="Times New Roman" panose="02020603050405020304" pitchFamily="18" charset="0"/>
                <a:cs typeface="Times New Roman" panose="02020603050405020304" pitchFamily="18" charset="0"/>
              </a:rPr>
              <a:t> clinical category (at rank 16).</a:t>
            </a:r>
          </a:p>
          <a:p>
            <a:endParaRPr lang="en-US" sz="1500" dirty="0">
              <a:effectLst/>
              <a:highlight>
                <a:srgbClr val="FFFF00"/>
              </a:highlight>
              <a:ea typeface="Times New Roman" panose="02020603050405020304" pitchFamily="18" charset="0"/>
              <a:cs typeface="Times New Roman" panose="02020603050405020304" pitchFamily="18" charset="0"/>
            </a:endParaRPr>
          </a:p>
          <a:p>
            <a:pPr marL="0" marR="0">
              <a:spcBef>
                <a:spcPts val="0"/>
              </a:spcBef>
              <a:spcAft>
                <a:spcPts val="0"/>
              </a:spcAft>
            </a:pPr>
            <a:r>
              <a:rPr lang="en-US" sz="1500" b="1" dirty="0">
                <a:effectLst/>
              </a:rPr>
              <a:t>Sexual and Reproductive health </a:t>
            </a:r>
            <a:r>
              <a:rPr lang="en-US" sz="1500" b="0" dirty="0">
                <a:effectLst/>
              </a:rPr>
              <a:t>(at rank 10) was renamed from GYN, Reproductive Health, and Sexual Identity (and jumped from a lower rank since 2018).</a:t>
            </a:r>
          </a:p>
          <a:p>
            <a:pPr marL="0" marR="0">
              <a:spcBef>
                <a:spcPts val="0"/>
              </a:spcBef>
              <a:spcAft>
                <a:spcPts val="0"/>
              </a:spcAft>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b="0" dirty="0">
                <a:effectLst/>
                <a:latin typeface="Calibri" panose="020F0502020204030204" pitchFamily="34" charset="0"/>
                <a:ea typeface="Calibri" panose="020F0502020204030204" pitchFamily="34" charset="0"/>
                <a:cs typeface="Times New Roman" panose="02020603050405020304" pitchFamily="18" charset="0"/>
              </a:rPr>
              <a:t>Orthopedic is now part of </a:t>
            </a:r>
            <a:r>
              <a:rPr lang="en-US" sz="1500" b="1" dirty="0">
                <a:effectLst/>
                <a:latin typeface="Calibri" panose="020F0502020204030204" pitchFamily="34" charset="0"/>
                <a:ea typeface="Calibri" panose="020F0502020204030204" pitchFamily="34" charset="0"/>
                <a:cs typeface="Times New Roman" panose="02020603050405020304" pitchFamily="18" charset="0"/>
              </a:rPr>
              <a:t>Musculoskeletal/Orthopedic </a:t>
            </a:r>
            <a:r>
              <a:rPr lang="en-US" sz="1500" b="0" dirty="0">
                <a:effectLst/>
                <a:latin typeface="Calibri" panose="020F0502020204030204" pitchFamily="34" charset="0"/>
                <a:ea typeface="Calibri" panose="020F0502020204030204" pitchFamily="34" charset="0"/>
                <a:cs typeface="Times New Roman" panose="02020603050405020304" pitchFamily="18" charset="0"/>
              </a:rPr>
              <a:t>(rank 8)</a:t>
            </a:r>
          </a:p>
        </p:txBody>
      </p:sp>
      <p:graphicFrame>
        <p:nvGraphicFramePr>
          <p:cNvPr id="2" name="Table 1">
            <a:extLst>
              <a:ext uri="{FF2B5EF4-FFF2-40B4-BE49-F238E27FC236}">
                <a16:creationId xmlns:a16="http://schemas.microsoft.com/office/drawing/2014/main" id="{D0022E80-CA53-4BFF-9909-AE7EB0EF7657}"/>
              </a:ext>
            </a:extLst>
          </p:cNvPr>
          <p:cNvGraphicFramePr>
            <a:graphicFrameLocks noGrp="1"/>
          </p:cNvGraphicFramePr>
          <p:nvPr>
            <p:extLst>
              <p:ext uri="{D42A27DB-BD31-4B8C-83A1-F6EECF244321}">
                <p14:modId xmlns:p14="http://schemas.microsoft.com/office/powerpoint/2010/main" val="2278036544"/>
              </p:ext>
            </p:extLst>
          </p:nvPr>
        </p:nvGraphicFramePr>
        <p:xfrm>
          <a:off x="4445405" y="803176"/>
          <a:ext cx="4133444" cy="5760720"/>
        </p:xfrm>
        <a:graphic>
          <a:graphicData uri="http://schemas.openxmlformats.org/drawingml/2006/table">
            <a:tbl>
              <a:tblPr firstRow="1" firstCol="1" bandRow="1">
                <a:tableStyleId>{8A107856-5554-42FB-B03E-39F5DBC370BA}</a:tableStyleId>
              </a:tblPr>
              <a:tblGrid>
                <a:gridCol w="524330">
                  <a:extLst>
                    <a:ext uri="{9D8B030D-6E8A-4147-A177-3AD203B41FA5}">
                      <a16:colId xmlns:a16="http://schemas.microsoft.com/office/drawing/2014/main" val="695238901"/>
                    </a:ext>
                  </a:extLst>
                </a:gridCol>
                <a:gridCol w="3609114">
                  <a:extLst>
                    <a:ext uri="{9D8B030D-6E8A-4147-A177-3AD203B41FA5}">
                      <a16:colId xmlns:a16="http://schemas.microsoft.com/office/drawing/2014/main" val="2969845220"/>
                    </a:ext>
                  </a:extLst>
                </a:gridCol>
              </a:tblGrid>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Developmental, Behavioral, &amp; Mental Health </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3138795"/>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Dermatology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17756203"/>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Allergy/Immunology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8756042"/>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Otolaryngology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2806122"/>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Gastroenterology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9284154"/>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Infectious Diseases</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2357959"/>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Pulmonology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31119689"/>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Musculoskeletal/Orthopedic</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0260978"/>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Nutrition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7555399"/>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Sexual and Reproductive Health</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6840927"/>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Cardiology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542224"/>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Neurology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9129841"/>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Pain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5754766"/>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Endocrinology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0596345"/>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Urology/Nephrology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75609350"/>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Child Maltreatment </a:t>
                      </a:r>
                      <a:r>
                        <a:rPr lang="en-US" sz="1400" b="1" dirty="0">
                          <a:solidFill>
                            <a:srgbClr val="00B050"/>
                          </a:solidFill>
                          <a:effectLst/>
                          <a:highlight>
                            <a:srgbClr val="FFFF00"/>
                          </a:highlight>
                          <a:latin typeface="Calibri" panose="020F0502020204030204" pitchFamily="34" charset="0"/>
                          <a:ea typeface="Arial" panose="020B0604020202020204" pitchFamily="34" charset="0"/>
                          <a:cs typeface="Calibri" panose="020F0502020204030204" pitchFamily="34" charset="0"/>
                        </a:rPr>
                        <a:t>NEW</a:t>
                      </a:r>
                      <a:endParaRPr lang="en-US" sz="1600" b="1" dirty="0">
                        <a:solidFill>
                          <a:srgbClr val="00B05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1704431"/>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Ophthalmology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3033352"/>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Environmental Health/Toxicology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472510"/>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Hematology/Oncology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3393807"/>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solidFill>
                            <a:srgbClr val="000000"/>
                          </a:solidFill>
                          <a:effectLst/>
                          <a:latin typeface="Calibri" panose="020F0502020204030204" pitchFamily="34" charset="0"/>
                          <a:ea typeface="Arial" panose="020B0604020202020204" pitchFamily="34" charset="0"/>
                          <a:cs typeface="Calibri" panose="020F0502020204030204" pitchFamily="34" charset="0"/>
                        </a:rPr>
                        <a:t>Genetics</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21943991"/>
                  </a:ext>
                </a:extLst>
              </a:tr>
              <a:tr h="274320">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0" dirty="0">
                          <a:effectLst/>
                          <a:latin typeface="Calibri" panose="020F0502020204030204" pitchFamily="34" charset="0"/>
                          <a:ea typeface="Arial" panose="020B0604020202020204" pitchFamily="34" charset="0"/>
                          <a:cs typeface="Calibri" panose="020F0502020204030204" pitchFamily="34" charset="0"/>
                        </a:rPr>
                        <a:t>Rheumatology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215837"/>
                  </a:ext>
                </a:extLst>
              </a:tr>
            </a:tbl>
          </a:graphicData>
        </a:graphic>
      </p:graphicFrame>
    </p:spTree>
    <p:extLst>
      <p:ext uri="{BB962C8B-B14F-4D97-AF65-F5344CB8AC3E}">
        <p14:creationId xmlns:p14="http://schemas.microsoft.com/office/powerpoint/2010/main" val="37747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5">
            <a:extLst>
              <a:ext uri="{FF2B5EF4-FFF2-40B4-BE49-F238E27FC236}">
                <a16:creationId xmlns:a16="http://schemas.microsoft.com/office/drawing/2014/main" id="{EC822F03-0075-0270-1AA5-D032B9B4EC35}"/>
              </a:ext>
            </a:extLst>
          </p:cNvPr>
          <p:cNvSpPr>
            <a:spLocks noGrp="1"/>
          </p:cNvSpPr>
          <p:nvPr>
            <p:ph type="body" sz="half" idx="2"/>
          </p:nvPr>
        </p:nvSpPr>
        <p:spPr>
          <a:xfrm>
            <a:off x="4313062" y="310506"/>
            <a:ext cx="4531070" cy="3213661"/>
          </a:xfrm>
        </p:spPr>
        <p:txBody>
          <a:bodyPr>
            <a:normAutofit/>
          </a:bodyPr>
          <a:lstStyle/>
          <a:p>
            <a:r>
              <a:rPr lang="en-US" sz="2800" i="1" dirty="0">
                <a:solidFill>
                  <a:schemeClr val="tx1"/>
                </a:solidFill>
              </a:rPr>
              <a:t>PROCEDURES</a:t>
            </a:r>
          </a:p>
        </p:txBody>
      </p:sp>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57201" y="3162714"/>
            <a:ext cx="3200400" cy="3394840"/>
          </a:xfrm>
        </p:spPr>
        <p:txBody>
          <a:bodyPr vert="horz" lIns="0" tIns="45720" rIns="0" bIns="45720" rtlCol="0">
            <a:normAutofit/>
          </a:bodyPr>
          <a:lstStyle/>
          <a:p>
            <a:r>
              <a:rPr lang="en-US" sz="1800" dirty="0">
                <a:solidFill>
                  <a:schemeClr val="bg1"/>
                </a:solidFill>
              </a:rPr>
              <a:t>Twenty-seven (27) procedures and interventions were surveyed in the instrument asking respondents how frequently they had performed each in the past 12 months, from never to daily, </a:t>
            </a:r>
            <a:r>
              <a:rPr lang="en-US" sz="1800" u="sng" dirty="0">
                <a:solidFill>
                  <a:schemeClr val="bg1"/>
                </a:solidFill>
              </a:rPr>
              <a:t>and</a:t>
            </a:r>
            <a:r>
              <a:rPr lang="en-US" sz="1800" dirty="0">
                <a:solidFill>
                  <a:schemeClr val="bg1"/>
                </a:solidFill>
              </a:rPr>
              <a:t> how important is it for entry-level primary care PNPs to be able to perform the procedure. Eight (8) met validation through a 5-point frequency scale, and 2 more were recommended by the Task Force to be retained. </a:t>
            </a:r>
          </a:p>
        </p:txBody>
      </p:sp>
      <p:sp>
        <p:nvSpPr>
          <p:cNvPr id="5" name="Content Placeholder 22">
            <a:extLst>
              <a:ext uri="{FF2B5EF4-FFF2-40B4-BE49-F238E27FC236}">
                <a16:creationId xmlns:a16="http://schemas.microsoft.com/office/drawing/2014/main" id="{47BD7B5E-90A3-416F-A742-251BAF844AAD}"/>
              </a:ext>
            </a:extLst>
          </p:cNvPr>
          <p:cNvSpPr txBox="1">
            <a:spLocks/>
          </p:cNvSpPr>
          <p:nvPr/>
        </p:nvSpPr>
        <p:spPr>
          <a:xfrm>
            <a:off x="4414834" y="1415417"/>
            <a:ext cx="7148516" cy="3689983"/>
          </a:xfrm>
          <a:prstGeom prst="rect">
            <a:avLst/>
          </a:prstGeom>
          <a:solidFill>
            <a:srgbClr val="EBEDF5"/>
          </a:solidFill>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Cerumen removal</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Collect skin and body fluid specimens</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Fluorescein staining</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Fluoride application </a:t>
            </a:r>
            <a:r>
              <a:rPr lang="en-US" sz="2000" b="1" dirty="0">
                <a:solidFill>
                  <a:srgbClr val="00B050"/>
                </a:solidFill>
                <a:effectLst/>
                <a:highlight>
                  <a:srgbClr val="FFFF00"/>
                </a:highlight>
                <a:latin typeface="Calibri" panose="020F0502020204030204" pitchFamily="34" charset="0"/>
                <a:ea typeface="Arial" panose="020B0604020202020204" pitchFamily="34" charset="0"/>
                <a:cs typeface="Calibri" panose="020F0502020204030204" pitchFamily="34" charset="0"/>
              </a:rPr>
              <a:t>NEW</a:t>
            </a:r>
            <a:endParaRPr lang="en-US" dirty="0">
              <a:solidFill>
                <a:schemeClr val="tx1"/>
              </a:solidFill>
              <a:effectLst/>
              <a:ea typeface="Times New Roman" panose="02020603050405020304" pitchFamily="18" charset="0"/>
              <a:cs typeface="Times New Roman" panose="02020603050405020304" pitchFamily="18" charset="0"/>
            </a:endParaRP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Incision and drainage</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Reduction of nursemaid’s elbow</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Removal of foreign body</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Removal of sutures and staples</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Umbilical cord cauterization</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Wart removal</a:t>
            </a:r>
          </a:p>
        </p:txBody>
      </p:sp>
      <p:sp>
        <p:nvSpPr>
          <p:cNvPr id="10" name="TextBox 9">
            <a:extLst>
              <a:ext uri="{FF2B5EF4-FFF2-40B4-BE49-F238E27FC236}">
                <a16:creationId xmlns:a16="http://schemas.microsoft.com/office/drawing/2014/main" id="{7749FB71-988B-4321-BCB9-CCE2B154DE1E}"/>
              </a:ext>
            </a:extLst>
          </p:cNvPr>
          <p:cNvSpPr txBox="1"/>
          <p:nvPr/>
        </p:nvSpPr>
        <p:spPr>
          <a:xfrm>
            <a:off x="4414834" y="5209281"/>
            <a:ext cx="7148516" cy="466604"/>
          </a:xfrm>
          <a:prstGeom prst="rect">
            <a:avLst/>
          </a:prstGeom>
        </p:spPr>
        <p:txBody>
          <a:bodyPr vert="horz" lIns="0" tIns="45720" rIns="0" bIns="45720" rtlCol="0">
            <a:normAutofit lnSpcReduction="10000"/>
          </a:bodyPr>
          <a:lstStyle>
            <a:lvl1pPr marL="91440" indent="-91440" defTabSz="914400">
              <a:lnSpc>
                <a:spcPct val="90000"/>
              </a:lnSpc>
              <a:spcBef>
                <a:spcPts val="1200"/>
              </a:spcBef>
              <a:spcAft>
                <a:spcPts val="200"/>
              </a:spcAft>
              <a:buClr>
                <a:schemeClr val="accent1"/>
              </a:buClr>
              <a:buSzPct val="100000"/>
              <a:buFont typeface="Calibri" panose="020F0502020204030204" pitchFamily="34" charset="0"/>
              <a:buChar char=" "/>
              <a:defRPr sz="2000">
                <a:solidFill>
                  <a:schemeClr val="tx1">
                    <a:lumMod val="75000"/>
                    <a:lumOff val="25000"/>
                  </a:schemeClr>
                </a:solidFill>
              </a:defRPr>
            </a:lvl1pPr>
            <a:lvl2pPr marL="384048" indent="-182880" defTabSz="91440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r>
              <a:rPr lang="en-US" sz="1400" dirty="0">
                <a:solidFill>
                  <a:srgbClr val="C00000"/>
                </a:solidFill>
              </a:rPr>
              <a:t>Audiometry, rapid tests, STI testing, spirometry/pulmonary function test, and visual acuity (on the previous outline) did </a:t>
            </a:r>
            <a:r>
              <a:rPr lang="en-US" sz="1400" u="sng" dirty="0">
                <a:solidFill>
                  <a:srgbClr val="C00000"/>
                </a:solidFill>
              </a:rPr>
              <a:t>not</a:t>
            </a:r>
            <a:r>
              <a:rPr lang="en-US" sz="1400" dirty="0">
                <a:solidFill>
                  <a:srgbClr val="C00000"/>
                </a:solidFill>
              </a:rPr>
              <a:t> meet the threshold and are no longer listed.</a:t>
            </a:r>
          </a:p>
        </p:txBody>
      </p:sp>
      <p:graphicFrame>
        <p:nvGraphicFramePr>
          <p:cNvPr id="2" name="Table 2">
            <a:extLst>
              <a:ext uri="{FF2B5EF4-FFF2-40B4-BE49-F238E27FC236}">
                <a16:creationId xmlns:a16="http://schemas.microsoft.com/office/drawing/2014/main" id="{F7A3BA8C-9ADF-4EE7-B0D1-AD36451B8B9D}"/>
              </a:ext>
            </a:extLst>
          </p:cNvPr>
          <p:cNvGraphicFramePr>
            <a:graphicFrameLocks noGrp="1"/>
          </p:cNvGraphicFramePr>
          <p:nvPr>
            <p:extLst>
              <p:ext uri="{D42A27DB-BD31-4B8C-83A1-F6EECF244321}">
                <p14:modId xmlns:p14="http://schemas.microsoft.com/office/powerpoint/2010/main" val="936196270"/>
              </p:ext>
            </p:extLst>
          </p:nvPr>
        </p:nvGraphicFramePr>
        <p:xfrm>
          <a:off x="4414834" y="807721"/>
          <a:ext cx="7148516" cy="609600"/>
        </p:xfrm>
        <a:graphic>
          <a:graphicData uri="http://schemas.openxmlformats.org/drawingml/2006/table">
            <a:tbl>
              <a:tblPr firstRow="1" bandRow="1">
                <a:tableStyleId>{5C22544A-7EE6-4342-B048-85BDC9FD1C3A}</a:tableStyleId>
              </a:tblPr>
              <a:tblGrid>
                <a:gridCol w="7148516">
                  <a:extLst>
                    <a:ext uri="{9D8B030D-6E8A-4147-A177-3AD203B41FA5}">
                      <a16:colId xmlns:a16="http://schemas.microsoft.com/office/drawing/2014/main" val="1673977473"/>
                    </a:ext>
                  </a:extLst>
                </a:gridCol>
              </a:tblGrid>
              <a:tr h="609600">
                <a:tc>
                  <a:txBody>
                    <a:bodyPr/>
                    <a:lstStyle/>
                    <a:p>
                      <a:r>
                        <a:rPr lang="en-US" sz="1600" dirty="0"/>
                        <a:t>Exam content will include a focus on the following procedures </a:t>
                      </a:r>
                      <a:br>
                        <a:rPr lang="en-US" sz="1600" dirty="0"/>
                      </a:br>
                      <a:r>
                        <a:rPr lang="en-US" sz="1600" i="1" dirty="0"/>
                        <a:t>(listed alphabetically).</a:t>
                      </a:r>
                    </a:p>
                  </a:txBody>
                  <a:tcPr>
                    <a:solidFill>
                      <a:srgbClr val="201E70"/>
                    </a:solidFill>
                  </a:tcPr>
                </a:tc>
                <a:extLst>
                  <a:ext uri="{0D108BD9-81ED-4DB2-BD59-A6C34878D82A}">
                    <a16:rowId xmlns:a16="http://schemas.microsoft.com/office/drawing/2014/main" val="2910480358"/>
                  </a:ext>
                </a:extLst>
              </a:tr>
            </a:tbl>
          </a:graphicData>
        </a:graphic>
      </p:graphicFrame>
    </p:spTree>
    <p:extLst>
      <p:ext uri="{BB962C8B-B14F-4D97-AF65-F5344CB8AC3E}">
        <p14:creationId xmlns:p14="http://schemas.microsoft.com/office/powerpoint/2010/main" val="2459013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5">
            <a:extLst>
              <a:ext uri="{FF2B5EF4-FFF2-40B4-BE49-F238E27FC236}">
                <a16:creationId xmlns:a16="http://schemas.microsoft.com/office/drawing/2014/main" id="{EC822F03-0075-0270-1AA5-D032B9B4EC35}"/>
              </a:ext>
            </a:extLst>
          </p:cNvPr>
          <p:cNvSpPr>
            <a:spLocks noGrp="1"/>
          </p:cNvSpPr>
          <p:nvPr>
            <p:ph type="body" sz="half" idx="2"/>
          </p:nvPr>
        </p:nvSpPr>
        <p:spPr>
          <a:xfrm>
            <a:off x="4313062" y="310506"/>
            <a:ext cx="7250288" cy="3213661"/>
          </a:xfrm>
        </p:spPr>
        <p:txBody>
          <a:bodyPr>
            <a:normAutofit/>
          </a:bodyPr>
          <a:lstStyle/>
          <a:p>
            <a:r>
              <a:rPr lang="en-US" sz="2800" i="1" dirty="0">
                <a:solidFill>
                  <a:schemeClr val="tx1"/>
                </a:solidFill>
              </a:rPr>
              <a:t>SCREENING AND ASSESSMENT TOOLS </a:t>
            </a:r>
            <a:r>
              <a:rPr lang="en-US" sz="2800" b="1" dirty="0">
                <a:solidFill>
                  <a:srgbClr val="00B050"/>
                </a:solidFill>
                <a:effectLst/>
                <a:highlight>
                  <a:srgbClr val="FFFF00"/>
                </a:highlight>
                <a:latin typeface="Calibri" panose="020F0502020204030204" pitchFamily="34" charset="0"/>
                <a:ea typeface="Arial" panose="020B0604020202020204" pitchFamily="34" charset="0"/>
                <a:cs typeface="Calibri" panose="020F0502020204030204" pitchFamily="34" charset="0"/>
              </a:rPr>
              <a:t>NEW</a:t>
            </a:r>
            <a:endParaRPr lang="en-US" sz="3200" dirty="0">
              <a:solidFill>
                <a:schemeClr val="tx1"/>
              </a:solidFill>
              <a:effectLst/>
              <a:ea typeface="Times New Roman" panose="02020603050405020304" pitchFamily="18" charset="0"/>
              <a:cs typeface="Times New Roman" panose="02020603050405020304" pitchFamily="18" charset="0"/>
            </a:endParaRPr>
          </a:p>
          <a:p>
            <a:endParaRPr lang="en-US" sz="2800" i="1" dirty="0">
              <a:solidFill>
                <a:schemeClr val="tx1"/>
              </a:solidFill>
            </a:endParaRPr>
          </a:p>
        </p:txBody>
      </p:sp>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57201" y="3162714"/>
            <a:ext cx="3200400" cy="3394840"/>
          </a:xfrm>
        </p:spPr>
        <p:txBody>
          <a:bodyPr vert="horz" lIns="0" tIns="45720" rIns="0" bIns="45720" rtlCol="0">
            <a:normAutofit/>
          </a:bodyPr>
          <a:lstStyle/>
          <a:p>
            <a:r>
              <a:rPr lang="en-US" sz="1800" dirty="0">
                <a:solidFill>
                  <a:schemeClr val="bg1"/>
                </a:solidFill>
              </a:rPr>
              <a:t>New with this study, a listing of screening or assessment tools was surveyed and was considered validated for inclusion in the outline if at least 40% of the respondents either administered and/or interpreted the tool.  A total of 11 tools met this criterion. A 12th tool (ACE) was recommended by the Task Force for inclusion and is also listed.</a:t>
            </a:r>
          </a:p>
        </p:txBody>
      </p:sp>
      <p:sp>
        <p:nvSpPr>
          <p:cNvPr id="5" name="Content Placeholder 22">
            <a:extLst>
              <a:ext uri="{FF2B5EF4-FFF2-40B4-BE49-F238E27FC236}">
                <a16:creationId xmlns:a16="http://schemas.microsoft.com/office/drawing/2014/main" id="{47BD7B5E-90A3-416F-A742-251BAF844AAD}"/>
              </a:ext>
            </a:extLst>
          </p:cNvPr>
          <p:cNvSpPr txBox="1">
            <a:spLocks/>
          </p:cNvSpPr>
          <p:nvPr/>
        </p:nvSpPr>
        <p:spPr>
          <a:xfrm>
            <a:off x="4414834" y="1415417"/>
            <a:ext cx="7148516" cy="5142137"/>
          </a:xfrm>
          <a:prstGeom prst="rect">
            <a:avLst/>
          </a:prstGeom>
          <a:solidFill>
            <a:srgbClr val="EBEDF5"/>
          </a:solidFill>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Adverse Childhood Events (ACE) Questionnaire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Ages &amp; Stages Questionnaire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Ages &amp; Stages Questionnaire: Social-Emotional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Ask Suicide-Screening Questions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CRAFFT Alcohol and Substance Screening Tool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Edinburgh Postnatal Depression Scale (EPDS)</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Generalized Anxiety Disorder 7-item scale (GAD-7)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Modified Checklist for Autism in Toddlers, Revised, with Follow-Up (M-CHAT-R/F)™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NICHQ Vanderbilt Assessment Scales [any version]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Patient Health Questionnaire (PHQ) [any version]</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Pediatric Symptom Checklist (PSC) </a:t>
            </a:r>
          </a:p>
          <a:p>
            <a:pPr marL="342900" marR="0" lvl="0" indent="-173038">
              <a:lnSpc>
                <a:spcPct val="115000"/>
              </a:lnSpc>
              <a:spcBef>
                <a:spcPts val="0"/>
              </a:spcBef>
              <a:spcAft>
                <a:spcPts val="0"/>
              </a:spcAft>
              <a:buClr>
                <a:srgbClr val="201E70"/>
              </a:buClr>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Screen for Child Anxiety Related Emotional Disorders (SCARED) </a:t>
            </a:r>
          </a:p>
          <a:p>
            <a:pPr marL="342900" marR="0" lvl="0" indent="-173038">
              <a:lnSpc>
                <a:spcPct val="115000"/>
              </a:lnSpc>
              <a:spcBef>
                <a:spcPts val="0"/>
              </a:spcBef>
              <a:spcAft>
                <a:spcPts val="0"/>
              </a:spcAft>
              <a:buClr>
                <a:srgbClr val="201E70"/>
              </a:buClr>
              <a:buFont typeface="Symbol" panose="05050102010706020507" pitchFamily="18" charset="2"/>
              <a:buChar char=""/>
            </a:pPr>
            <a:endParaRPr lang="en-US" dirty="0">
              <a:solidFill>
                <a:schemeClr val="tx1"/>
              </a:solidFill>
              <a:effectLst/>
              <a:ea typeface="Times New Roman" panose="02020603050405020304" pitchFamily="18"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F7A3BA8C-9ADF-4EE7-B0D1-AD36451B8B9D}"/>
              </a:ext>
            </a:extLst>
          </p:cNvPr>
          <p:cNvGraphicFramePr>
            <a:graphicFrameLocks noGrp="1"/>
          </p:cNvGraphicFramePr>
          <p:nvPr>
            <p:extLst>
              <p:ext uri="{D42A27DB-BD31-4B8C-83A1-F6EECF244321}">
                <p14:modId xmlns:p14="http://schemas.microsoft.com/office/powerpoint/2010/main" val="295171439"/>
              </p:ext>
            </p:extLst>
          </p:nvPr>
        </p:nvGraphicFramePr>
        <p:xfrm>
          <a:off x="4414834" y="807721"/>
          <a:ext cx="7148516" cy="609600"/>
        </p:xfrm>
        <a:graphic>
          <a:graphicData uri="http://schemas.openxmlformats.org/drawingml/2006/table">
            <a:tbl>
              <a:tblPr firstRow="1" bandRow="1">
                <a:tableStyleId>{5C22544A-7EE6-4342-B048-85BDC9FD1C3A}</a:tableStyleId>
              </a:tblPr>
              <a:tblGrid>
                <a:gridCol w="7148516">
                  <a:extLst>
                    <a:ext uri="{9D8B030D-6E8A-4147-A177-3AD203B41FA5}">
                      <a16:colId xmlns:a16="http://schemas.microsoft.com/office/drawing/2014/main" val="1673977473"/>
                    </a:ext>
                  </a:extLst>
                </a:gridCol>
              </a:tblGrid>
              <a:tr h="609600">
                <a:tc>
                  <a:txBody>
                    <a:bodyPr/>
                    <a:lstStyle/>
                    <a:p>
                      <a:r>
                        <a:rPr lang="en-US" sz="1600" dirty="0"/>
                        <a:t>Exam content will include a focus on the following screening and assessment tools </a:t>
                      </a:r>
                      <a:r>
                        <a:rPr lang="en-US" sz="1600" i="1" dirty="0"/>
                        <a:t>(listed alphabetically):</a:t>
                      </a:r>
                    </a:p>
                  </a:txBody>
                  <a:tcPr>
                    <a:solidFill>
                      <a:srgbClr val="201E70"/>
                    </a:solidFill>
                  </a:tcPr>
                </a:tc>
                <a:extLst>
                  <a:ext uri="{0D108BD9-81ED-4DB2-BD59-A6C34878D82A}">
                    <a16:rowId xmlns:a16="http://schemas.microsoft.com/office/drawing/2014/main" val="2910480358"/>
                  </a:ext>
                </a:extLst>
              </a:tr>
            </a:tbl>
          </a:graphicData>
        </a:graphic>
      </p:graphicFrame>
    </p:spTree>
    <p:extLst>
      <p:ext uri="{BB962C8B-B14F-4D97-AF65-F5344CB8AC3E}">
        <p14:creationId xmlns:p14="http://schemas.microsoft.com/office/powerpoint/2010/main" val="20390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EA79FAA-5FED-434C-8714-416E22D586A1}"/>
              </a:ext>
            </a:extLst>
          </p:cNvPr>
          <p:cNvSpPr>
            <a:spLocks noGrp="1"/>
          </p:cNvSpPr>
          <p:nvPr>
            <p:ph idx="1"/>
          </p:nvPr>
        </p:nvSpPr>
        <p:spPr>
          <a:xfrm>
            <a:off x="4810125" y="339634"/>
            <a:ext cx="7007405" cy="6375491"/>
          </a:xfrm>
        </p:spPr>
        <p:txBody>
          <a:bodyPr vert="horz" lIns="0" tIns="45720" rIns="0" bIns="45720" rtlCol="0">
            <a:normAutofit/>
          </a:bodyPr>
          <a:lstStyle/>
          <a:p>
            <a:pPr>
              <a:buClr>
                <a:srgbClr val="1CADE4"/>
              </a:buClr>
            </a:pPr>
            <a:r>
              <a:rPr lang="en-US" sz="2400" dirty="0">
                <a:solidFill>
                  <a:schemeClr val="tx1"/>
                </a:solidFill>
              </a:rPr>
              <a:t>Overarching knowledge areas were validated in this study and are a new aspect of this updated CPNP-PC content outline. </a:t>
            </a:r>
          </a:p>
          <a:p>
            <a:pPr>
              <a:buClr>
                <a:srgbClr val="1CADE4"/>
              </a:buClr>
            </a:pPr>
            <a:r>
              <a:rPr lang="en-US" sz="2400" dirty="0">
                <a:solidFill>
                  <a:schemeClr val="tx1"/>
                </a:solidFill>
              </a:rPr>
              <a:t>The study asked those who held the CPNP-PC credential and answered the survey:</a:t>
            </a:r>
          </a:p>
          <a:p>
            <a:pPr>
              <a:buClr>
                <a:srgbClr val="1CADE4"/>
              </a:buClr>
            </a:pPr>
            <a:endParaRPr lang="en-US" sz="900" dirty="0">
              <a:solidFill>
                <a:schemeClr val="tx1"/>
              </a:solidFill>
            </a:endParaRPr>
          </a:p>
          <a:p>
            <a:pPr algn="ctr">
              <a:buClr>
                <a:srgbClr val="1CADE4"/>
              </a:buClr>
            </a:pPr>
            <a:r>
              <a:rPr lang="en-US" i="1" dirty="0">
                <a:solidFill>
                  <a:schemeClr val="tx1"/>
                </a:solidFill>
              </a:rPr>
              <a:t>“How frequently did you use a knowledge area during the past 12 months?” </a:t>
            </a:r>
            <a:r>
              <a:rPr lang="en-US" u="sng" dirty="0">
                <a:solidFill>
                  <a:schemeClr val="tx1"/>
                </a:solidFill>
              </a:rPr>
              <a:t>and</a:t>
            </a:r>
            <a:r>
              <a:rPr lang="en-US" i="1" dirty="0">
                <a:solidFill>
                  <a:schemeClr val="tx1"/>
                </a:solidFill>
              </a:rPr>
              <a:t> “How important is that knowledge area to entry-level primary care pediatric nurse practitioner practice?”</a:t>
            </a:r>
          </a:p>
          <a:p>
            <a:pPr>
              <a:buClr>
                <a:srgbClr val="1CADE4"/>
              </a:buClr>
            </a:pPr>
            <a:br>
              <a:rPr lang="en-US" sz="2800" b="1" dirty="0">
                <a:solidFill>
                  <a:schemeClr val="tx1"/>
                </a:solidFill>
              </a:rPr>
            </a:br>
            <a:r>
              <a:rPr lang="en-US" sz="2800" b="1" dirty="0">
                <a:highlight>
                  <a:srgbClr val="FFFF00"/>
                </a:highlight>
              </a:rPr>
              <a:t>These overarching knowledge areas (next page) represent foundational information or “themes” upon which any item appearing on the exam form can be based</a:t>
            </a:r>
            <a:r>
              <a:rPr lang="en-US" sz="2800" b="1" dirty="0">
                <a:solidFill>
                  <a:schemeClr val="tx1"/>
                </a:solidFill>
              </a:rPr>
              <a:t>.</a:t>
            </a:r>
            <a:r>
              <a:rPr lang="en-US" sz="2800" b="1" dirty="0"/>
              <a:t>  </a:t>
            </a:r>
            <a:r>
              <a:rPr lang="en-US" sz="2800" b="1" dirty="0">
                <a:solidFill>
                  <a:schemeClr val="tx1"/>
                </a:solidFill>
              </a:rPr>
              <a:t>Be familiar with these themes when developing and implementing a study plan.</a:t>
            </a:r>
          </a:p>
        </p:txBody>
      </p:sp>
      <p:sp>
        <p:nvSpPr>
          <p:cNvPr id="6" name="Title 11">
            <a:extLst>
              <a:ext uri="{FF2B5EF4-FFF2-40B4-BE49-F238E27FC236}">
                <a16:creationId xmlns:a16="http://schemas.microsoft.com/office/drawing/2014/main" id="{D582A118-D13F-4409-F11B-32479AAF9FF4}"/>
              </a:ext>
            </a:extLst>
          </p:cNvPr>
          <p:cNvSpPr>
            <a:spLocks noGrp="1"/>
          </p:cNvSpPr>
          <p:nvPr>
            <p:ph type="title"/>
          </p:nvPr>
        </p:nvSpPr>
        <p:spPr>
          <a:xfrm>
            <a:off x="457200" y="979714"/>
            <a:ext cx="3200400" cy="1970316"/>
          </a:xfrm>
        </p:spPr>
        <p:txBody>
          <a:bodyPr>
            <a:normAutofit/>
          </a:bodyPr>
          <a:lstStyle/>
          <a:p>
            <a:r>
              <a:rPr lang="en-US" sz="4400" b="1" dirty="0">
                <a:solidFill>
                  <a:schemeClr val="tx1"/>
                </a:solidFill>
              </a:rPr>
              <a:t>KNOWLEDGE AREAS</a:t>
            </a:r>
          </a:p>
        </p:txBody>
      </p:sp>
      <p:pic>
        <p:nvPicPr>
          <p:cNvPr id="4" name="Graphic 3" descr="Thought with solid fill">
            <a:extLst>
              <a:ext uri="{FF2B5EF4-FFF2-40B4-BE49-F238E27FC236}">
                <a16:creationId xmlns:a16="http://schemas.microsoft.com/office/drawing/2014/main" id="{CD1312D3-336C-9701-2D80-65BA1A88F7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9712" y="3143250"/>
            <a:ext cx="3457847" cy="3457847"/>
          </a:xfrm>
          <a:prstGeom prst="rect">
            <a:avLst/>
          </a:prstGeom>
        </p:spPr>
      </p:pic>
    </p:spTree>
    <p:extLst>
      <p:ext uri="{BB962C8B-B14F-4D97-AF65-F5344CB8AC3E}">
        <p14:creationId xmlns:p14="http://schemas.microsoft.com/office/powerpoint/2010/main" val="26267276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EA79FAA-5FED-434C-8714-416E22D586A1}"/>
              </a:ext>
            </a:extLst>
          </p:cNvPr>
          <p:cNvSpPr>
            <a:spLocks noGrp="1"/>
          </p:cNvSpPr>
          <p:nvPr>
            <p:ph idx="1"/>
          </p:nvPr>
        </p:nvSpPr>
        <p:spPr>
          <a:xfrm>
            <a:off x="5124205" y="339634"/>
            <a:ext cx="6693325" cy="6261463"/>
          </a:xfrm>
        </p:spPr>
        <p:txBody>
          <a:bodyPr vert="horz" lIns="0" tIns="45720" rIns="0" bIns="45720" rtlCol="0">
            <a:normAutofit/>
          </a:bodyPr>
          <a:lstStyle/>
          <a:p>
            <a:pPr>
              <a:buClr>
                <a:srgbClr val="1CADE4"/>
              </a:buClr>
            </a:pPr>
            <a:r>
              <a:rPr lang="en-US" sz="2400" dirty="0">
                <a:solidFill>
                  <a:schemeClr val="tx1"/>
                </a:solidFill>
              </a:rPr>
              <a:t>The goals of the JTA were to develop updated test specifications and a detailed content outline for the CPNP-PC examination and update the inventory of: </a:t>
            </a:r>
            <a:br>
              <a:rPr lang="en-US" sz="2400" dirty="0">
                <a:solidFill>
                  <a:schemeClr val="tx1"/>
                </a:solidFill>
              </a:rPr>
            </a:br>
            <a:endParaRPr lang="en-US" sz="1000" dirty="0">
              <a:solidFill>
                <a:schemeClr val="tx1"/>
              </a:solidFill>
            </a:endParaRPr>
          </a:p>
          <a:p>
            <a:pPr marL="461963" indent="-461963">
              <a:buClr>
                <a:schemeClr val="tx1"/>
              </a:buClr>
              <a:buFont typeface="Wingdings" panose="05000000000000000000" pitchFamily="2" charset="2"/>
              <a:buChar char="ü"/>
            </a:pPr>
            <a:r>
              <a:rPr lang="en-US" sz="2400" b="1" dirty="0">
                <a:solidFill>
                  <a:srgbClr val="FFFF00"/>
                </a:solidFill>
              </a:rPr>
              <a:t>tasks</a:t>
            </a:r>
            <a:r>
              <a:rPr lang="en-US" sz="2400" b="1" dirty="0">
                <a:solidFill>
                  <a:schemeClr val="tx1"/>
                </a:solidFill>
              </a:rPr>
              <a:t> </a:t>
            </a:r>
            <a:r>
              <a:rPr lang="en-US" sz="2400" dirty="0">
                <a:solidFill>
                  <a:schemeClr val="tx1"/>
                </a:solidFill>
              </a:rPr>
              <a:t>(includes validation) performed by primary care pediatric nurse practitioners, </a:t>
            </a:r>
          </a:p>
          <a:p>
            <a:pPr marL="461963" indent="-461963">
              <a:buClr>
                <a:schemeClr val="tx1"/>
              </a:buClr>
              <a:buFont typeface="Wingdings" panose="05000000000000000000" pitchFamily="2" charset="2"/>
              <a:buChar char="ü"/>
            </a:pPr>
            <a:r>
              <a:rPr lang="en-US" sz="2400" b="1" dirty="0">
                <a:solidFill>
                  <a:srgbClr val="FFFF00"/>
                </a:solidFill>
              </a:rPr>
              <a:t>clinical categories</a:t>
            </a:r>
            <a:r>
              <a:rPr lang="en-US" sz="2400" dirty="0">
                <a:solidFill>
                  <a:schemeClr val="tx1"/>
                </a:solidFill>
              </a:rPr>
              <a:t> encountered, and</a:t>
            </a:r>
          </a:p>
          <a:p>
            <a:pPr marL="461963" indent="-461963">
              <a:buClr>
                <a:schemeClr val="tx1"/>
              </a:buClr>
              <a:buFont typeface="Wingdings" panose="05000000000000000000" pitchFamily="2" charset="2"/>
              <a:buChar char="ü"/>
            </a:pPr>
            <a:r>
              <a:rPr lang="en-US" sz="2400" b="1" dirty="0">
                <a:solidFill>
                  <a:srgbClr val="FFFF00"/>
                </a:solidFill>
              </a:rPr>
              <a:t>procedures</a:t>
            </a:r>
            <a:r>
              <a:rPr lang="en-US" sz="2400" dirty="0">
                <a:solidFill>
                  <a:schemeClr val="tx1"/>
                </a:solidFill>
              </a:rPr>
              <a:t> performed.</a:t>
            </a:r>
          </a:p>
          <a:p>
            <a:pPr marL="0" indent="0">
              <a:buClr>
                <a:srgbClr val="1CADE4"/>
              </a:buClr>
              <a:buNone/>
            </a:pPr>
            <a:br>
              <a:rPr lang="en-US" sz="2400" dirty="0">
                <a:solidFill>
                  <a:schemeClr val="tx1"/>
                </a:solidFill>
              </a:rPr>
            </a:br>
            <a:r>
              <a:rPr lang="en-US" sz="2400" dirty="0">
                <a:solidFill>
                  <a:schemeClr val="tx1"/>
                </a:solidFill>
              </a:rPr>
              <a:t>Additionally, this study also surveyed: </a:t>
            </a:r>
            <a:br>
              <a:rPr lang="en-US" sz="2400" dirty="0">
                <a:solidFill>
                  <a:schemeClr val="tx1"/>
                </a:solidFill>
              </a:rPr>
            </a:br>
            <a:endParaRPr lang="en-US" sz="1000" dirty="0">
              <a:solidFill>
                <a:schemeClr val="tx1"/>
              </a:solidFill>
            </a:endParaRPr>
          </a:p>
          <a:p>
            <a:pPr marL="461963" indent="-461963">
              <a:buClr>
                <a:schemeClr val="tx1"/>
              </a:buClr>
              <a:buFont typeface="Wingdings" panose="05000000000000000000" pitchFamily="2" charset="2"/>
              <a:buChar char="ü"/>
            </a:pPr>
            <a:r>
              <a:rPr lang="en-US" sz="2400" b="1" dirty="0">
                <a:solidFill>
                  <a:srgbClr val="FFFF00"/>
                </a:solidFill>
              </a:rPr>
              <a:t>delineation of knowledge areas</a:t>
            </a:r>
            <a:r>
              <a:rPr lang="en-US" sz="2400" dirty="0">
                <a:solidFill>
                  <a:schemeClr val="tx1"/>
                </a:solidFill>
              </a:rPr>
              <a:t> need to perform the job tasks, as well as </a:t>
            </a:r>
          </a:p>
          <a:p>
            <a:pPr marL="461963" indent="-461963">
              <a:buClr>
                <a:schemeClr val="tx1"/>
              </a:buClr>
              <a:buFont typeface="Wingdings" panose="05000000000000000000" pitchFamily="2" charset="2"/>
              <a:buChar char="ü"/>
            </a:pPr>
            <a:r>
              <a:rPr lang="en-US" sz="2400" b="1" dirty="0">
                <a:solidFill>
                  <a:srgbClr val="FFFF00"/>
                </a:solidFill>
              </a:rPr>
              <a:t>screening and assessment tools </a:t>
            </a:r>
            <a:r>
              <a:rPr lang="en-US" sz="2400" dirty="0">
                <a:solidFill>
                  <a:schemeClr val="tx1"/>
                </a:solidFill>
              </a:rPr>
              <a:t>commonly used by CPNP-PCs in practice.</a:t>
            </a:r>
          </a:p>
        </p:txBody>
      </p:sp>
      <p:sp>
        <p:nvSpPr>
          <p:cNvPr id="6" name="Title 11">
            <a:extLst>
              <a:ext uri="{FF2B5EF4-FFF2-40B4-BE49-F238E27FC236}">
                <a16:creationId xmlns:a16="http://schemas.microsoft.com/office/drawing/2014/main" id="{D582A118-D13F-4409-F11B-32479AAF9FF4}"/>
              </a:ext>
            </a:extLst>
          </p:cNvPr>
          <p:cNvSpPr>
            <a:spLocks noGrp="1"/>
          </p:cNvSpPr>
          <p:nvPr>
            <p:ph type="title"/>
          </p:nvPr>
        </p:nvSpPr>
        <p:spPr>
          <a:xfrm>
            <a:off x="457200" y="979714"/>
            <a:ext cx="3200400" cy="1970316"/>
          </a:xfrm>
        </p:spPr>
        <p:txBody>
          <a:bodyPr>
            <a:normAutofit/>
          </a:bodyPr>
          <a:lstStyle/>
          <a:p>
            <a:r>
              <a:rPr lang="en-US" sz="4400" b="1" dirty="0">
                <a:solidFill>
                  <a:schemeClr val="tx1"/>
                </a:solidFill>
              </a:rPr>
              <a:t>PURPOSE OF THE STUDY</a:t>
            </a:r>
          </a:p>
        </p:txBody>
      </p:sp>
    </p:spTree>
    <p:extLst>
      <p:ext uri="{BB962C8B-B14F-4D97-AF65-F5344CB8AC3E}">
        <p14:creationId xmlns:p14="http://schemas.microsoft.com/office/powerpoint/2010/main" val="265453401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2CEF1D5-E1BB-91ED-C88B-0C620DFA8DAC}"/>
              </a:ext>
            </a:extLst>
          </p:cNvPr>
          <p:cNvSpPr/>
          <p:nvPr/>
        </p:nvSpPr>
        <p:spPr>
          <a:xfrm>
            <a:off x="0" y="1387474"/>
            <a:ext cx="12192000" cy="450851"/>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5">
            <a:extLst>
              <a:ext uri="{FF2B5EF4-FFF2-40B4-BE49-F238E27FC236}">
                <a16:creationId xmlns:a16="http://schemas.microsoft.com/office/drawing/2014/main" id="{514E4173-CF29-338E-EA9D-44D13971835B}"/>
              </a:ext>
            </a:extLst>
          </p:cNvPr>
          <p:cNvSpPr>
            <a:spLocks noGrp="1"/>
          </p:cNvSpPr>
          <p:nvPr>
            <p:ph type="body" sz="half" idx="4294967295"/>
          </p:nvPr>
        </p:nvSpPr>
        <p:spPr>
          <a:xfrm>
            <a:off x="4130675" y="339725"/>
            <a:ext cx="3930650" cy="555625"/>
          </a:xfrm>
        </p:spPr>
        <p:txBody>
          <a:bodyPr>
            <a:normAutofit/>
          </a:bodyPr>
          <a:lstStyle/>
          <a:p>
            <a:r>
              <a:rPr lang="en-US" sz="2800" i="1" dirty="0">
                <a:solidFill>
                  <a:schemeClr val="tx1"/>
                </a:solidFill>
              </a:rPr>
              <a:t>KNOWLEDGE AREAS </a:t>
            </a:r>
            <a:r>
              <a:rPr lang="en-US" sz="2800" b="1" dirty="0">
                <a:solidFill>
                  <a:srgbClr val="00B050"/>
                </a:solidFill>
                <a:effectLst/>
                <a:highlight>
                  <a:srgbClr val="FFFF00"/>
                </a:highlight>
                <a:latin typeface="Calibri" panose="020F0502020204030204" pitchFamily="34" charset="0"/>
                <a:ea typeface="Arial" panose="020B0604020202020204" pitchFamily="34" charset="0"/>
                <a:cs typeface="Calibri" panose="020F0502020204030204" pitchFamily="34" charset="0"/>
              </a:rPr>
              <a:t>NEW</a:t>
            </a:r>
            <a:endParaRPr lang="en-US" sz="3200" dirty="0">
              <a:solidFill>
                <a:schemeClr val="tx1"/>
              </a:solidFill>
              <a:effectLst/>
              <a:ea typeface="Times New Roman" panose="02020603050405020304" pitchFamily="18" charset="0"/>
              <a:cs typeface="Times New Roman" panose="02020603050405020304" pitchFamily="18" charset="0"/>
            </a:endParaRPr>
          </a:p>
          <a:p>
            <a:endParaRPr lang="en-US" sz="2800" i="1" dirty="0">
              <a:solidFill>
                <a:schemeClr val="tx1"/>
              </a:solidFill>
            </a:endParaRPr>
          </a:p>
        </p:txBody>
      </p:sp>
      <p:graphicFrame>
        <p:nvGraphicFramePr>
          <p:cNvPr id="8" name="Table 7">
            <a:extLst>
              <a:ext uri="{FF2B5EF4-FFF2-40B4-BE49-F238E27FC236}">
                <a16:creationId xmlns:a16="http://schemas.microsoft.com/office/drawing/2014/main" id="{3B392537-60F4-9577-E77C-51AF560D52C0}"/>
              </a:ext>
            </a:extLst>
          </p:cNvPr>
          <p:cNvGraphicFramePr>
            <a:graphicFrameLocks noGrp="1"/>
          </p:cNvGraphicFramePr>
          <p:nvPr>
            <p:extLst>
              <p:ext uri="{D42A27DB-BD31-4B8C-83A1-F6EECF244321}">
                <p14:modId xmlns:p14="http://schemas.microsoft.com/office/powerpoint/2010/main" val="2830837525"/>
              </p:ext>
            </p:extLst>
          </p:nvPr>
        </p:nvGraphicFramePr>
        <p:xfrm>
          <a:off x="161924" y="2238310"/>
          <a:ext cx="11868152" cy="3952940"/>
        </p:xfrm>
        <a:graphic>
          <a:graphicData uri="http://schemas.openxmlformats.org/drawingml/2006/table">
            <a:tbl>
              <a:tblPr firstRow="1" firstCol="1" bandRow="1">
                <a:tableStyleId>{72833802-FEF1-4C79-8D5D-14CF1EAF98D9}</a:tableStyleId>
              </a:tblPr>
              <a:tblGrid>
                <a:gridCol w="2967038">
                  <a:extLst>
                    <a:ext uri="{9D8B030D-6E8A-4147-A177-3AD203B41FA5}">
                      <a16:colId xmlns:a16="http://schemas.microsoft.com/office/drawing/2014/main" val="2899911442"/>
                    </a:ext>
                  </a:extLst>
                </a:gridCol>
                <a:gridCol w="2967038">
                  <a:extLst>
                    <a:ext uri="{9D8B030D-6E8A-4147-A177-3AD203B41FA5}">
                      <a16:colId xmlns:a16="http://schemas.microsoft.com/office/drawing/2014/main" val="3681190896"/>
                    </a:ext>
                  </a:extLst>
                </a:gridCol>
                <a:gridCol w="2967038">
                  <a:extLst>
                    <a:ext uri="{9D8B030D-6E8A-4147-A177-3AD203B41FA5}">
                      <a16:colId xmlns:a16="http://schemas.microsoft.com/office/drawing/2014/main" val="3189211958"/>
                    </a:ext>
                  </a:extLst>
                </a:gridCol>
                <a:gridCol w="2967038">
                  <a:extLst>
                    <a:ext uri="{9D8B030D-6E8A-4147-A177-3AD203B41FA5}">
                      <a16:colId xmlns:a16="http://schemas.microsoft.com/office/drawing/2014/main" val="1362974462"/>
                    </a:ext>
                  </a:extLst>
                </a:gridCol>
              </a:tblGrid>
              <a:tr h="634557">
                <a:tc>
                  <a:txBody>
                    <a:bodyPr/>
                    <a:lstStyle/>
                    <a:p>
                      <a:pPr marL="228600" marR="0" algn="ctr">
                        <a:lnSpc>
                          <a:spcPct val="107000"/>
                        </a:lnSpc>
                        <a:spcBef>
                          <a:spcPts val="0"/>
                        </a:spcBef>
                        <a:spcAft>
                          <a:spcPts val="0"/>
                        </a:spcAft>
                      </a:pPr>
                      <a:r>
                        <a:rPr lang="en-US" sz="1800" dirty="0">
                          <a:effectLst/>
                        </a:rPr>
                        <a:t>Population Health</a:t>
                      </a:r>
                    </a:p>
                  </a:txBody>
                  <a:tcPr marL="50284" marR="50284" marT="0" marB="0" anchor="ctr"/>
                </a:tc>
                <a:tc>
                  <a:txBody>
                    <a:bodyPr/>
                    <a:lstStyle/>
                    <a:p>
                      <a:pPr marL="228600" marR="0" algn="ctr">
                        <a:lnSpc>
                          <a:spcPct val="107000"/>
                        </a:lnSpc>
                        <a:spcBef>
                          <a:spcPts val="0"/>
                        </a:spcBef>
                        <a:spcAft>
                          <a:spcPts val="0"/>
                        </a:spcAft>
                      </a:pPr>
                      <a:r>
                        <a:rPr lang="en-US" sz="1800" dirty="0">
                          <a:effectLst/>
                        </a:rPr>
                        <a:t>Clinical Decision Making</a:t>
                      </a:r>
                    </a:p>
                  </a:txBody>
                  <a:tcPr marL="50284" marR="50284" marT="0" marB="0" anchor="ctr"/>
                </a:tc>
                <a:tc>
                  <a:txBody>
                    <a:bodyPr/>
                    <a:lstStyle/>
                    <a:p>
                      <a:pPr marL="0" marR="0" lvl="0" indent="0" algn="ctr">
                        <a:lnSpc>
                          <a:spcPct val="107000"/>
                        </a:lnSpc>
                        <a:spcBef>
                          <a:spcPts val="0"/>
                        </a:spcBef>
                        <a:spcAft>
                          <a:spcPts val="0"/>
                        </a:spcAft>
                        <a:buFont typeface="Wingdings" panose="05000000000000000000" pitchFamily="2" charset="2"/>
                        <a:buNone/>
                      </a:pPr>
                      <a:r>
                        <a:rPr lang="en-US" sz="1800" dirty="0">
                          <a:effectLst/>
                        </a:rPr>
                        <a:t>Child Development and Family-Centered Care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284" marR="50284" marT="0" marB="0" anchor="ctr"/>
                </a:tc>
                <a:tc>
                  <a:txBody>
                    <a:bodyPr/>
                    <a:lstStyle/>
                    <a:p>
                      <a:pPr marL="0" marR="0" lvl="0" indent="0" algn="ctr">
                        <a:lnSpc>
                          <a:spcPct val="107000"/>
                        </a:lnSpc>
                        <a:spcBef>
                          <a:spcPts val="0"/>
                        </a:spcBef>
                        <a:spcAft>
                          <a:spcPts val="0"/>
                        </a:spcAft>
                        <a:buFont typeface="Wingdings" panose="05000000000000000000" pitchFamily="2" charset="2"/>
                        <a:buNone/>
                      </a:pPr>
                      <a:r>
                        <a:rPr lang="en-US" sz="1800" dirty="0">
                          <a:effectLst/>
                        </a:rPr>
                        <a:t>APRN Leadership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284" marR="50284" marT="0" marB="0" anchor="ctr"/>
                </a:tc>
                <a:extLst>
                  <a:ext uri="{0D108BD9-81ED-4DB2-BD59-A6C34878D82A}">
                    <a16:rowId xmlns:a16="http://schemas.microsoft.com/office/drawing/2014/main" val="2244619263"/>
                  </a:ext>
                </a:extLst>
              </a:tr>
              <a:tr h="3235838">
                <a:tc>
                  <a:txBody>
                    <a:bodyPr/>
                    <a:lstStyle/>
                    <a:p>
                      <a:pPr marL="0" marR="0" lvl="0" indent="0">
                        <a:lnSpc>
                          <a:spcPct val="107000"/>
                        </a:lnSpc>
                        <a:spcBef>
                          <a:spcPts val="0"/>
                        </a:spcBef>
                        <a:spcAft>
                          <a:spcPts val="0"/>
                        </a:spcAft>
                        <a:buFont typeface="Wingdings" panose="05000000000000000000" pitchFamily="2" charset="2"/>
                        <a:buNone/>
                      </a:pPr>
                      <a:endParaRPr lang="en-US" sz="1200" b="0" dirty="0">
                        <a:effectLst/>
                      </a:endParaRPr>
                    </a:p>
                    <a:p>
                      <a:pPr marL="228600" marR="0" lvl="0" indent="-228600">
                        <a:lnSpc>
                          <a:spcPct val="107000"/>
                        </a:lnSpc>
                        <a:spcBef>
                          <a:spcPts val="0"/>
                        </a:spcBef>
                        <a:spcAft>
                          <a:spcPts val="0"/>
                        </a:spcAft>
                        <a:buFont typeface="Wingdings" panose="05000000000000000000" pitchFamily="2" charset="2"/>
                        <a:buChar char=""/>
                      </a:pPr>
                      <a:r>
                        <a:rPr lang="en-US" sz="1200" b="0" dirty="0">
                          <a:effectLst/>
                        </a:rPr>
                        <a:t>Diversity, equity, inclusion, and belonging</a:t>
                      </a:r>
                    </a:p>
                    <a:p>
                      <a:pPr marL="228600" marR="0" lvl="0" indent="-228600">
                        <a:lnSpc>
                          <a:spcPct val="107000"/>
                        </a:lnSpc>
                        <a:spcBef>
                          <a:spcPts val="0"/>
                        </a:spcBef>
                        <a:spcAft>
                          <a:spcPts val="0"/>
                        </a:spcAft>
                        <a:buFont typeface="Wingdings" panose="05000000000000000000" pitchFamily="2" charset="2"/>
                        <a:buChar char=""/>
                      </a:pPr>
                      <a:r>
                        <a:rPr lang="en-US" sz="1200" b="0" dirty="0">
                          <a:effectLst/>
                        </a:rPr>
                        <a:t>Social determinants of health (SDOHs)</a:t>
                      </a:r>
                    </a:p>
                    <a:p>
                      <a:pPr marL="228600" marR="0" lvl="0" indent="-228600">
                        <a:lnSpc>
                          <a:spcPct val="107000"/>
                        </a:lnSpc>
                        <a:spcBef>
                          <a:spcPts val="0"/>
                        </a:spcBef>
                        <a:spcAft>
                          <a:spcPts val="0"/>
                        </a:spcAft>
                        <a:buFont typeface="Wingdings" panose="05000000000000000000" pitchFamily="2" charset="2"/>
                        <a:buChar char=""/>
                      </a:pPr>
                      <a:r>
                        <a:rPr lang="en-US" sz="1200" b="0" dirty="0">
                          <a:effectLst/>
                        </a:rPr>
                        <a:t>Global, public, and community health</a:t>
                      </a:r>
                    </a:p>
                    <a:p>
                      <a:pPr marL="228600" marR="0" lvl="0" indent="-228600">
                        <a:lnSpc>
                          <a:spcPct val="107000"/>
                        </a:lnSpc>
                        <a:spcBef>
                          <a:spcPts val="0"/>
                        </a:spcBef>
                        <a:spcAft>
                          <a:spcPts val="0"/>
                        </a:spcAft>
                        <a:buFont typeface="Wingdings" panose="05000000000000000000" pitchFamily="2" charset="2"/>
                        <a:buChar char=""/>
                      </a:pPr>
                      <a:r>
                        <a:rPr lang="en-US" sz="1200" b="0" dirty="0">
                          <a:effectLst/>
                        </a:rPr>
                        <a:t>Immigrant, refugee, and migrant health</a:t>
                      </a:r>
                    </a:p>
                    <a:p>
                      <a:pPr marL="228600" marR="0" lvl="0" indent="-228600">
                        <a:lnSpc>
                          <a:spcPct val="107000"/>
                        </a:lnSpc>
                        <a:spcBef>
                          <a:spcPts val="0"/>
                        </a:spcBef>
                        <a:spcAft>
                          <a:spcPts val="0"/>
                        </a:spcAft>
                        <a:buFont typeface="Wingdings" panose="05000000000000000000" pitchFamily="2" charset="2"/>
                        <a:buChar char=""/>
                      </a:pPr>
                      <a:r>
                        <a:rPr lang="en-US" sz="1200" b="0" dirty="0">
                          <a:effectLst/>
                        </a:rPr>
                        <a:t>Infection control</a:t>
                      </a:r>
                    </a:p>
                    <a:p>
                      <a:pPr marL="228600" marR="0" lvl="0" indent="-228600">
                        <a:lnSpc>
                          <a:spcPct val="107000"/>
                        </a:lnSpc>
                        <a:spcBef>
                          <a:spcPts val="0"/>
                        </a:spcBef>
                        <a:spcAft>
                          <a:spcPts val="0"/>
                        </a:spcAft>
                        <a:buFont typeface="Wingdings" panose="05000000000000000000" pitchFamily="2" charset="2"/>
                        <a:buChar char=""/>
                      </a:pPr>
                      <a:r>
                        <a:rPr lang="en-US" sz="1200" b="0" dirty="0">
                          <a:effectLst/>
                        </a:rPr>
                        <a:t>Immunization guidelines</a:t>
                      </a:r>
                    </a:p>
                    <a:p>
                      <a:pPr marL="0" marR="0" algn="ctr">
                        <a:lnSpc>
                          <a:spcPct val="107000"/>
                        </a:lnSpc>
                        <a:spcBef>
                          <a:spcPts val="0"/>
                        </a:spcBef>
                        <a:spcAft>
                          <a:spcPts val="0"/>
                        </a:spcAft>
                      </a:pPr>
                      <a:r>
                        <a:rPr lang="en-US" sz="800" b="0" dirty="0">
                          <a:effectLst/>
                        </a:rPr>
                        <a:t> </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gn="ctr">
                        <a:lnSpc>
                          <a:spcPct val="107000"/>
                        </a:lnSpc>
                        <a:spcBef>
                          <a:spcPts val="0"/>
                        </a:spcBef>
                        <a:spcAft>
                          <a:spcPts val="0"/>
                        </a:spcAft>
                      </a:pPr>
                      <a:endParaRPr lang="en-US" sz="800" b="0" dirty="0">
                        <a:effectLst/>
                      </a:endParaRPr>
                    </a:p>
                  </a:txBody>
                  <a:tcPr marL="50284" marR="50284" marT="0" marB="0"/>
                </a:tc>
                <a:tc>
                  <a:txBody>
                    <a:bodyPr/>
                    <a:lstStyle/>
                    <a:p>
                      <a:pPr marL="0" marR="0" lvl="0" indent="0" algn="l" defTabSz="914400" rtl="0" eaLnBrk="1" latinLnBrk="0" hangingPunct="1">
                        <a:lnSpc>
                          <a:spcPct val="107000"/>
                        </a:lnSpc>
                        <a:spcBef>
                          <a:spcPts val="0"/>
                        </a:spcBef>
                        <a:spcAft>
                          <a:spcPts val="0"/>
                        </a:spcAft>
                        <a:buFont typeface="Wingdings" panose="05000000000000000000" pitchFamily="2" charset="2"/>
                        <a:buNone/>
                      </a:pPr>
                      <a:endParaRPr lang="en-US" sz="1200" b="0" kern="1200" dirty="0">
                        <a:solidFill>
                          <a:schemeClr val="tx1"/>
                        </a:solidFill>
                        <a:effectLst/>
                        <a:latin typeface="+mn-lt"/>
                        <a:ea typeface="+mn-ea"/>
                        <a:cs typeface="+mn-cs"/>
                      </a:endParaRP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Anatomy and physiology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Pathophysiology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Microbiology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Epidemiology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Pharmacology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Advanced health assessment</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Diagnostic testing and screening </a:t>
                      </a:r>
                      <a:br>
                        <a:rPr lang="en-US" sz="1200" b="0" kern="1200" dirty="0">
                          <a:solidFill>
                            <a:schemeClr val="tx1"/>
                          </a:solidFill>
                          <a:effectLst/>
                          <a:latin typeface="+mn-lt"/>
                          <a:ea typeface="+mn-ea"/>
                          <a:cs typeface="+mn-cs"/>
                        </a:rPr>
                      </a:br>
                      <a:r>
                        <a:rPr lang="en-US" sz="1200" b="0" i="1" kern="1200" dirty="0">
                          <a:solidFill>
                            <a:schemeClr val="tx1"/>
                          </a:solidFill>
                          <a:effectLst/>
                          <a:latin typeface="+mn-lt"/>
                          <a:ea typeface="+mn-ea"/>
                          <a:cs typeface="+mn-cs"/>
                        </a:rPr>
                        <a:t>(e.g., POC testing, lab tests, imaging)</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Clinical reasoning</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Care coordination approaches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Complementary and integrative health</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Inter- and intra-professional collaboration</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endParaRPr lang="en-US" sz="1200" b="0" kern="1200" dirty="0">
                        <a:solidFill>
                          <a:schemeClr val="tx1"/>
                        </a:solidFill>
                        <a:effectLst/>
                        <a:latin typeface="+mn-lt"/>
                        <a:ea typeface="+mn-ea"/>
                        <a:cs typeface="+mn-cs"/>
                      </a:endParaRPr>
                    </a:p>
                  </a:txBody>
                  <a:tcPr marL="50284" marR="50284" marT="0" marB="0"/>
                </a:tc>
                <a:tc>
                  <a:txBody>
                    <a:bodyPr/>
                    <a:lstStyle/>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endParaRPr lang="en-US" sz="1200" b="0" kern="1200" dirty="0">
                        <a:solidFill>
                          <a:schemeClr val="tx1"/>
                        </a:solidFill>
                        <a:effectLst/>
                        <a:latin typeface="+mn-lt"/>
                        <a:ea typeface="+mn-ea"/>
                        <a:cs typeface="+mn-cs"/>
                      </a:endParaRP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Growth and development</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Patient education techniques </a:t>
                      </a:r>
                      <a:br>
                        <a:rPr lang="en-US" sz="1200" b="0" kern="1200" dirty="0">
                          <a:solidFill>
                            <a:schemeClr val="tx1"/>
                          </a:solidFill>
                          <a:effectLst/>
                          <a:latin typeface="+mn-lt"/>
                          <a:ea typeface="+mn-ea"/>
                          <a:cs typeface="+mn-cs"/>
                        </a:rPr>
                      </a:br>
                      <a:r>
                        <a:rPr lang="en-US" sz="1200" b="0" i="1" kern="1200" dirty="0">
                          <a:solidFill>
                            <a:schemeClr val="tx1"/>
                          </a:solidFill>
                          <a:effectLst/>
                          <a:latin typeface="+mn-lt"/>
                          <a:ea typeface="+mn-ea"/>
                          <a:cs typeface="+mn-cs"/>
                        </a:rPr>
                        <a:t>(e.g., adult learning theory, health literacy)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Communication theories and techniques </a:t>
                      </a:r>
                      <a:br>
                        <a:rPr lang="en-US" sz="1200" b="0" kern="1200" dirty="0">
                          <a:solidFill>
                            <a:schemeClr val="tx1"/>
                          </a:solidFill>
                          <a:effectLst/>
                          <a:latin typeface="+mn-lt"/>
                          <a:ea typeface="+mn-ea"/>
                          <a:cs typeface="+mn-cs"/>
                        </a:rPr>
                      </a:br>
                      <a:r>
                        <a:rPr lang="en-US" sz="1200" b="0" i="1" kern="1200" dirty="0">
                          <a:solidFill>
                            <a:schemeClr val="tx1"/>
                          </a:solidFill>
                          <a:effectLst/>
                          <a:latin typeface="+mn-lt"/>
                          <a:ea typeface="+mn-ea"/>
                          <a:cs typeface="+mn-cs"/>
                        </a:rPr>
                        <a:t>(e.g., motivational interviewing, therapeutic communication)</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Psychosocial risk factors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Models of care </a:t>
                      </a:r>
                      <a:br>
                        <a:rPr lang="en-US" sz="1200" b="0" kern="1200" dirty="0">
                          <a:solidFill>
                            <a:schemeClr val="tx1"/>
                          </a:solidFill>
                          <a:effectLst/>
                          <a:latin typeface="+mn-lt"/>
                          <a:ea typeface="+mn-ea"/>
                          <a:cs typeface="+mn-cs"/>
                        </a:rPr>
                      </a:br>
                      <a:r>
                        <a:rPr lang="en-US" sz="1200" b="0" i="1" kern="1200" dirty="0">
                          <a:solidFill>
                            <a:schemeClr val="tx1"/>
                          </a:solidFill>
                          <a:effectLst/>
                          <a:latin typeface="+mn-lt"/>
                          <a:ea typeface="+mn-ea"/>
                          <a:cs typeface="+mn-cs"/>
                        </a:rPr>
                        <a:t>(e.g., team-based care, trauma-informed care, family-centered, patient-centered)</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Family systems theory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Adverse Childhood Experiences (ACEs)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Cultural humility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Patient safety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endParaRPr lang="en-US" sz="1200" b="0" kern="1200" dirty="0">
                        <a:solidFill>
                          <a:schemeClr val="tx1"/>
                        </a:solidFill>
                        <a:effectLst/>
                        <a:latin typeface="+mn-lt"/>
                        <a:ea typeface="+mn-ea"/>
                        <a:cs typeface="+mn-cs"/>
                      </a:endParaRPr>
                    </a:p>
                  </a:txBody>
                  <a:tcPr marL="50284" marR="50284" marT="0" marB="0"/>
                </a:tc>
                <a:tc>
                  <a:txBody>
                    <a:bodyPr/>
                    <a:lstStyle/>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endParaRPr lang="en-US" sz="1200" b="0" kern="1200" dirty="0">
                        <a:solidFill>
                          <a:schemeClr val="tx1"/>
                        </a:solidFill>
                        <a:effectLst/>
                        <a:latin typeface="+mn-lt"/>
                        <a:ea typeface="+mn-ea"/>
                        <a:cs typeface="+mn-cs"/>
                      </a:endParaRP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Evidence-based practice and quality improvement</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Ethics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Leadership theory and approaches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Advocacy techniques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Professional accountability</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Federal, state, local regulations and laws</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Scopes of practice</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Licensure, credentialing, and privileging</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Health care systems </a:t>
                      </a:r>
                      <a:br>
                        <a:rPr lang="en-US" sz="1200" b="0" kern="1200" dirty="0">
                          <a:solidFill>
                            <a:schemeClr val="tx1"/>
                          </a:solidFill>
                          <a:effectLst/>
                          <a:latin typeface="+mn-lt"/>
                          <a:ea typeface="+mn-ea"/>
                          <a:cs typeface="+mn-cs"/>
                        </a:rPr>
                      </a:br>
                      <a:r>
                        <a:rPr lang="en-US" sz="1200" b="0" i="1" kern="1200" dirty="0">
                          <a:solidFill>
                            <a:schemeClr val="tx1"/>
                          </a:solidFill>
                          <a:effectLst/>
                          <a:latin typeface="+mn-lt"/>
                          <a:ea typeface="+mn-ea"/>
                          <a:cs typeface="+mn-cs"/>
                        </a:rPr>
                        <a:t>(e.g., publicly funded, private)</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Billing and coding</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Informatics </a:t>
                      </a:r>
                      <a:br>
                        <a:rPr lang="en-US" sz="1200" b="0" kern="1200" dirty="0">
                          <a:solidFill>
                            <a:schemeClr val="tx1"/>
                          </a:solidFill>
                          <a:effectLst/>
                          <a:latin typeface="+mn-lt"/>
                          <a:ea typeface="+mn-ea"/>
                          <a:cs typeface="+mn-cs"/>
                        </a:rPr>
                      </a:br>
                      <a:r>
                        <a:rPr lang="en-US" sz="1200" b="0" i="1" kern="1200" dirty="0">
                          <a:solidFill>
                            <a:schemeClr val="tx1"/>
                          </a:solidFill>
                          <a:effectLst/>
                          <a:latin typeface="+mn-lt"/>
                          <a:ea typeface="+mn-ea"/>
                          <a:cs typeface="+mn-cs"/>
                        </a:rPr>
                        <a:t>(e.g., patient portals, EMR/EHR)</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r>
                        <a:rPr lang="en-US" sz="1200" b="0" kern="1200" dirty="0">
                          <a:solidFill>
                            <a:schemeClr val="tx1"/>
                          </a:solidFill>
                          <a:effectLst/>
                          <a:latin typeface="+mn-lt"/>
                          <a:ea typeface="+mn-ea"/>
                          <a:cs typeface="+mn-cs"/>
                        </a:rPr>
                        <a:t>Telehealth</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endParaRPr lang="en-US" sz="1200" b="0" kern="1200" dirty="0">
                        <a:solidFill>
                          <a:schemeClr val="tx1"/>
                        </a:solidFill>
                        <a:effectLst/>
                        <a:latin typeface="+mn-lt"/>
                        <a:ea typeface="+mn-ea"/>
                        <a:cs typeface="+mn-cs"/>
                      </a:endParaRPr>
                    </a:p>
                  </a:txBody>
                  <a:tcPr marL="50284" marR="50284" marT="0" marB="0"/>
                </a:tc>
                <a:extLst>
                  <a:ext uri="{0D108BD9-81ED-4DB2-BD59-A6C34878D82A}">
                    <a16:rowId xmlns:a16="http://schemas.microsoft.com/office/drawing/2014/main" val="251645400"/>
                  </a:ext>
                </a:extLst>
              </a:tr>
            </a:tbl>
          </a:graphicData>
        </a:graphic>
      </p:graphicFrame>
      <p:pic>
        <p:nvPicPr>
          <p:cNvPr id="10" name="Graphic 9" descr="Children with solid fill">
            <a:extLst>
              <a:ext uri="{FF2B5EF4-FFF2-40B4-BE49-F238E27FC236}">
                <a16:creationId xmlns:a16="http://schemas.microsoft.com/office/drawing/2014/main" id="{D2D3F651-8021-19B8-6252-36FF82205F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7672" y="895350"/>
            <a:ext cx="1616204" cy="1616204"/>
          </a:xfrm>
          <a:prstGeom prst="rect">
            <a:avLst/>
          </a:prstGeom>
        </p:spPr>
      </p:pic>
      <p:pic>
        <p:nvPicPr>
          <p:cNvPr id="12" name="Graphic 11" descr="Decision chart with solid fill">
            <a:extLst>
              <a:ext uri="{FF2B5EF4-FFF2-40B4-BE49-F238E27FC236}">
                <a16:creationId xmlns:a16="http://schemas.microsoft.com/office/drawing/2014/main" id="{5A79AEB0-CF3D-308A-EA4A-CB1ADDC54CF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83181" y="1018068"/>
            <a:ext cx="1193799" cy="1193799"/>
          </a:xfrm>
          <a:prstGeom prst="rect">
            <a:avLst/>
          </a:prstGeom>
        </p:spPr>
      </p:pic>
      <p:pic>
        <p:nvPicPr>
          <p:cNvPr id="16" name="Graphic 15" descr="Home1 with solid fill">
            <a:extLst>
              <a:ext uri="{FF2B5EF4-FFF2-40B4-BE49-F238E27FC236}">
                <a16:creationId xmlns:a16="http://schemas.microsoft.com/office/drawing/2014/main" id="{DC8122B3-6992-5518-E0AC-C0B3A5E66E1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017306" y="969335"/>
            <a:ext cx="1237592" cy="1237592"/>
          </a:xfrm>
          <a:prstGeom prst="rect">
            <a:avLst/>
          </a:prstGeom>
        </p:spPr>
      </p:pic>
      <p:pic>
        <p:nvPicPr>
          <p:cNvPr id="20" name="Graphic 19" descr="Steering Wheel with solid fill">
            <a:extLst>
              <a:ext uri="{FF2B5EF4-FFF2-40B4-BE49-F238E27FC236}">
                <a16:creationId xmlns:a16="http://schemas.microsoft.com/office/drawing/2014/main" id="{EFF5F617-F8DA-192C-6454-B2E1E799818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95224" y="1059180"/>
            <a:ext cx="1111573" cy="1111573"/>
          </a:xfrm>
          <a:prstGeom prst="rect">
            <a:avLst/>
          </a:prstGeom>
        </p:spPr>
      </p:pic>
    </p:spTree>
    <p:extLst>
      <p:ext uri="{BB962C8B-B14F-4D97-AF65-F5344CB8AC3E}">
        <p14:creationId xmlns:p14="http://schemas.microsoft.com/office/powerpoint/2010/main" val="2423620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p:txBody>
          <a:bodyPr/>
          <a:lstStyle/>
          <a:p>
            <a:r>
              <a:rPr lang="en-US" dirty="0"/>
              <a:t>Exam Details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4" y="1864588"/>
            <a:ext cx="10583923" cy="4213996"/>
          </a:xfrm>
        </p:spPr>
        <p:txBody>
          <a:bodyPr>
            <a:normAutofit/>
          </a:bodyPr>
          <a:lstStyle/>
          <a:p>
            <a:pPr marL="282575" indent="-282575">
              <a:lnSpc>
                <a:spcPct val="120000"/>
              </a:lnSpc>
              <a:buFont typeface="Wingdings" panose="05000000000000000000" pitchFamily="2" charset="2"/>
              <a:buChar char="§"/>
            </a:pPr>
            <a:r>
              <a:rPr lang="en-US" sz="2400" b="1" dirty="0"/>
              <a:t>There were no changes in the number of questions </a:t>
            </a:r>
          </a:p>
          <a:p>
            <a:pPr marL="635508" lvl="1" indent="-342900">
              <a:lnSpc>
                <a:spcPct val="120000"/>
              </a:lnSpc>
              <a:buFont typeface="Wingdings" panose="05000000000000000000" pitchFamily="2" charset="2"/>
              <a:buChar char="ü"/>
            </a:pPr>
            <a:r>
              <a:rPr lang="en-US" sz="2200" dirty="0"/>
              <a:t>150 scored items and 25 unscored items</a:t>
            </a:r>
          </a:p>
          <a:p>
            <a:pPr marL="635508" lvl="1" indent="-342900">
              <a:lnSpc>
                <a:spcPct val="120000"/>
              </a:lnSpc>
              <a:buFont typeface="Wingdings" panose="05000000000000000000" pitchFamily="2" charset="2"/>
              <a:buChar char="ü"/>
            </a:pPr>
            <a:r>
              <a:rPr lang="en-US" sz="2200" dirty="0"/>
              <a:t>A candidate cannot distinguish between scored and non-scored questions. </a:t>
            </a:r>
          </a:p>
          <a:p>
            <a:pPr marL="282575" indent="-282575">
              <a:lnSpc>
                <a:spcPct val="120000"/>
              </a:lnSpc>
              <a:buFont typeface="Wingdings" panose="05000000000000000000" pitchFamily="2" charset="2"/>
              <a:buChar char="§"/>
            </a:pPr>
            <a:r>
              <a:rPr lang="en-US" sz="2400" b="1" dirty="0"/>
              <a:t>There was no change in time allotment</a:t>
            </a:r>
          </a:p>
          <a:p>
            <a:pPr marL="635508" lvl="1" indent="-342900">
              <a:lnSpc>
                <a:spcPct val="120000"/>
              </a:lnSpc>
              <a:buFont typeface="Wingdings" panose="05000000000000000000" pitchFamily="2" charset="2"/>
              <a:buChar char="ü"/>
            </a:pPr>
            <a:r>
              <a:rPr lang="en-US" sz="2200" dirty="0"/>
              <a:t>3.0 hours</a:t>
            </a:r>
          </a:p>
        </p:txBody>
      </p:sp>
    </p:spTree>
    <p:extLst>
      <p:ext uri="{BB962C8B-B14F-4D97-AF65-F5344CB8AC3E}">
        <p14:creationId xmlns:p14="http://schemas.microsoft.com/office/powerpoint/2010/main" val="4076652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a:xfrm>
            <a:off x="1097280" y="286603"/>
            <a:ext cx="10058400" cy="1237397"/>
          </a:xfrm>
        </p:spPr>
        <p:txBody>
          <a:bodyPr/>
          <a:lstStyle/>
          <a:p>
            <a:r>
              <a:rPr lang="en-US" dirty="0"/>
              <a:t>FAQs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3" y="1807832"/>
            <a:ext cx="10814551" cy="4413665"/>
          </a:xfrm>
        </p:spPr>
        <p:txBody>
          <a:bodyPr>
            <a:normAutofit/>
          </a:bodyPr>
          <a:lstStyle/>
          <a:p>
            <a:pPr marL="282575" indent="-282575">
              <a:lnSpc>
                <a:spcPct val="120000"/>
              </a:lnSpc>
              <a:buFont typeface="Wingdings" panose="05000000000000000000" pitchFamily="2" charset="2"/>
              <a:buChar char="§"/>
            </a:pPr>
            <a:r>
              <a:rPr lang="en-US" sz="2400" b="1" dirty="0"/>
              <a:t>Q: When does the updated exam launch?</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New exam forms tied to the 2023 outline are expected to launch in October 2023. See PNCB’s website for specific dates and other details.</a:t>
            </a:r>
          </a:p>
          <a:p>
            <a:pPr marL="282575" indent="-282575">
              <a:lnSpc>
                <a:spcPct val="120000"/>
              </a:lnSpc>
              <a:buFont typeface="Wingdings" panose="05000000000000000000" pitchFamily="2" charset="2"/>
              <a:buChar char="§"/>
            </a:pPr>
            <a:r>
              <a:rPr lang="en-US" sz="2400" b="1" dirty="0"/>
              <a:t>Q: Have the eligibility requirements changed as a result of this study?</a:t>
            </a:r>
          </a:p>
          <a:p>
            <a:pPr marL="575183" lvl="1" indent="-282575">
              <a:lnSpc>
                <a:spcPct val="120000"/>
              </a:lnSpc>
              <a:buFont typeface="Wingdings" panose="05000000000000000000" pitchFamily="2" charset="2"/>
              <a:buChar char="§"/>
            </a:pPr>
            <a:r>
              <a:rPr lang="en-US" sz="2200" b="1" dirty="0"/>
              <a:t>A: </a:t>
            </a:r>
            <a:r>
              <a:rPr lang="en-US" sz="2200" i="1" dirty="0"/>
              <a:t>No, eligibility requirements have remained the same.</a:t>
            </a:r>
          </a:p>
          <a:p>
            <a:pPr marL="282575" indent="-282575">
              <a:lnSpc>
                <a:spcPct val="120000"/>
              </a:lnSpc>
              <a:buFont typeface="Wingdings" panose="05000000000000000000" pitchFamily="2" charset="2"/>
              <a:buChar char="§"/>
            </a:pPr>
            <a:r>
              <a:rPr lang="en-US" sz="2400" b="1" dirty="0"/>
              <a:t>Q: Is there an advantage in taking one version of the exam over the other?</a:t>
            </a:r>
          </a:p>
          <a:p>
            <a:pPr marL="575183" lvl="1" indent="-282575">
              <a:lnSpc>
                <a:spcPct val="120000"/>
              </a:lnSpc>
              <a:buFont typeface="Wingdings" panose="05000000000000000000" pitchFamily="2" charset="2"/>
              <a:buChar char="§"/>
            </a:pPr>
            <a:r>
              <a:rPr lang="en-US" sz="2200" b="1" dirty="0"/>
              <a:t>A: </a:t>
            </a:r>
            <a:r>
              <a:rPr lang="en-US" sz="2200" i="1" dirty="0"/>
              <a:t>No, both will equally assess your knowledge.</a:t>
            </a:r>
          </a:p>
        </p:txBody>
      </p:sp>
    </p:spTree>
    <p:extLst>
      <p:ext uri="{BB962C8B-B14F-4D97-AF65-F5344CB8AC3E}">
        <p14:creationId xmlns:p14="http://schemas.microsoft.com/office/powerpoint/2010/main" val="2475814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a:xfrm>
            <a:off x="1097280" y="286603"/>
            <a:ext cx="10058400" cy="1237397"/>
          </a:xfrm>
        </p:spPr>
        <p:txBody>
          <a:bodyPr/>
          <a:lstStyle/>
          <a:p>
            <a:r>
              <a:rPr lang="en-US" dirty="0"/>
              <a:t>FAQs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4" y="1807833"/>
            <a:ext cx="10427170" cy="4253334"/>
          </a:xfrm>
        </p:spPr>
        <p:txBody>
          <a:bodyPr>
            <a:normAutofit lnSpcReduction="10000"/>
          </a:bodyPr>
          <a:lstStyle/>
          <a:p>
            <a:pPr marL="282575" indent="-282575">
              <a:lnSpc>
                <a:spcPct val="120000"/>
              </a:lnSpc>
              <a:buFont typeface="Wingdings" panose="05000000000000000000" pitchFamily="2" charset="2"/>
              <a:buChar char="§"/>
            </a:pPr>
            <a:r>
              <a:rPr lang="en-US" sz="2400" b="1" dirty="0"/>
              <a:t>Q: Will the updated outline include questions about COVID?</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While COVID is an extremely prevalent and important topic, national guidelines or recommendations regarding COVID may change more frequently than other foundational information or topics within the infectious disease clinical conditions category. JTA research did not collect specific data on the frequency- or management- of the condition. There would only be an item about this disease on the CPNP-PC exam if it could be supported by a textbook reference or national consensus guideline. </a:t>
            </a:r>
          </a:p>
          <a:p>
            <a:pPr marL="282575" indent="-282575">
              <a:lnSpc>
                <a:spcPct val="120000"/>
              </a:lnSpc>
              <a:buFont typeface="Wingdings" panose="05000000000000000000" pitchFamily="2" charset="2"/>
              <a:buChar char="§"/>
            </a:pPr>
            <a:r>
              <a:rPr lang="en-US" sz="2600" b="1" dirty="0"/>
              <a:t>Q: Do I need to study differently with this updated outline?</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No, the reference list remains the same because the tasks listed on the new outline have not changed significantly from the previous outline.</a:t>
            </a:r>
          </a:p>
        </p:txBody>
      </p:sp>
    </p:spTree>
    <p:extLst>
      <p:ext uri="{BB962C8B-B14F-4D97-AF65-F5344CB8AC3E}">
        <p14:creationId xmlns:p14="http://schemas.microsoft.com/office/powerpoint/2010/main" val="357987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C130E5F-DFBF-4E92-8FB1-847FC78DD9A7}"/>
              </a:ext>
            </a:extLst>
          </p:cNvPr>
          <p:cNvSpPr txBox="1"/>
          <p:nvPr/>
        </p:nvSpPr>
        <p:spPr>
          <a:xfrm>
            <a:off x="1076227" y="2870636"/>
            <a:ext cx="10039546" cy="1739741"/>
          </a:xfrm>
          <a:prstGeom prst="snip1Rect">
            <a:avLst/>
          </a:prstGeom>
          <a:solidFill>
            <a:schemeClr val="accent1">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b="1" dirty="0">
                <a:effectLst/>
                <a:ea typeface="Times New Roman" panose="02020603050405020304" pitchFamily="18" charset="0"/>
                <a:cs typeface="Times New Roman" panose="02020603050405020304" pitchFamily="18" charset="0"/>
              </a:rPr>
              <a:t>If you have questions, please visit: </a:t>
            </a:r>
          </a:p>
          <a:p>
            <a:pPr algn="ctr"/>
            <a:r>
              <a:rPr lang="en-US" sz="2800" b="1" dirty="0">
                <a:effectLst/>
                <a:ea typeface="Times New Roman" panose="02020603050405020304" pitchFamily="18" charset="0"/>
                <a:cs typeface="Times New Roman" panose="02020603050405020304" pitchFamily="18" charset="0"/>
              </a:rPr>
              <a:t>www.pncb.org </a:t>
            </a:r>
            <a:r>
              <a:rPr lang="en-US" sz="2800" b="1" i="1" dirty="0">
                <a:effectLst/>
                <a:ea typeface="Times New Roman" panose="02020603050405020304" pitchFamily="18" charset="0"/>
                <a:cs typeface="Times New Roman" panose="02020603050405020304" pitchFamily="18" charset="0"/>
              </a:rPr>
              <a:t>or</a:t>
            </a:r>
            <a:r>
              <a:rPr lang="en-US" sz="2800" b="1" dirty="0">
                <a:effectLst/>
                <a:ea typeface="Times New Roman" panose="02020603050405020304" pitchFamily="18" charset="0"/>
                <a:cs typeface="Times New Roman" panose="02020603050405020304" pitchFamily="18" charset="0"/>
              </a:rPr>
              <a:t> email </a:t>
            </a:r>
            <a:r>
              <a:rPr lang="en-US" sz="2800" b="1" dirty="0">
                <a:solidFill>
                  <a:srgbClr val="0000FF"/>
                </a:solidFill>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exam@pncb.org </a:t>
            </a:r>
            <a:endParaRPr lang="en-US" sz="2800" b="1" dirty="0">
              <a:solidFill>
                <a:srgbClr val="0000FF"/>
              </a:solidFill>
              <a:effectLst/>
              <a:ea typeface="Times New Roman" panose="02020603050405020304" pitchFamily="18" charset="0"/>
              <a:cs typeface="Times New Roman" panose="02020603050405020304" pitchFamily="18" charset="0"/>
            </a:endParaRPr>
          </a:p>
          <a:p>
            <a:pPr algn="ctr"/>
            <a:r>
              <a:rPr lang="en-US" sz="2800" b="1" dirty="0">
                <a:effectLst/>
                <a:ea typeface="Times New Roman" panose="02020603050405020304" pitchFamily="18" charset="0"/>
                <a:cs typeface="Times New Roman" panose="02020603050405020304" pitchFamily="18" charset="0"/>
              </a:rPr>
              <a:t>Our team will be glad to assist.</a:t>
            </a:r>
            <a:endParaRPr lang="en-US" sz="100" b="1" dirty="0">
              <a:effectLst/>
              <a:ea typeface="Times New Roman" panose="02020603050405020304" pitchFamily="18" charset="0"/>
              <a:cs typeface="Times New Roman" panose="02020603050405020304" pitchFamily="18" charset="0"/>
            </a:endParaRPr>
          </a:p>
          <a:p>
            <a:pPr algn="ctr"/>
            <a:endParaRPr lang="en-US" sz="1200" b="1" dirty="0">
              <a:effectLst/>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A7B1CB1-67BE-4247-9093-1B0A855EF72C}"/>
              </a:ext>
            </a:extLst>
          </p:cNvPr>
          <p:cNvSpPr txBox="1"/>
          <p:nvPr/>
        </p:nvSpPr>
        <p:spPr>
          <a:xfrm>
            <a:off x="1774989" y="4990516"/>
            <a:ext cx="8642022" cy="584775"/>
          </a:xfrm>
          <a:prstGeom prst="rect">
            <a:avLst/>
          </a:prstGeom>
          <a:noFill/>
        </p:spPr>
        <p:txBody>
          <a:bodyPr wrap="square">
            <a:spAutoFit/>
          </a:bodyPr>
          <a:lstStyle/>
          <a:p>
            <a:pPr algn="ctr"/>
            <a:r>
              <a:rPr lang="en-US" sz="3200" i="1" dirty="0">
                <a:solidFill>
                  <a:schemeClr val="tx2">
                    <a:lumMod val="75000"/>
                  </a:schemeClr>
                </a:solidFill>
                <a:latin typeface="Times New Roman" panose="02020603050405020304" pitchFamily="18" charset="0"/>
                <a:cs typeface="Times New Roman" panose="02020603050405020304" pitchFamily="18" charset="0"/>
              </a:rPr>
              <a:t>We wish you much success on your upcoming exam.</a:t>
            </a:r>
          </a:p>
        </p:txBody>
      </p:sp>
      <p:sp>
        <p:nvSpPr>
          <p:cNvPr id="6" name="TextBox 5">
            <a:extLst>
              <a:ext uri="{FF2B5EF4-FFF2-40B4-BE49-F238E27FC236}">
                <a16:creationId xmlns:a16="http://schemas.microsoft.com/office/drawing/2014/main" id="{22011B5B-6CF9-462E-A933-54221DC46A8A}"/>
              </a:ext>
            </a:extLst>
          </p:cNvPr>
          <p:cNvSpPr txBox="1"/>
          <p:nvPr/>
        </p:nvSpPr>
        <p:spPr>
          <a:xfrm>
            <a:off x="10886676" y="6520617"/>
            <a:ext cx="1192113" cy="261610"/>
          </a:xfrm>
          <a:prstGeom prst="rect">
            <a:avLst/>
          </a:prstGeom>
          <a:noFill/>
        </p:spPr>
        <p:txBody>
          <a:bodyPr wrap="square" rtlCol="0">
            <a:spAutoFit/>
          </a:bodyPr>
          <a:lstStyle/>
          <a:p>
            <a:pPr algn="r"/>
            <a:r>
              <a:rPr lang="en-US" sz="1050" i="1" dirty="0">
                <a:solidFill>
                  <a:schemeClr val="bg1"/>
                </a:solidFill>
              </a:rPr>
              <a:t>May 2023</a:t>
            </a:r>
          </a:p>
        </p:txBody>
      </p:sp>
      <p:pic>
        <p:nvPicPr>
          <p:cNvPr id="3" name="Picture 2" descr="A blue sign with white text&#10;&#10;Description automatically generated with medium confidence">
            <a:extLst>
              <a:ext uri="{FF2B5EF4-FFF2-40B4-BE49-F238E27FC236}">
                <a16:creationId xmlns:a16="http://schemas.microsoft.com/office/drawing/2014/main" id="{1E3B4FE3-44B9-207D-8300-157B96DDCF2B}"/>
              </a:ext>
            </a:extLst>
          </p:cNvPr>
          <p:cNvPicPr>
            <a:picLocks noChangeAspect="1"/>
          </p:cNvPicPr>
          <p:nvPr/>
        </p:nvPicPr>
        <p:blipFill>
          <a:blip r:embed="rId3"/>
          <a:stretch>
            <a:fillRect/>
          </a:stretch>
        </p:blipFill>
        <p:spPr>
          <a:xfrm>
            <a:off x="6810181" y="729885"/>
            <a:ext cx="2300512" cy="1950682"/>
          </a:xfrm>
          <a:prstGeom prst="rect">
            <a:avLst/>
          </a:prstGeom>
        </p:spPr>
      </p:pic>
      <p:pic>
        <p:nvPicPr>
          <p:cNvPr id="5" name="Picture 4" descr="Logo&#10;&#10;Description automatically generated">
            <a:extLst>
              <a:ext uri="{FF2B5EF4-FFF2-40B4-BE49-F238E27FC236}">
                <a16:creationId xmlns:a16="http://schemas.microsoft.com/office/drawing/2014/main" id="{E1A7F959-A06B-D65A-42FB-8274239C768B}"/>
              </a:ext>
            </a:extLst>
          </p:cNvPr>
          <p:cNvPicPr>
            <a:picLocks noChangeAspect="1"/>
          </p:cNvPicPr>
          <p:nvPr/>
        </p:nvPicPr>
        <p:blipFill>
          <a:blip r:embed="rId4"/>
          <a:stretch>
            <a:fillRect/>
          </a:stretch>
        </p:blipFill>
        <p:spPr>
          <a:xfrm>
            <a:off x="2429691" y="960396"/>
            <a:ext cx="3431178" cy="1472101"/>
          </a:xfrm>
          <a:prstGeom prst="rect">
            <a:avLst/>
          </a:prstGeom>
        </p:spPr>
      </p:pic>
    </p:spTree>
    <p:extLst>
      <p:ext uri="{BB962C8B-B14F-4D97-AF65-F5344CB8AC3E}">
        <p14:creationId xmlns:p14="http://schemas.microsoft.com/office/powerpoint/2010/main" val="1906102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F2EE-3248-4E38-BC58-F65E417E5734}"/>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D39EF1D2-E5F4-4805-BEE0-1CC673DC60EF}"/>
              </a:ext>
            </a:extLst>
          </p:cNvPr>
          <p:cNvSpPr>
            <a:spLocks noGrp="1"/>
          </p:cNvSpPr>
          <p:nvPr>
            <p:ph idx="1"/>
          </p:nvPr>
        </p:nvSpPr>
        <p:spPr>
          <a:xfrm>
            <a:off x="1097280" y="1835686"/>
            <a:ext cx="7931278" cy="4346961"/>
          </a:xfrm>
        </p:spPr>
        <p:txBody>
          <a:bodyPr>
            <a:normAutofit/>
          </a:bodyPr>
          <a:lstStyle/>
          <a:p>
            <a:pPr>
              <a:buClr>
                <a:srgbClr val="1CADE4"/>
              </a:buClr>
            </a:pPr>
            <a:r>
              <a:rPr lang="en-US" sz="2400" dirty="0">
                <a:solidFill>
                  <a:schemeClr val="tx1"/>
                </a:solidFill>
              </a:rPr>
              <a:t>The Job Task Analysis (JTA) uses a survey instrument to obtain descriptive information about the demographics and role responsibilities of primary care pediatric nurse practitioners.</a:t>
            </a:r>
          </a:p>
          <a:p>
            <a:pPr>
              <a:buClr>
                <a:srgbClr val="1CADE4"/>
              </a:buClr>
            </a:pPr>
            <a:r>
              <a:rPr lang="en-US" sz="2400" dirty="0">
                <a:solidFill>
                  <a:schemeClr val="tx1"/>
                </a:solidFill>
              </a:rPr>
              <a:t>This periodic study is required of all nursing certification boards by their accrediting agency and involves soliciting input from those who hold the credential. Their responses validate what is most prevalent and/or most important in practice for the role. </a:t>
            </a:r>
          </a:p>
          <a:p>
            <a:pPr>
              <a:buClr>
                <a:srgbClr val="1CADE4"/>
              </a:buClr>
            </a:pPr>
            <a:r>
              <a:rPr lang="en-US" sz="2400" dirty="0">
                <a:solidFill>
                  <a:schemeClr val="tx1"/>
                </a:solidFill>
              </a:rPr>
              <a:t>In keeping with best practices, PNCB conducts JTA studies every 4 to 7 years; the process involves roughly 9 months of planned events and key processes. </a:t>
            </a:r>
          </a:p>
          <a:p>
            <a:pPr>
              <a:buClr>
                <a:srgbClr val="1CADE4"/>
              </a:buClr>
            </a:pPr>
            <a:r>
              <a:rPr lang="en-US" sz="2400" dirty="0">
                <a:solidFill>
                  <a:schemeClr val="tx1"/>
                </a:solidFill>
              </a:rPr>
              <a:t>(</a:t>
            </a:r>
            <a:r>
              <a:rPr lang="en-US" sz="2400" dirty="0">
                <a:solidFill>
                  <a:srgbClr val="0000FF"/>
                </a:solidFill>
                <a:hlinkClick r:id="rId2">
                  <a:extLst>
                    <a:ext uri="{A12FA001-AC4F-418D-AE19-62706E023703}">
                      <ahyp:hlinkClr xmlns:ahyp="http://schemas.microsoft.com/office/drawing/2018/hyperlinkcolor" val="tx"/>
                    </a:ext>
                  </a:extLst>
                </a:hlinkClick>
              </a:rPr>
              <a:t>Learn more here</a:t>
            </a:r>
            <a:r>
              <a:rPr lang="en-US" sz="2400" dirty="0">
                <a:solidFill>
                  <a:schemeClr val="tx1"/>
                </a:solidFill>
              </a:rPr>
              <a:t>).</a:t>
            </a:r>
          </a:p>
          <a:p>
            <a:pPr>
              <a:buClr>
                <a:srgbClr val="1CADE4"/>
              </a:buClr>
            </a:pPr>
            <a:endParaRPr lang="en-US" sz="2400" dirty="0">
              <a:solidFill>
                <a:schemeClr val="tx1"/>
              </a:solidFill>
            </a:endParaRPr>
          </a:p>
        </p:txBody>
      </p:sp>
      <p:pic>
        <p:nvPicPr>
          <p:cNvPr id="5" name="Picture 4" descr="A blue sign with white text&#10;&#10;Description automatically generated with medium confidence">
            <a:extLst>
              <a:ext uri="{FF2B5EF4-FFF2-40B4-BE49-F238E27FC236}">
                <a16:creationId xmlns:a16="http://schemas.microsoft.com/office/drawing/2014/main" id="{D600DC5C-45EA-FC26-B964-CA52D7A1F6A5}"/>
              </a:ext>
            </a:extLst>
          </p:cNvPr>
          <p:cNvPicPr>
            <a:picLocks noChangeAspect="1"/>
          </p:cNvPicPr>
          <p:nvPr/>
        </p:nvPicPr>
        <p:blipFill>
          <a:blip r:embed="rId3"/>
          <a:stretch>
            <a:fillRect/>
          </a:stretch>
        </p:blipFill>
        <p:spPr>
          <a:xfrm>
            <a:off x="9433549" y="3034603"/>
            <a:ext cx="2336393" cy="1981107"/>
          </a:xfrm>
          <a:prstGeom prst="rect">
            <a:avLst/>
          </a:prstGeom>
        </p:spPr>
      </p:pic>
    </p:spTree>
    <p:extLst>
      <p:ext uri="{BB962C8B-B14F-4D97-AF65-F5344CB8AC3E}">
        <p14:creationId xmlns:p14="http://schemas.microsoft.com/office/powerpoint/2010/main" val="2746694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6406-854B-49DD-811F-0FAEC82AA597}"/>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5E22CCC2-32CB-48AA-85B4-DC9C2BFFB371}"/>
              </a:ext>
            </a:extLst>
          </p:cNvPr>
          <p:cNvSpPr>
            <a:spLocks noGrp="1"/>
          </p:cNvSpPr>
          <p:nvPr>
            <p:ph idx="1"/>
          </p:nvPr>
        </p:nvSpPr>
        <p:spPr>
          <a:xfrm>
            <a:off x="1097280" y="1845734"/>
            <a:ext cx="10058400" cy="4023360"/>
          </a:xfrm>
        </p:spPr>
        <p:txBody>
          <a:bodyPr vert="horz" lIns="0" tIns="45720" rIns="0" bIns="45720" rtlCol="0">
            <a:normAutofit/>
          </a:bodyPr>
          <a:lstStyle/>
          <a:p>
            <a:pPr>
              <a:buClr>
                <a:srgbClr val="1CADE4"/>
              </a:buClr>
            </a:pPr>
            <a:r>
              <a:rPr lang="en-US" sz="2400" dirty="0">
                <a:solidFill>
                  <a:schemeClr val="tx1"/>
                </a:solidFill>
              </a:rPr>
              <a:t>In order to develop a content outline for the certification examination, the JTA study identifies tasks, knowledge </a:t>
            </a:r>
            <a:r>
              <a:rPr lang="en-US" sz="2400" dirty="0">
                <a:solidFill>
                  <a:srgbClr val="FF0000"/>
                </a:solidFill>
              </a:rPr>
              <a:t>areas</a:t>
            </a:r>
            <a:r>
              <a:rPr lang="en-US" sz="2400" dirty="0">
                <a:solidFill>
                  <a:schemeClr val="tx1"/>
                </a:solidFill>
              </a:rPr>
              <a:t>, skills, or abilities deemed important for primary care pediatric nurse practitioners in various settings who provide care to the pediatric population, newborns through young adults. </a:t>
            </a:r>
          </a:p>
          <a:p>
            <a:pPr>
              <a:buClr>
                <a:srgbClr val="1CADE4"/>
              </a:buClr>
            </a:pPr>
            <a:r>
              <a:rPr lang="en-US" sz="2400" dirty="0">
                <a:solidFill>
                  <a:schemeClr val="tx1"/>
                </a:solidFill>
              </a:rPr>
              <a:t>A task appears on the updated content outline only if it </a:t>
            </a:r>
            <a:r>
              <a:rPr lang="en-US" sz="2400" b="1" dirty="0"/>
              <a:t>meets validation </a:t>
            </a:r>
            <a:r>
              <a:rPr lang="en-US" sz="2400" dirty="0">
                <a:solidFill>
                  <a:schemeClr val="tx1"/>
                </a:solidFill>
              </a:rPr>
              <a:t>criteria according to JTA study results. </a:t>
            </a:r>
          </a:p>
          <a:p>
            <a:pPr>
              <a:buClr>
                <a:srgbClr val="1CADE4"/>
              </a:buClr>
            </a:pPr>
            <a:endParaRPr lang="en-US" dirty="0">
              <a:solidFill>
                <a:schemeClr val="tx1"/>
              </a:solidFill>
            </a:endParaRPr>
          </a:p>
        </p:txBody>
      </p:sp>
      <p:pic>
        <p:nvPicPr>
          <p:cNvPr id="6" name="Graphic 5" descr="Clipboard Mixed with solid fill">
            <a:extLst>
              <a:ext uri="{FF2B5EF4-FFF2-40B4-BE49-F238E27FC236}">
                <a16:creationId xmlns:a16="http://schemas.microsoft.com/office/drawing/2014/main" id="{30115E4C-63A9-45B1-B9F0-5EDD4C00B5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37385" y="3875315"/>
            <a:ext cx="2317230" cy="2317230"/>
          </a:xfrm>
          <a:prstGeom prst="rect">
            <a:avLst/>
          </a:prstGeom>
        </p:spPr>
      </p:pic>
    </p:spTree>
    <p:extLst>
      <p:ext uri="{BB962C8B-B14F-4D97-AF65-F5344CB8AC3E}">
        <p14:creationId xmlns:p14="http://schemas.microsoft.com/office/powerpoint/2010/main" val="16825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4" y="423767"/>
            <a:ext cx="7246776" cy="6014870"/>
          </a:xfrm>
        </p:spPr>
        <p:txBody>
          <a:bodyPr>
            <a:normAutofit/>
          </a:bodyPr>
          <a:lstStyle/>
          <a:p>
            <a:pPr marL="0" indent="0">
              <a:buNone/>
            </a:pPr>
            <a:r>
              <a:rPr lang="en-US" sz="2800" b="1" dirty="0"/>
              <a:t>Over a period of several months between July 2022 and January 2023, the following occurred:</a:t>
            </a:r>
            <a:br>
              <a:rPr lang="en-US" sz="2800" b="1" dirty="0"/>
            </a:br>
            <a:endParaRPr lang="en-US" sz="2800" b="1" dirty="0"/>
          </a:p>
          <a:p>
            <a:pPr marL="457200" indent="-457200">
              <a:buFont typeface="+mj-lt"/>
              <a:buAutoNum type="arabicPeriod"/>
            </a:pPr>
            <a:r>
              <a:rPr lang="en-US" sz="2800" dirty="0"/>
              <a:t>Development of the survey instrument with subject matter experts (SMEs) from around the country who hold the CPNP-PC credential. This involved:</a:t>
            </a:r>
          </a:p>
          <a:p>
            <a:pPr marL="971550" indent="-284163">
              <a:lnSpc>
                <a:spcPct val="110000"/>
              </a:lnSpc>
              <a:spcBef>
                <a:spcPts val="0"/>
              </a:spcBef>
              <a:spcAft>
                <a:spcPts val="0"/>
              </a:spcAft>
              <a:buFont typeface="Wingdings" panose="05000000000000000000" pitchFamily="2" charset="2"/>
              <a:buChar char="§"/>
            </a:pPr>
            <a:r>
              <a:rPr lang="en-US" sz="2400" dirty="0"/>
              <a:t>Reflecting on trends in practice since the last study</a:t>
            </a:r>
          </a:p>
          <a:p>
            <a:pPr marL="971550" indent="-284163">
              <a:lnSpc>
                <a:spcPct val="110000"/>
              </a:lnSpc>
              <a:spcBef>
                <a:spcPts val="0"/>
              </a:spcBef>
              <a:spcAft>
                <a:spcPts val="0"/>
              </a:spcAft>
              <a:buFont typeface="Wingdings" panose="05000000000000000000" pitchFamily="2" charset="2"/>
              <a:buChar char="§"/>
            </a:pPr>
            <a:r>
              <a:rPr lang="en-US" sz="2400" dirty="0"/>
              <a:t>Commenting on the current outline</a:t>
            </a:r>
          </a:p>
          <a:p>
            <a:pPr marL="971550" indent="-284163">
              <a:lnSpc>
                <a:spcPct val="110000"/>
              </a:lnSpc>
              <a:spcBef>
                <a:spcPts val="0"/>
              </a:spcBef>
              <a:spcAft>
                <a:spcPts val="0"/>
              </a:spcAft>
              <a:buFont typeface="Wingdings" panose="05000000000000000000" pitchFamily="2" charset="2"/>
              <a:buChar char="§"/>
            </a:pPr>
            <a:r>
              <a:rPr lang="en-US" sz="2400" dirty="0"/>
              <a:t>Providing feedback or suggestions related to the delineation of practice</a:t>
            </a:r>
          </a:p>
          <a:p>
            <a:pPr marL="457200" indent="-457200">
              <a:buFont typeface="+mj-lt"/>
              <a:buAutoNum type="arabicPeriod" startAt="2"/>
            </a:pPr>
            <a:r>
              <a:rPr lang="en-US" sz="2800" dirty="0"/>
              <a:t>Pilot testing of the </a:t>
            </a:r>
            <a:r>
              <a:rPr lang="en-US" sz="2800" dirty="0">
                <a:solidFill>
                  <a:srgbClr val="FF0000"/>
                </a:solidFill>
              </a:rPr>
              <a:t>survey</a:t>
            </a:r>
            <a:r>
              <a:rPr lang="en-US" sz="2800" dirty="0"/>
              <a:t> instrument for clarity and comprehensiveness.</a:t>
            </a:r>
          </a:p>
        </p:txBody>
      </p:sp>
    </p:spTree>
    <p:extLst>
      <p:ext uri="{BB962C8B-B14F-4D97-AF65-F5344CB8AC3E}">
        <p14:creationId xmlns:p14="http://schemas.microsoft.com/office/powerpoint/2010/main" val="269976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3" y="423766"/>
            <a:ext cx="7408507" cy="5678453"/>
          </a:xfrm>
        </p:spPr>
        <p:txBody>
          <a:bodyPr>
            <a:noAutofit/>
          </a:bodyPr>
          <a:lstStyle/>
          <a:p>
            <a:pPr marL="0" indent="0">
              <a:buNone/>
            </a:pPr>
            <a:r>
              <a:rPr lang="en-US" sz="2800" b="1" dirty="0"/>
              <a:t>(cont.)</a:t>
            </a:r>
            <a:br>
              <a:rPr lang="en-US" sz="2800" b="1" dirty="0"/>
            </a:br>
            <a:br>
              <a:rPr lang="en-US" sz="2800" b="1" dirty="0"/>
            </a:br>
            <a:endParaRPr lang="en-US" sz="100" dirty="0"/>
          </a:p>
          <a:p>
            <a:pPr marL="514350" indent="-514350">
              <a:lnSpc>
                <a:spcPct val="110000"/>
              </a:lnSpc>
              <a:buFont typeface="+mj-lt"/>
              <a:buAutoNum type="arabicPeriod" startAt="3"/>
            </a:pPr>
            <a:r>
              <a:rPr lang="en-US" sz="2800" dirty="0"/>
              <a:t>Dissemination of the survey to all actively-certified CPNP-PCs.</a:t>
            </a:r>
          </a:p>
          <a:p>
            <a:pPr marL="514350" indent="-514350">
              <a:lnSpc>
                <a:spcPct val="110000"/>
              </a:lnSpc>
              <a:buFont typeface="+mj-lt"/>
              <a:buAutoNum type="arabicPeriod" startAt="4"/>
            </a:pPr>
            <a:r>
              <a:rPr lang="en-US" sz="2800" dirty="0"/>
              <a:t>Analysis of survey data.</a:t>
            </a:r>
          </a:p>
          <a:p>
            <a:pPr marL="457200" indent="-457200">
              <a:lnSpc>
                <a:spcPct val="110000"/>
              </a:lnSpc>
              <a:buFont typeface="+mj-lt"/>
              <a:buAutoNum type="arabicPeriod" startAt="4"/>
            </a:pPr>
            <a:r>
              <a:rPr lang="en-US" sz="2800" dirty="0"/>
              <a:t>Development of test specifications and an updated content outline, using survey findings and input from the subject matter expert task force.</a:t>
            </a:r>
          </a:p>
        </p:txBody>
      </p:sp>
      <p:pic>
        <p:nvPicPr>
          <p:cNvPr id="3073" name="Picture 1" descr="Seal badge for NCCA accreditation">
            <a:extLst>
              <a:ext uri="{FF2B5EF4-FFF2-40B4-BE49-F238E27FC236}">
                <a16:creationId xmlns:a16="http://schemas.microsoft.com/office/drawing/2014/main" id="{2D30E9C3-DAE7-E329-CAB5-72D910B69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50286" y="5335293"/>
            <a:ext cx="1215850" cy="12158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E815CA3F-E9CF-F99F-E980-89870EDCE653}"/>
              </a:ext>
            </a:extLst>
          </p:cNvPr>
          <p:cNvSpPr>
            <a:spLocks noChangeArrowheads="1"/>
          </p:cNvSpPr>
          <p:nvPr/>
        </p:nvSpPr>
        <p:spPr bwMode="auto">
          <a:xfrm>
            <a:off x="4963886" y="5399996"/>
            <a:ext cx="5486400" cy="1077218"/>
          </a:xfrm>
          <a:prstGeom prst="rect">
            <a:avLst/>
          </a:prstGeom>
          <a:solidFill>
            <a:srgbClr val="7989C6"/>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1600" b="1" i="0" u="none" strike="noStrike" cap="none" normalizeH="0" baseline="0" dirty="0">
                <a:ln>
                  <a:noFill/>
                </a:ln>
                <a:solidFill>
                  <a:schemeClr val="bg1"/>
                </a:solidFill>
                <a:effectLst/>
              </a:rPr>
              <a:t>All PNCB certifications are accredited by the prestigious National Commission for Certifying Agencies (NCCA) and accepted for Magnet Recognition Program demographic data collection. Beware of other programs lacking accreditation. </a:t>
            </a:r>
            <a:endParaRPr kumimoji="0" lang="en-US" altLang="en-US" sz="2400" b="1" i="0" u="none" strike="noStrike" cap="none" normalizeH="0" baseline="0" dirty="0">
              <a:ln>
                <a:noFill/>
              </a:ln>
              <a:solidFill>
                <a:schemeClr val="bg1"/>
              </a:solidFill>
              <a:effectLst/>
            </a:endParaRPr>
          </a:p>
        </p:txBody>
      </p:sp>
      <p:sp>
        <p:nvSpPr>
          <p:cNvPr id="3" name="Isosceles Triangle 2">
            <a:extLst>
              <a:ext uri="{FF2B5EF4-FFF2-40B4-BE49-F238E27FC236}">
                <a16:creationId xmlns:a16="http://schemas.microsoft.com/office/drawing/2014/main" id="{839EDD4A-77DE-52A1-76C2-81C9F2A24C87}"/>
              </a:ext>
            </a:extLst>
          </p:cNvPr>
          <p:cNvSpPr/>
          <p:nvPr/>
        </p:nvSpPr>
        <p:spPr>
          <a:xfrm rot="19227957">
            <a:off x="10492121" y="5394973"/>
            <a:ext cx="253254" cy="202229"/>
          </a:xfrm>
          <a:prstGeom prst="triangle">
            <a:avLst/>
          </a:prstGeom>
          <a:solidFill>
            <a:srgbClr val="012639"/>
          </a:solidFill>
          <a:ln>
            <a:solidFill>
              <a:srgbClr val="0126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464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F948-3430-4C8B-A040-6EEFC926FE4D}"/>
              </a:ext>
            </a:extLst>
          </p:cNvPr>
          <p:cNvSpPr>
            <a:spLocks noGrp="1"/>
          </p:cNvSpPr>
          <p:nvPr>
            <p:ph type="title"/>
          </p:nvPr>
        </p:nvSpPr>
        <p:spPr>
          <a:xfrm>
            <a:off x="457200" y="594358"/>
            <a:ext cx="3200400" cy="3585755"/>
          </a:xfrm>
        </p:spPr>
        <p:txBody>
          <a:bodyPr>
            <a:normAutofit/>
          </a:bodyPr>
          <a:lstStyle/>
          <a:p>
            <a:r>
              <a:rPr lang="en-US" b="1" dirty="0"/>
              <a:t>The survey participants responded to these sections, or categories, of questions: </a:t>
            </a:r>
          </a:p>
        </p:txBody>
      </p:sp>
      <p:graphicFrame>
        <p:nvGraphicFramePr>
          <p:cNvPr id="6" name="Content Placeholder 5">
            <a:extLst>
              <a:ext uri="{FF2B5EF4-FFF2-40B4-BE49-F238E27FC236}">
                <a16:creationId xmlns:a16="http://schemas.microsoft.com/office/drawing/2014/main" id="{F447976F-ED9C-4015-BC5B-6DDCBFF87325}"/>
              </a:ext>
            </a:extLst>
          </p:cNvPr>
          <p:cNvGraphicFramePr>
            <a:graphicFrameLocks noGrp="1"/>
          </p:cNvGraphicFramePr>
          <p:nvPr>
            <p:ph idx="1"/>
            <p:extLst>
              <p:ext uri="{D42A27DB-BD31-4B8C-83A1-F6EECF244321}">
                <p14:modId xmlns:p14="http://schemas.microsoft.com/office/powerpoint/2010/main" val="3117975475"/>
              </p:ext>
            </p:extLst>
          </p:nvPr>
        </p:nvGraphicFramePr>
        <p:xfrm>
          <a:off x="4455421" y="370078"/>
          <a:ext cx="7369628" cy="6117844"/>
        </p:xfrm>
        <a:graphic>
          <a:graphicData uri="http://schemas.openxmlformats.org/drawingml/2006/table">
            <a:tbl>
              <a:tblPr firstRow="1" bandRow="1">
                <a:tableStyleId>{5C22544A-7EE6-4342-B048-85BDC9FD1C3A}</a:tableStyleId>
              </a:tblPr>
              <a:tblGrid>
                <a:gridCol w="3957060">
                  <a:extLst>
                    <a:ext uri="{9D8B030D-6E8A-4147-A177-3AD203B41FA5}">
                      <a16:colId xmlns:a16="http://schemas.microsoft.com/office/drawing/2014/main" val="922264872"/>
                    </a:ext>
                  </a:extLst>
                </a:gridCol>
                <a:gridCol w="3412568">
                  <a:extLst>
                    <a:ext uri="{9D8B030D-6E8A-4147-A177-3AD203B41FA5}">
                      <a16:colId xmlns:a16="http://schemas.microsoft.com/office/drawing/2014/main" val="3888047240"/>
                    </a:ext>
                  </a:extLst>
                </a:gridCol>
              </a:tblGrid>
              <a:tr h="502920">
                <a:tc>
                  <a:txBody>
                    <a:bodyPr/>
                    <a:lstStyle/>
                    <a:p>
                      <a:pPr marL="0" marR="0" algn="ctr">
                        <a:lnSpc>
                          <a:spcPct val="115000"/>
                        </a:lnSpc>
                        <a:spcBef>
                          <a:spcPts val="300"/>
                        </a:spcBef>
                        <a:spcAft>
                          <a:spcPts val="200"/>
                        </a:spcAft>
                      </a:pPr>
                      <a:r>
                        <a:rPr lang="en-US" sz="2400" dirty="0">
                          <a:effectLst/>
                        </a:rPr>
                        <a:t>Survey Section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01E70"/>
                    </a:solidFill>
                  </a:tcPr>
                </a:tc>
                <a:tc>
                  <a:txBody>
                    <a:bodyPr/>
                    <a:lstStyle/>
                    <a:p>
                      <a:pPr marL="0" marR="0" algn="l" defTabSz="914400" rtl="0" eaLnBrk="1" latinLnBrk="0" hangingPunct="1">
                        <a:lnSpc>
                          <a:spcPct val="115000"/>
                        </a:lnSpc>
                        <a:spcBef>
                          <a:spcPts val="300"/>
                        </a:spcBef>
                        <a:spcAft>
                          <a:spcPts val="200"/>
                        </a:spcAft>
                      </a:pPr>
                      <a:r>
                        <a:rPr lang="en-US" sz="2400" b="1" kern="1200" dirty="0">
                          <a:solidFill>
                            <a:schemeClr val="lt1"/>
                          </a:solidFill>
                          <a:effectLst/>
                          <a:latin typeface="+mn-lt"/>
                          <a:ea typeface="+mn-ea"/>
                          <a:cs typeface="+mn-cs"/>
                        </a:rPr>
                        <a:t>Rating</a:t>
                      </a:r>
                    </a:p>
                  </a:txBody>
                  <a:tcPr marL="68580" marR="68580" marT="0" marB="0" anchor="ctr">
                    <a:solidFill>
                      <a:srgbClr val="201E70"/>
                    </a:solidFill>
                  </a:tcPr>
                </a:tc>
                <a:extLst>
                  <a:ext uri="{0D108BD9-81ED-4DB2-BD59-A6C34878D82A}">
                    <a16:rowId xmlns:a16="http://schemas.microsoft.com/office/drawing/2014/main" val="3185509329"/>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Screening</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 Yes/No</a:t>
                      </a:r>
                    </a:p>
                  </a:txBody>
                  <a:tcPr marL="68580" marR="68580" marT="0" marB="0" anchor="ctr">
                    <a:solidFill>
                      <a:schemeClr val="tx2">
                        <a:lumMod val="20000"/>
                        <a:lumOff val="80000"/>
                      </a:schemeClr>
                    </a:solidFill>
                  </a:tcPr>
                </a:tc>
                <a:extLst>
                  <a:ext uri="{0D108BD9-81ED-4DB2-BD59-A6C34878D82A}">
                    <a16:rowId xmlns:a16="http://schemas.microsoft.com/office/drawing/2014/main" val="4251504718"/>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Tasks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Frequency and Importance </a:t>
                      </a:r>
                    </a:p>
                  </a:txBody>
                  <a:tcPr marL="68580" marR="68580" marT="0" marB="0" anchor="ctr">
                    <a:solidFill>
                      <a:srgbClr val="EBEDF5"/>
                    </a:solidFill>
                  </a:tcPr>
                </a:tc>
                <a:extLst>
                  <a:ext uri="{0D108BD9-81ED-4DB2-BD59-A6C34878D82A}">
                    <a16:rowId xmlns:a16="http://schemas.microsoft.com/office/drawing/2014/main" val="3523411774"/>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Domains</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Percentage of Time and Importance </a:t>
                      </a:r>
                      <a:r>
                        <a:rPr lang="en-US" sz="1600" u="sng" kern="1200" dirty="0">
                          <a:solidFill>
                            <a:schemeClr val="dk1"/>
                          </a:solidFill>
                          <a:effectLst/>
                          <a:latin typeface="+mn-lt"/>
                          <a:ea typeface="+mn-ea"/>
                          <a:cs typeface="+mn-cs"/>
                        </a:rPr>
                        <a:t>&amp;</a:t>
                      </a:r>
                      <a:r>
                        <a:rPr lang="en-US" sz="1600" u="none" kern="1200" dirty="0">
                          <a:solidFill>
                            <a:schemeClr val="dk1"/>
                          </a:solidFill>
                          <a:effectLst/>
                          <a:latin typeface="+mn-lt"/>
                          <a:ea typeface="+mn-ea"/>
                          <a:cs typeface="+mn-cs"/>
                        </a:rPr>
                        <a:t> </a:t>
                      </a:r>
                      <a:r>
                        <a:rPr lang="en-US" sz="1600" kern="1200" dirty="0">
                          <a:solidFill>
                            <a:schemeClr val="dk1"/>
                          </a:solidFill>
                          <a:effectLst/>
                          <a:latin typeface="+mn-lt"/>
                          <a:ea typeface="+mn-ea"/>
                          <a:cs typeface="+mn-cs"/>
                        </a:rPr>
                        <a:t>Percentage of CPNP-PC Examination</a:t>
                      </a:r>
                    </a:p>
                  </a:txBody>
                  <a:tcPr marL="68580" marR="68580" marT="0" marB="0" anchor="ctr">
                    <a:solidFill>
                      <a:schemeClr val="tx2">
                        <a:lumMod val="20000"/>
                        <a:lumOff val="80000"/>
                      </a:schemeClr>
                    </a:solidFill>
                  </a:tcPr>
                </a:tc>
                <a:extLst>
                  <a:ext uri="{0D108BD9-81ED-4DB2-BD59-A6C34878D82A}">
                    <a16:rowId xmlns:a16="http://schemas.microsoft.com/office/drawing/2014/main" val="1094717988"/>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Knowledge Areas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Use-of Frequency and Importance </a:t>
                      </a:r>
                    </a:p>
                  </a:txBody>
                  <a:tcPr marL="68580" marR="68580" marT="0" marB="0" anchor="ctr">
                    <a:solidFill>
                      <a:srgbClr val="EBEDF5"/>
                    </a:solidFill>
                  </a:tcPr>
                </a:tc>
                <a:extLst>
                  <a:ext uri="{0D108BD9-81ED-4DB2-BD59-A6C34878D82A}">
                    <a16:rowId xmlns:a16="http://schemas.microsoft.com/office/drawing/2014/main" val="4245763980"/>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Procedures</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Performance Frequency and Importance </a:t>
                      </a:r>
                    </a:p>
                  </a:txBody>
                  <a:tcPr marL="68580" marR="68580" marT="0" marB="0" anchor="ctr">
                    <a:solidFill>
                      <a:schemeClr val="tx2">
                        <a:lumMod val="20000"/>
                        <a:lumOff val="80000"/>
                      </a:schemeClr>
                    </a:solidFill>
                  </a:tcPr>
                </a:tc>
                <a:extLst>
                  <a:ext uri="{0D108BD9-81ED-4DB2-BD59-A6C34878D82A}">
                    <a16:rowId xmlns:a16="http://schemas.microsoft.com/office/drawing/2014/main" val="3957552572"/>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Clinical Categories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Most and Least Encountered</a:t>
                      </a:r>
                    </a:p>
                  </a:txBody>
                  <a:tcPr marL="68580" marR="68580" marT="0" marB="0" anchor="ctr">
                    <a:solidFill>
                      <a:srgbClr val="EBEDF5"/>
                    </a:solidFill>
                  </a:tcPr>
                </a:tc>
                <a:extLst>
                  <a:ext uri="{0D108BD9-81ED-4DB2-BD59-A6C34878D82A}">
                    <a16:rowId xmlns:a16="http://schemas.microsoft.com/office/drawing/2014/main" val="71686270"/>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Screening and Assessment Tools</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Administered and/or Interpreted</a:t>
                      </a:r>
                    </a:p>
                  </a:txBody>
                  <a:tcPr marL="68580" marR="68580" marT="0" marB="0" anchor="ctr">
                    <a:solidFill>
                      <a:schemeClr val="tx2">
                        <a:lumMod val="20000"/>
                        <a:lumOff val="80000"/>
                      </a:schemeClr>
                    </a:solidFill>
                  </a:tcPr>
                </a:tc>
                <a:extLst>
                  <a:ext uri="{0D108BD9-81ED-4DB2-BD59-A6C34878D82A}">
                    <a16:rowId xmlns:a16="http://schemas.microsoft.com/office/drawing/2014/main" val="269178121"/>
                  </a:ext>
                </a:extLst>
              </a:tr>
              <a:tr h="502920">
                <a:tc>
                  <a:txBody>
                    <a:bodyPr/>
                    <a:lstStyle/>
                    <a:p>
                      <a:pPr marL="0" marR="0" algn="ctr"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Survey Comprehensiveness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Completeness of survey</a:t>
                      </a:r>
                    </a:p>
                  </a:txBody>
                  <a:tcPr marL="68580" marR="68580" marT="0" marB="0" anchor="ctr">
                    <a:solidFill>
                      <a:srgbClr val="EBEDF5"/>
                    </a:solidFill>
                  </a:tcPr>
                </a:tc>
                <a:extLst>
                  <a:ext uri="{0D108BD9-81ED-4DB2-BD59-A6C34878D82A}">
                    <a16:rowId xmlns:a16="http://schemas.microsoft.com/office/drawing/2014/main" val="3517865213"/>
                  </a:ext>
                </a:extLst>
              </a:tr>
              <a:tr h="502920">
                <a:tc>
                  <a:txBody>
                    <a:bodyPr/>
                    <a:lstStyle/>
                    <a:p>
                      <a:pPr marL="0" marR="0" algn="ctr">
                        <a:lnSpc>
                          <a:spcPct val="115000"/>
                        </a:lnSpc>
                        <a:spcBef>
                          <a:spcPts val="300"/>
                        </a:spcBef>
                        <a:spcAft>
                          <a:spcPts val="200"/>
                        </a:spcAft>
                      </a:pPr>
                      <a:r>
                        <a:rPr lang="en-US" sz="1800" b="1" dirty="0">
                          <a:effectLst/>
                        </a:rPr>
                        <a:t>Demographic / Professional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Various Formats</a:t>
                      </a:r>
                    </a:p>
                  </a:txBody>
                  <a:tcPr marL="68580" marR="68580" marT="0" marB="0" anchor="ctr">
                    <a:solidFill>
                      <a:schemeClr val="tx2">
                        <a:lumMod val="20000"/>
                        <a:lumOff val="80000"/>
                      </a:schemeClr>
                    </a:solidFill>
                  </a:tcPr>
                </a:tc>
                <a:extLst>
                  <a:ext uri="{0D108BD9-81ED-4DB2-BD59-A6C34878D82A}">
                    <a16:rowId xmlns:a16="http://schemas.microsoft.com/office/drawing/2014/main" val="165666736"/>
                  </a:ext>
                </a:extLst>
              </a:tr>
              <a:tr h="502920">
                <a:tc>
                  <a:txBody>
                    <a:bodyPr/>
                    <a:lstStyle/>
                    <a:p>
                      <a:pPr marL="0" marR="0" algn="ctr">
                        <a:lnSpc>
                          <a:spcPct val="115000"/>
                        </a:lnSpc>
                        <a:spcBef>
                          <a:spcPts val="300"/>
                        </a:spcBef>
                        <a:spcAft>
                          <a:spcPts val="200"/>
                        </a:spcAft>
                      </a:pPr>
                      <a:r>
                        <a:rPr lang="en-US" sz="1800" b="1" dirty="0">
                          <a:effectLst/>
                        </a:rPr>
                        <a:t>Salary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BEDF5"/>
                    </a:solidFill>
                  </a:tcP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Various Formats</a:t>
                      </a:r>
                    </a:p>
                  </a:txBody>
                  <a:tcPr marL="68580" marR="68580" marT="0" marB="0" anchor="ctr">
                    <a:solidFill>
                      <a:srgbClr val="EBEDF5"/>
                    </a:solidFill>
                  </a:tcPr>
                </a:tc>
                <a:extLst>
                  <a:ext uri="{0D108BD9-81ED-4DB2-BD59-A6C34878D82A}">
                    <a16:rowId xmlns:a16="http://schemas.microsoft.com/office/drawing/2014/main" val="1297924282"/>
                  </a:ext>
                </a:extLst>
              </a:tr>
              <a:tr h="502920">
                <a:tc>
                  <a:txBody>
                    <a:bodyPr/>
                    <a:lstStyle/>
                    <a:p>
                      <a:pPr marL="0" marR="0" algn="ctr">
                        <a:lnSpc>
                          <a:spcPct val="115000"/>
                        </a:lnSpc>
                        <a:spcBef>
                          <a:spcPts val="300"/>
                        </a:spcBef>
                        <a:spcAft>
                          <a:spcPts val="200"/>
                        </a:spcAft>
                      </a:pPr>
                      <a:r>
                        <a:rPr lang="en-US" sz="1800" b="1" dirty="0">
                          <a:effectLst/>
                        </a:rPr>
                        <a:t>Gender, Ethnicity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Various Formats</a:t>
                      </a:r>
                    </a:p>
                  </a:txBody>
                  <a:tcPr marL="68580" marR="68580" marT="0" marB="0" anchor="ctr">
                    <a:solidFill>
                      <a:schemeClr val="tx2">
                        <a:lumMod val="20000"/>
                        <a:lumOff val="80000"/>
                      </a:schemeClr>
                    </a:solidFill>
                  </a:tcPr>
                </a:tc>
                <a:extLst>
                  <a:ext uri="{0D108BD9-81ED-4DB2-BD59-A6C34878D82A}">
                    <a16:rowId xmlns:a16="http://schemas.microsoft.com/office/drawing/2014/main" val="2278739968"/>
                  </a:ext>
                </a:extLst>
              </a:tr>
            </a:tbl>
          </a:graphicData>
        </a:graphic>
      </p:graphicFrame>
    </p:spTree>
    <p:extLst>
      <p:ext uri="{BB962C8B-B14F-4D97-AF65-F5344CB8AC3E}">
        <p14:creationId xmlns:p14="http://schemas.microsoft.com/office/powerpoint/2010/main" val="296901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66B3-3DAA-4B08-915D-1BDE3DA11D8E}"/>
              </a:ext>
            </a:extLst>
          </p:cNvPr>
          <p:cNvSpPr>
            <a:spLocks noGrp="1"/>
          </p:cNvSpPr>
          <p:nvPr>
            <p:ph type="title"/>
          </p:nvPr>
        </p:nvSpPr>
        <p:spPr>
          <a:xfrm>
            <a:off x="457200" y="594359"/>
            <a:ext cx="3200400" cy="1735184"/>
          </a:xfrm>
        </p:spPr>
        <p:txBody>
          <a:bodyPr/>
          <a:lstStyle/>
          <a:p>
            <a:r>
              <a:rPr lang="en-US" b="1" dirty="0"/>
              <a:t>Results at a Glance</a:t>
            </a:r>
          </a:p>
        </p:txBody>
      </p:sp>
      <p:sp>
        <p:nvSpPr>
          <p:cNvPr id="6" name="TextBox 5">
            <a:extLst>
              <a:ext uri="{FF2B5EF4-FFF2-40B4-BE49-F238E27FC236}">
                <a16:creationId xmlns:a16="http://schemas.microsoft.com/office/drawing/2014/main" id="{085328A1-7B25-4BCB-97BA-1C0D2ED902BE}"/>
              </a:ext>
            </a:extLst>
          </p:cNvPr>
          <p:cNvSpPr txBox="1"/>
          <p:nvPr/>
        </p:nvSpPr>
        <p:spPr>
          <a:xfrm>
            <a:off x="529244" y="2584104"/>
            <a:ext cx="3006436" cy="2509242"/>
          </a:xfrm>
          <a:prstGeom prst="snip1Rect">
            <a:avLst/>
          </a:prstGeom>
          <a:solidFill>
            <a:schemeClr val="tx2">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b="1" dirty="0">
                <a:effectLst/>
                <a:ea typeface="Times New Roman" panose="02020603050405020304" pitchFamily="18" charset="0"/>
                <a:cs typeface="Times New Roman" panose="02020603050405020304" pitchFamily="18" charset="0"/>
              </a:rPr>
              <a:t>Most survey participants indicated that the role of the primary care pediatric nurse practitioner providing services to children, adolescents, and young adults was adequately, very well, or completel</a:t>
            </a:r>
            <a:r>
              <a:rPr lang="en-US" sz="1600" b="1" dirty="0">
                <a:ea typeface="Times New Roman" panose="02020603050405020304" pitchFamily="18" charset="0"/>
                <a:cs typeface="Times New Roman" panose="02020603050405020304" pitchFamily="18" charset="0"/>
              </a:rPr>
              <a:t>y</a:t>
            </a:r>
            <a:r>
              <a:rPr lang="en-US" sz="1600" b="1" dirty="0">
                <a:effectLst/>
                <a:ea typeface="Times New Roman" panose="02020603050405020304" pitchFamily="18" charset="0"/>
                <a:cs typeface="Times New Roman" panose="02020603050405020304" pitchFamily="18" charset="0"/>
              </a:rPr>
              <a:t> covered.</a:t>
            </a:r>
            <a:endParaRPr lang="en-US" sz="1600" b="1" dirty="0">
              <a:effectLst/>
              <a:ea typeface="Calibri" panose="020F0502020204030204" pitchFamily="34" charset="0"/>
              <a:cs typeface="Times New Roman" panose="02020603050405020304" pitchFamily="18" charset="0"/>
            </a:endParaRPr>
          </a:p>
          <a:p>
            <a:pPr algn="ctr"/>
            <a:endParaRPr lang="en-US" sz="1600" b="1" dirty="0"/>
          </a:p>
        </p:txBody>
      </p:sp>
      <p:graphicFrame>
        <p:nvGraphicFramePr>
          <p:cNvPr id="7" name="Content Placeholder 4">
            <a:extLst>
              <a:ext uri="{FF2B5EF4-FFF2-40B4-BE49-F238E27FC236}">
                <a16:creationId xmlns:a16="http://schemas.microsoft.com/office/drawing/2014/main" id="{8E2BE8F2-42F4-480F-9988-6883230A9695}"/>
              </a:ext>
            </a:extLst>
          </p:cNvPr>
          <p:cNvGraphicFramePr>
            <a:graphicFrameLocks noGrp="1"/>
          </p:cNvGraphicFramePr>
          <p:nvPr>
            <p:ph idx="1"/>
            <p:extLst>
              <p:ext uri="{D42A27DB-BD31-4B8C-83A1-F6EECF244321}">
                <p14:modId xmlns:p14="http://schemas.microsoft.com/office/powerpoint/2010/main" val="1224662984"/>
              </p:ext>
            </p:extLst>
          </p:nvPr>
        </p:nvGraphicFramePr>
        <p:xfrm>
          <a:off x="5110957" y="156549"/>
          <a:ext cx="6551800" cy="6544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00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DAFB10-7BBD-464B-BF76-0D25C55E3DE2}"/>
              </a:ext>
            </a:extLst>
          </p:cNvPr>
          <p:cNvSpPr>
            <a:spLocks noGrp="1"/>
          </p:cNvSpPr>
          <p:nvPr>
            <p:ph type="title"/>
          </p:nvPr>
        </p:nvSpPr>
        <p:spPr>
          <a:xfrm>
            <a:off x="2146664" y="285904"/>
            <a:ext cx="9585365" cy="769311"/>
          </a:xfrm>
        </p:spPr>
        <p:txBody>
          <a:bodyPr>
            <a:normAutofit/>
          </a:bodyPr>
          <a:lstStyle/>
          <a:p>
            <a:r>
              <a:rPr lang="en-US" sz="4400" dirty="0"/>
              <a:t>Demographics of the CPNP-PC Over Time</a:t>
            </a:r>
          </a:p>
        </p:txBody>
      </p:sp>
      <p:graphicFrame>
        <p:nvGraphicFramePr>
          <p:cNvPr id="7" name="Table 7">
            <a:extLst>
              <a:ext uri="{FF2B5EF4-FFF2-40B4-BE49-F238E27FC236}">
                <a16:creationId xmlns:a16="http://schemas.microsoft.com/office/drawing/2014/main" id="{85B2A68C-EF69-4171-90DA-A5C43A1690CD}"/>
              </a:ext>
            </a:extLst>
          </p:cNvPr>
          <p:cNvGraphicFramePr>
            <a:graphicFrameLocks noGrp="1"/>
          </p:cNvGraphicFramePr>
          <p:nvPr>
            <p:ph idx="1"/>
            <p:extLst>
              <p:ext uri="{D42A27DB-BD31-4B8C-83A1-F6EECF244321}">
                <p14:modId xmlns:p14="http://schemas.microsoft.com/office/powerpoint/2010/main" val="640362783"/>
              </p:ext>
            </p:extLst>
          </p:nvPr>
        </p:nvGraphicFramePr>
        <p:xfrm>
          <a:off x="805544" y="1157516"/>
          <a:ext cx="10787743" cy="4812210"/>
        </p:xfrm>
        <a:graphic>
          <a:graphicData uri="http://schemas.openxmlformats.org/drawingml/2006/table">
            <a:tbl>
              <a:tblPr firstRow="1" bandRow="1">
                <a:tableStyleId>{5C22544A-7EE6-4342-B048-85BDC9FD1C3A}</a:tableStyleId>
              </a:tblPr>
              <a:tblGrid>
                <a:gridCol w="1482517">
                  <a:extLst>
                    <a:ext uri="{9D8B030D-6E8A-4147-A177-3AD203B41FA5}">
                      <a16:colId xmlns:a16="http://schemas.microsoft.com/office/drawing/2014/main" val="2577714078"/>
                    </a:ext>
                  </a:extLst>
                </a:gridCol>
                <a:gridCol w="4652613">
                  <a:extLst>
                    <a:ext uri="{9D8B030D-6E8A-4147-A177-3AD203B41FA5}">
                      <a16:colId xmlns:a16="http://schemas.microsoft.com/office/drawing/2014/main" val="2662327341"/>
                    </a:ext>
                  </a:extLst>
                </a:gridCol>
                <a:gridCol w="4652613">
                  <a:extLst>
                    <a:ext uri="{9D8B030D-6E8A-4147-A177-3AD203B41FA5}">
                      <a16:colId xmlns:a16="http://schemas.microsoft.com/office/drawing/2014/main" val="2211156142"/>
                    </a:ext>
                  </a:extLst>
                </a:gridCol>
              </a:tblGrid>
              <a:tr h="410372">
                <a:tc>
                  <a:txBody>
                    <a:bodyPr/>
                    <a:lstStyle/>
                    <a:p>
                      <a:endParaRPr lang="en-US" dirty="0"/>
                    </a:p>
                  </a:txBody>
                  <a:tcPr>
                    <a:solidFill>
                      <a:schemeClr val="bg1"/>
                    </a:solidFill>
                  </a:tcPr>
                </a:tc>
                <a:tc>
                  <a:txBody>
                    <a:bodyPr/>
                    <a:lstStyle/>
                    <a:p>
                      <a:pPr algn="l"/>
                      <a:r>
                        <a:rPr lang="en-US" dirty="0"/>
                        <a:t>2017-2018</a:t>
                      </a:r>
                    </a:p>
                  </a:txBody>
                  <a:tcPr anchor="ctr"/>
                </a:tc>
                <a:tc>
                  <a:txBody>
                    <a:bodyPr/>
                    <a:lstStyle/>
                    <a:p>
                      <a:pPr algn="l"/>
                      <a:r>
                        <a:rPr lang="en-US" dirty="0"/>
                        <a:t>2022-2023</a:t>
                      </a:r>
                    </a:p>
                  </a:txBody>
                  <a:tcPr anchor="ctr">
                    <a:solidFill>
                      <a:srgbClr val="201E70"/>
                    </a:solidFill>
                  </a:tcPr>
                </a:tc>
                <a:extLst>
                  <a:ext uri="{0D108BD9-81ED-4DB2-BD59-A6C34878D82A}">
                    <a16:rowId xmlns:a16="http://schemas.microsoft.com/office/drawing/2014/main" val="925908043"/>
                  </a:ext>
                </a:extLst>
              </a:tr>
              <a:tr h="1366901">
                <a:tc>
                  <a:txBody>
                    <a:bodyPr/>
                    <a:lstStyle/>
                    <a:p>
                      <a:pPr algn="ctr" fontAlgn="b"/>
                      <a:r>
                        <a:rPr lang="en-US" sz="1600" b="1" i="0" u="none" strike="noStrike" dirty="0">
                          <a:solidFill>
                            <a:schemeClr val="bg1"/>
                          </a:solidFill>
                          <a:latin typeface="+mn-lt"/>
                        </a:rPr>
                        <a:t>Primary Employment Setting</a:t>
                      </a:r>
                    </a:p>
                  </a:txBody>
                  <a:tcPr marL="9525" marR="9525" marT="9525" marB="0" anchor="ctr">
                    <a:solidFill>
                      <a:schemeClr val="tx1"/>
                    </a:solidFill>
                  </a:tcPr>
                </a:tc>
                <a:tc>
                  <a:txBody>
                    <a:bodyPr/>
                    <a:lstStyle/>
                    <a:p>
                      <a:pPr marL="169863" indent="-112713" algn="l" rtl="0" eaLnBrk="1" fontAlgn="b" latinLnBrk="0" hangingPunct="1">
                        <a:lnSpc>
                          <a:spcPct val="150000"/>
                        </a:lnSpc>
                        <a:buFont typeface="Arial" pitchFamily="34" charset="0"/>
                        <a:buChar char="•"/>
                        <a:tabLst>
                          <a:tab pos="174625" algn="l"/>
                        </a:tabLst>
                      </a:pPr>
                      <a:r>
                        <a:rPr kumimoji="0" lang="en-US" sz="1100" b="1" kern="1200" dirty="0">
                          <a:solidFill>
                            <a:schemeClr val="tx1"/>
                          </a:solidFill>
                        </a:rPr>
                        <a:t>Private practice			45.60%</a:t>
                      </a:r>
                    </a:p>
                    <a:p>
                      <a:pPr marL="169863" indent="-112713" algn="l" rtl="0" eaLnBrk="1" fontAlgn="b" latinLnBrk="0" hangingPunct="1">
                        <a:lnSpc>
                          <a:spcPct val="150000"/>
                        </a:lnSpc>
                        <a:buFont typeface="Arial" pitchFamily="34" charset="0"/>
                        <a:buChar char="•"/>
                        <a:tabLst>
                          <a:tab pos="174625" algn="l"/>
                        </a:tabLst>
                      </a:pPr>
                      <a:r>
                        <a:rPr kumimoji="0" lang="en-US" sz="1100" b="1" kern="1200" dirty="0">
                          <a:solidFill>
                            <a:schemeClr val="tx1"/>
                          </a:solidFill>
                        </a:rPr>
                        <a:t>Children’s hospital – outpatient clinic		15.5%</a:t>
                      </a:r>
                    </a:p>
                    <a:p>
                      <a:pPr marL="169863" indent="-112713" algn="l" rtl="0" eaLnBrk="1" fontAlgn="b" latinLnBrk="0" hangingPunct="1">
                        <a:lnSpc>
                          <a:spcPct val="150000"/>
                        </a:lnSpc>
                        <a:buFont typeface="Arial" pitchFamily="34" charset="0"/>
                        <a:buChar char="•"/>
                        <a:tabLst>
                          <a:tab pos="174625" algn="l"/>
                        </a:tabLst>
                      </a:pPr>
                      <a:r>
                        <a:rPr kumimoji="0" lang="en-US" sz="1100" b="1" kern="1200" dirty="0">
                          <a:solidFill>
                            <a:schemeClr val="tx1"/>
                          </a:solidFill>
                        </a:rPr>
                        <a:t>Major medical center – outpatient clinic		5.8%</a:t>
                      </a:r>
                    </a:p>
                    <a:p>
                      <a:pPr marL="169863" indent="-112713" algn="l" rtl="0" eaLnBrk="1" fontAlgn="b" latinLnBrk="0" hangingPunct="1">
                        <a:lnSpc>
                          <a:spcPct val="150000"/>
                        </a:lnSpc>
                        <a:buFont typeface="Arial" pitchFamily="34" charset="0"/>
                        <a:buChar char="•"/>
                        <a:tabLst>
                          <a:tab pos="174625" algn="l"/>
                        </a:tabLst>
                      </a:pPr>
                      <a:r>
                        <a:rPr kumimoji="0" lang="en-US" sz="1100" b="1" kern="1200" dirty="0">
                          <a:solidFill>
                            <a:schemeClr val="tx1"/>
                          </a:solidFill>
                        </a:rPr>
                        <a:t>Community hospital – outpatient clinic		5.7%</a:t>
                      </a:r>
                    </a:p>
                    <a:p>
                      <a:pPr marL="169863" indent="-112713" algn="l" rtl="0" eaLnBrk="1" fontAlgn="b" latinLnBrk="0" hangingPunct="1">
                        <a:lnSpc>
                          <a:spcPct val="150000"/>
                        </a:lnSpc>
                        <a:buFont typeface="Arial" pitchFamily="34" charset="0"/>
                        <a:buChar char="•"/>
                        <a:tabLst>
                          <a:tab pos="174625" algn="l"/>
                        </a:tabLst>
                      </a:pPr>
                      <a:r>
                        <a:rPr kumimoji="0" lang="en-US" sz="1100" b="1" kern="1200" dirty="0">
                          <a:solidFill>
                            <a:schemeClr val="tx1"/>
                          </a:solidFill>
                        </a:rPr>
                        <a:t>Children’s hospital – inpatient		5.5%</a:t>
                      </a:r>
                    </a:p>
                  </a:txBody>
                  <a:tcPr marL="9525" marR="9525" marT="9525" marB="0" anchor="ct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100" b="1" kern="1200" dirty="0">
                          <a:solidFill>
                            <a:schemeClr val="tx1"/>
                          </a:solidFill>
                        </a:rPr>
                        <a:t>Private Practice			38.10%</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100" b="1" kern="1200" dirty="0">
                          <a:solidFill>
                            <a:schemeClr val="tx1"/>
                          </a:solidFill>
                        </a:rPr>
                        <a:t>Free-standing Children's Hospital – Outpatient	8.10%</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100" b="1" kern="1200" dirty="0">
                          <a:solidFill>
                            <a:schemeClr val="tx1"/>
                          </a:solidFill>
                        </a:rPr>
                        <a:t>Academic Free-standing Children's Hospital – Outpatient	7.1%</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100" b="1" kern="1200" dirty="0">
                          <a:solidFill>
                            <a:schemeClr val="tx1"/>
                          </a:solidFill>
                        </a:rPr>
                        <a:t>Federally Qualified Health Center		6.90%</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100" b="1" kern="1200" dirty="0">
                          <a:solidFill>
                            <a:schemeClr val="tx1"/>
                          </a:solidFill>
                        </a:rPr>
                        <a:t>Community Hospital – Outpatient		6.90%</a:t>
                      </a:r>
                    </a:p>
                  </a:txBody>
                  <a:tcPr marL="9525" marR="9525" marT="9525" marB="0" anchor="ctr">
                    <a:solidFill>
                      <a:schemeClr val="tx2">
                        <a:lumMod val="20000"/>
                        <a:lumOff val="80000"/>
                      </a:schemeClr>
                    </a:solidFill>
                  </a:tcPr>
                </a:tc>
                <a:extLst>
                  <a:ext uri="{0D108BD9-81ED-4DB2-BD59-A6C34878D82A}">
                    <a16:rowId xmlns:a16="http://schemas.microsoft.com/office/drawing/2014/main" val="3542434330"/>
                  </a:ext>
                </a:extLst>
              </a:tr>
              <a:tr h="1297577">
                <a:tc>
                  <a:txBody>
                    <a:bodyPr/>
                    <a:lstStyle/>
                    <a:p>
                      <a:pPr algn="ctr" fontAlgn="b"/>
                      <a:r>
                        <a:rPr lang="en-US" sz="1600" b="1" i="0" u="none" strike="noStrike" dirty="0">
                          <a:solidFill>
                            <a:schemeClr val="bg1"/>
                          </a:solidFill>
                          <a:latin typeface="+mn-lt"/>
                        </a:rPr>
                        <a:t>Highest Academic Degree in Nursing</a:t>
                      </a:r>
                    </a:p>
                  </a:txBody>
                  <a:tcPr marL="9525" marR="9525" marT="9525" marB="0" anchor="ctr">
                    <a:solidFill>
                      <a:schemeClr val="tx1"/>
                    </a:solidFill>
                  </a:tcP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Bachelor's Degree 			1.6%</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Master's Degree 			84.5%</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Doctoral Degree			13.5%</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Other 				&lt; 1%</a:t>
                      </a:r>
                      <a:endParaRPr kumimoji="0" lang="en-US" sz="1250" b="1" kern="1200" dirty="0">
                        <a:solidFill>
                          <a:schemeClr val="tx1"/>
                        </a:solidFill>
                        <a:highlight>
                          <a:srgbClr val="FFFF00"/>
                        </a:highlight>
                        <a:latin typeface="+mn-lt"/>
                        <a:ea typeface="+mn-ea"/>
                        <a:cs typeface="+mn-cs"/>
                      </a:endParaRPr>
                    </a:p>
                  </a:txBody>
                  <a:tcPr marL="9525" marR="9525" marT="9525" marB="0" anchor="ct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Bachelor’s degree			&lt; 1%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Master's degree			81.10%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Doctoral degree			18.20%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250" b="1" kern="1200" dirty="0">
                          <a:solidFill>
                            <a:schemeClr val="tx1"/>
                          </a:solidFill>
                          <a:latin typeface="+mn-lt"/>
                          <a:ea typeface="+mn-ea"/>
                          <a:cs typeface="+mn-cs"/>
                        </a:rPr>
                        <a:t>Other				&lt; 1%</a:t>
                      </a:r>
                    </a:p>
                  </a:txBody>
                  <a:tcPr marL="9525" marR="9525" marT="9525" marB="0" anchor="ctr">
                    <a:solidFill>
                      <a:srgbClr val="EBEDF5"/>
                    </a:solidFill>
                  </a:tcPr>
                </a:tc>
                <a:extLst>
                  <a:ext uri="{0D108BD9-81ED-4DB2-BD59-A6C34878D82A}">
                    <a16:rowId xmlns:a16="http://schemas.microsoft.com/office/drawing/2014/main" val="2701873912"/>
                  </a:ext>
                </a:extLst>
              </a:tr>
              <a:tr h="1737360">
                <a:tc>
                  <a:txBody>
                    <a:bodyPr/>
                    <a:lstStyle/>
                    <a:p>
                      <a:pPr algn="ctr" fontAlgn="b"/>
                      <a:r>
                        <a:rPr lang="en-US" sz="1600" b="1" i="0" u="none" strike="noStrike" dirty="0">
                          <a:solidFill>
                            <a:schemeClr val="bg1"/>
                          </a:solidFill>
                          <a:latin typeface="+mn-lt"/>
                        </a:rPr>
                        <a:t>Top 5</a:t>
                      </a:r>
                      <a:r>
                        <a:rPr lang="en-US" sz="1600" b="1" i="0" u="none" strike="noStrike" baseline="0" dirty="0">
                          <a:solidFill>
                            <a:schemeClr val="bg1"/>
                          </a:solidFill>
                          <a:latin typeface="+mn-lt"/>
                        </a:rPr>
                        <a:t> </a:t>
                      </a:r>
                    </a:p>
                    <a:p>
                      <a:pPr algn="ctr" fontAlgn="b"/>
                      <a:r>
                        <a:rPr lang="en-US" sz="1600" b="1" i="0" u="none" strike="noStrike" dirty="0">
                          <a:solidFill>
                            <a:schemeClr val="bg1"/>
                          </a:solidFill>
                          <a:latin typeface="+mn-lt"/>
                        </a:rPr>
                        <a:t>Conditions Seen </a:t>
                      </a:r>
                    </a:p>
                    <a:p>
                      <a:pPr algn="ctr" fontAlgn="b"/>
                      <a:r>
                        <a:rPr lang="en-US" sz="1600" b="1" i="1" u="none" strike="noStrike" dirty="0">
                          <a:solidFill>
                            <a:schemeClr val="bg1"/>
                          </a:solidFill>
                          <a:latin typeface="+mn-lt"/>
                        </a:rPr>
                        <a:t>(in order)</a:t>
                      </a:r>
                    </a:p>
                  </a:txBody>
                  <a:tcPr marL="9525" marR="9525" marT="9525" marB="0" anchor="ctr">
                    <a:solidFill>
                      <a:schemeClr val="tx1"/>
                    </a:solidFill>
                  </a:tcPr>
                </a:tc>
                <a:tc>
                  <a:txBody>
                    <a:bodyPr/>
                    <a:lstStyle/>
                    <a:p>
                      <a:pPr marL="403225" indent="-342900"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Head, Eye, Ear, Nose, and Throat (HEENT)</a:t>
                      </a:r>
                    </a:p>
                    <a:p>
                      <a:pPr marL="403225" indent="-342900"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Dermatology</a:t>
                      </a:r>
                    </a:p>
                    <a:p>
                      <a:pPr marL="403225" indent="-342900"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Allergy</a:t>
                      </a:r>
                    </a:p>
                    <a:p>
                      <a:pPr marL="403225" indent="-342900"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Gastroenterology</a:t>
                      </a:r>
                    </a:p>
                    <a:p>
                      <a:pPr marL="403225" indent="-342900"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Developmental / Behavioral / Mental Health</a:t>
                      </a:r>
                    </a:p>
                  </a:txBody>
                  <a:tcPr marL="9525" marR="9525" marT="9525" marB="0" anchor="ctr"/>
                </a:tc>
                <a:tc>
                  <a:txBody>
                    <a:bodyPr/>
                    <a:lstStyle/>
                    <a:p>
                      <a:pPr marL="403225" marR="0" lvl="0" indent="-403225" algn="l" defTabSz="457200" rtl="0" eaLnBrk="1" fontAlgn="b" latinLnBrk="0" hangingPunct="1">
                        <a:lnSpc>
                          <a:spcPct val="150000"/>
                        </a:lnSpc>
                        <a:spcBef>
                          <a:spcPts val="0"/>
                        </a:spcBef>
                        <a:spcAft>
                          <a:spcPts val="0"/>
                        </a:spcAft>
                        <a:buClrTx/>
                        <a:buSzTx/>
                        <a:buFont typeface="+mj-lt"/>
                        <a:buAutoNum type="arabicPeriod"/>
                        <a:tabLst>
                          <a:tab pos="174625" algn="l"/>
                        </a:tabLst>
                        <a:defRPr/>
                      </a:pPr>
                      <a:r>
                        <a:rPr kumimoji="0" lang="en-US" sz="1250" b="1" kern="1200" dirty="0">
                          <a:solidFill>
                            <a:schemeClr val="tx1"/>
                          </a:solidFill>
                          <a:latin typeface="+mn-lt"/>
                          <a:ea typeface="+mn-ea"/>
                          <a:cs typeface="+mn-cs"/>
                        </a:rPr>
                        <a:t>Developmental, Behavioral, &amp; Mental Health  </a:t>
                      </a:r>
                      <a:r>
                        <a:rPr kumimoji="0" lang="en-US" sz="1250" b="1" kern="1200" dirty="0">
                          <a:solidFill>
                            <a:schemeClr val="accent3">
                              <a:lumMod val="75000"/>
                            </a:schemeClr>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403225" indent="-403225"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Dermatology</a:t>
                      </a:r>
                    </a:p>
                    <a:p>
                      <a:pPr marL="403225" indent="-403225" algn="l" defTabSz="457200" rtl="0" eaLnBrk="1" fontAlgn="b" latinLnBrk="0" hangingPunct="1">
                        <a:lnSpc>
                          <a:spcPct val="150000"/>
                        </a:lnSpc>
                        <a:buFont typeface="+mj-lt"/>
                        <a:buAutoNum type="arabicPeriod"/>
                        <a:tabLst>
                          <a:tab pos="174625" algn="l"/>
                        </a:tabLst>
                      </a:pPr>
                      <a:r>
                        <a:rPr kumimoji="0" lang="en-US" sz="1250" b="1" kern="1200" dirty="0">
                          <a:solidFill>
                            <a:schemeClr val="tx1"/>
                          </a:solidFill>
                          <a:latin typeface="+mn-lt"/>
                          <a:ea typeface="+mn-ea"/>
                          <a:cs typeface="+mn-cs"/>
                        </a:rPr>
                        <a:t>Allergy/Immunology</a:t>
                      </a:r>
                    </a:p>
                    <a:p>
                      <a:pPr marL="403225" marR="0" lvl="0" indent="-403225" algn="l" defTabSz="457200" rtl="0" eaLnBrk="1" fontAlgn="b" latinLnBrk="0" hangingPunct="1">
                        <a:lnSpc>
                          <a:spcPct val="150000"/>
                        </a:lnSpc>
                        <a:spcBef>
                          <a:spcPts val="0"/>
                        </a:spcBef>
                        <a:spcAft>
                          <a:spcPts val="0"/>
                        </a:spcAft>
                        <a:buClrTx/>
                        <a:buSzTx/>
                        <a:buFont typeface="+mj-lt"/>
                        <a:buAutoNum type="arabicPeriod"/>
                        <a:tabLst>
                          <a:tab pos="174625" algn="l"/>
                        </a:tabLst>
                        <a:defRPr/>
                      </a:pPr>
                      <a:r>
                        <a:rPr kumimoji="0" lang="en-US" sz="1250" b="1" kern="1200" dirty="0">
                          <a:solidFill>
                            <a:schemeClr val="tx1"/>
                          </a:solidFill>
                          <a:latin typeface="+mn-lt"/>
                          <a:ea typeface="+mn-ea"/>
                          <a:cs typeface="+mn-cs"/>
                        </a:rPr>
                        <a:t>Otolaryngology  </a:t>
                      </a:r>
                      <a:r>
                        <a:rPr kumimoji="0" lang="en-US" sz="1250" b="1" kern="1200" dirty="0">
                          <a:solidFill>
                            <a:srgbClr val="C00000"/>
                          </a:solidFill>
                          <a:latin typeface="+mn-lt"/>
                          <a:ea typeface="+mn-ea"/>
                          <a:cs typeface="+mn-cs"/>
                          <a:sym typeface="Wingdings" panose="05000000000000000000" pitchFamily="2" charset="2"/>
                        </a:rPr>
                        <a:t></a:t>
                      </a:r>
                      <a:endParaRPr kumimoji="0" lang="en-US" sz="1250" b="1" kern="1200" dirty="0">
                        <a:solidFill>
                          <a:schemeClr val="tx1"/>
                        </a:solidFill>
                        <a:latin typeface="+mn-lt"/>
                        <a:ea typeface="+mn-ea"/>
                        <a:cs typeface="+mn-cs"/>
                      </a:endParaRPr>
                    </a:p>
                    <a:p>
                      <a:pPr marL="403225" marR="0" lvl="0" indent="-403225" algn="l" defTabSz="457200" rtl="0" eaLnBrk="1" fontAlgn="b" latinLnBrk="0" hangingPunct="1">
                        <a:lnSpc>
                          <a:spcPct val="150000"/>
                        </a:lnSpc>
                        <a:spcBef>
                          <a:spcPts val="0"/>
                        </a:spcBef>
                        <a:spcAft>
                          <a:spcPts val="0"/>
                        </a:spcAft>
                        <a:buClrTx/>
                        <a:buSzTx/>
                        <a:buFont typeface="+mj-lt"/>
                        <a:buAutoNum type="arabicPeriod"/>
                        <a:tabLst>
                          <a:tab pos="174625" algn="l"/>
                        </a:tabLst>
                        <a:defRPr/>
                      </a:pPr>
                      <a:r>
                        <a:rPr kumimoji="0" lang="en-US" sz="1250" b="1" kern="1200" dirty="0">
                          <a:solidFill>
                            <a:schemeClr val="tx1"/>
                          </a:solidFill>
                          <a:latin typeface="+mn-lt"/>
                          <a:ea typeface="+mn-ea"/>
                          <a:cs typeface="+mn-cs"/>
                        </a:rPr>
                        <a:t>Gastroenterology  </a:t>
                      </a:r>
                      <a:r>
                        <a:rPr kumimoji="0" lang="en-US" sz="1250" b="1" kern="1200" dirty="0">
                          <a:solidFill>
                            <a:srgbClr val="C00000"/>
                          </a:solidFill>
                          <a:latin typeface="+mn-lt"/>
                          <a:ea typeface="+mn-ea"/>
                          <a:cs typeface="+mn-cs"/>
                          <a:sym typeface="Wingdings" panose="05000000000000000000" pitchFamily="2" charset="2"/>
                        </a:rPr>
                        <a:t></a:t>
                      </a:r>
                      <a:r>
                        <a:rPr kumimoji="0" lang="en-US" sz="1250" b="1" kern="1200" dirty="0">
                          <a:solidFill>
                            <a:schemeClr val="tx1"/>
                          </a:solidFill>
                          <a:highlight>
                            <a:srgbClr val="FFFF00"/>
                          </a:highlight>
                          <a:latin typeface="+mn-lt"/>
                          <a:ea typeface="+mn-ea"/>
                          <a:cs typeface="+mn-cs"/>
                        </a:rPr>
                        <a:t>						</a:t>
                      </a:r>
                      <a:endParaRPr kumimoji="0" lang="en-US" sz="1250" b="1" kern="1200" dirty="0">
                        <a:solidFill>
                          <a:srgbClr val="00B050"/>
                        </a:solidFill>
                        <a:highlight>
                          <a:srgbClr val="FFFF00"/>
                        </a:highlight>
                        <a:latin typeface="+mn-lt"/>
                        <a:ea typeface="+mn-ea"/>
                        <a:cs typeface="+mn-cs"/>
                      </a:endParaRPr>
                    </a:p>
                  </a:txBody>
                  <a:tcPr anchor="ctr">
                    <a:solidFill>
                      <a:schemeClr val="tx2">
                        <a:lumMod val="20000"/>
                        <a:lumOff val="80000"/>
                      </a:schemeClr>
                    </a:solidFill>
                  </a:tcPr>
                </a:tc>
                <a:extLst>
                  <a:ext uri="{0D108BD9-81ED-4DB2-BD59-A6C34878D82A}">
                    <a16:rowId xmlns:a16="http://schemas.microsoft.com/office/drawing/2014/main" val="724446240"/>
                  </a:ext>
                </a:extLst>
              </a:tr>
            </a:tbl>
          </a:graphicData>
        </a:graphic>
      </p:graphicFrame>
    </p:spTree>
    <p:extLst>
      <p:ext uri="{BB962C8B-B14F-4D97-AF65-F5344CB8AC3E}">
        <p14:creationId xmlns:p14="http://schemas.microsoft.com/office/powerpoint/2010/main" val="3707270679"/>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344068"/>
      </a:dk2>
      <a:lt2>
        <a:srgbClr val="D9E0E6"/>
      </a:lt2>
      <a:accent1>
        <a:srgbClr val="956F47"/>
      </a:accent1>
      <a:accent2>
        <a:srgbClr val="201E70"/>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2057</TotalTime>
  <Words>3004</Words>
  <Application>Microsoft Office PowerPoint</Application>
  <PresentationFormat>Widescreen</PresentationFormat>
  <Paragraphs>367</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Symbol</vt:lpstr>
      <vt:lpstr>Times New Roman</vt:lpstr>
      <vt:lpstr>Wingdings</vt:lpstr>
      <vt:lpstr>Retrospect</vt:lpstr>
      <vt:lpstr>2022-2023  Job Task Analysis for the:  Certified Pediatric Nurse Practitioner –  Primary Care (CPNP-PC®) Exam</vt:lpstr>
      <vt:lpstr>PURPOSE OF THE STUDY</vt:lpstr>
      <vt:lpstr>History and Purpose, cont.</vt:lpstr>
      <vt:lpstr>History and Purpose, cont.</vt:lpstr>
      <vt:lpstr>What are  the steps involved?</vt:lpstr>
      <vt:lpstr>What are  the steps involved?</vt:lpstr>
      <vt:lpstr>The survey participants responded to these sections, or categories, of questions: </vt:lpstr>
      <vt:lpstr>Results at a Glance</vt:lpstr>
      <vt:lpstr>Demographics of the CPNP-PC Over Time</vt:lpstr>
      <vt:lpstr>Demographics of the CPNP-PC Over Time</vt:lpstr>
      <vt:lpstr>Content Outline Impact</vt:lpstr>
      <vt:lpstr>Content Outline Impact</vt:lpstr>
      <vt:lpstr>Content Outline Impact</vt:lpstr>
      <vt:lpstr>Content Outline Impact</vt:lpstr>
      <vt:lpstr>Content Outline Impact</vt:lpstr>
      <vt:lpstr>Content Outline Impact</vt:lpstr>
      <vt:lpstr>Content Outline Impact</vt:lpstr>
      <vt:lpstr>Content Outline Impact</vt:lpstr>
      <vt:lpstr>KNOWLEDGE AREAS</vt:lpstr>
      <vt:lpstr>PowerPoint Presentation</vt:lpstr>
      <vt:lpstr>Exam Details</vt:lpstr>
      <vt:lpstr>FAQs</vt:lpstr>
      <vt:lpstr>FAQs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Care Pediatric Updates Committee</dc:title>
  <dc:creator>Caroline Bauer</dc:creator>
  <cp:lastModifiedBy>Lesley Lightfoot</cp:lastModifiedBy>
  <cp:revision>127</cp:revision>
  <dcterms:created xsi:type="dcterms:W3CDTF">2021-02-08T19:14:06Z</dcterms:created>
  <dcterms:modified xsi:type="dcterms:W3CDTF">2023-05-26T09:44:01Z</dcterms:modified>
</cp:coreProperties>
</file>