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4139" r:id="rId1"/>
  </p:sldMasterIdLst>
  <p:notesMasterIdLst>
    <p:notesMasterId r:id="rId20"/>
  </p:notesMasterIdLst>
  <p:sldIdLst>
    <p:sldId id="345" r:id="rId2"/>
    <p:sldId id="466" r:id="rId3"/>
    <p:sldId id="508" r:id="rId4"/>
    <p:sldId id="524" r:id="rId5"/>
    <p:sldId id="525" r:id="rId6"/>
    <p:sldId id="542" r:id="rId7"/>
    <p:sldId id="526" r:id="rId8"/>
    <p:sldId id="527" r:id="rId9"/>
    <p:sldId id="528" r:id="rId10"/>
    <p:sldId id="535" r:id="rId11"/>
    <p:sldId id="530" r:id="rId12"/>
    <p:sldId id="536" r:id="rId13"/>
    <p:sldId id="538" r:id="rId14"/>
    <p:sldId id="539" r:id="rId15"/>
    <p:sldId id="540" r:id="rId16"/>
    <p:sldId id="534" r:id="rId17"/>
    <p:sldId id="533" r:id="rId18"/>
    <p:sldId id="532" r:id="rId19"/>
  </p:sldIdLst>
  <p:sldSz cx="12192000" cy="6858000"/>
  <p:notesSz cx="7053263" cy="93567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PNCB Slides" id="{4F6658C0-8969-4954-BDBC-C7BB75226916}">
          <p14:sldIdLst>
            <p14:sldId id="345"/>
            <p14:sldId id="466"/>
            <p14:sldId id="508"/>
            <p14:sldId id="524"/>
            <p14:sldId id="525"/>
            <p14:sldId id="542"/>
            <p14:sldId id="526"/>
            <p14:sldId id="527"/>
            <p14:sldId id="528"/>
            <p14:sldId id="535"/>
            <p14:sldId id="530"/>
            <p14:sldId id="536"/>
            <p14:sldId id="538"/>
            <p14:sldId id="539"/>
            <p14:sldId id="540"/>
            <p14:sldId id="534"/>
            <p14:sldId id="533"/>
            <p14:sldId id="532"/>
          </p14:sldIdLst>
        </p14:section>
      </p14:sectionLst>
    </p:ex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Nicole Ritchey" initials="NR" lastIdx="37" clrIdx="0"/>
  <p:cmAuthor id="2" name="Nicole Deeds" initials="ND" lastIdx="15" clrIdx="1">
    <p:extLst>
      <p:ext uri="{19B8F6BF-5375-455C-9EA6-DF929625EA0E}">
        <p15:presenceInfo xmlns:p15="http://schemas.microsoft.com/office/powerpoint/2012/main" userId="S::ndeeds@pncb.org::ff860fe2-0373-4953-b496-48a01c149f81" providerId="AD"/>
      </p:ext>
    </p:extLst>
  </p:cmAuthor>
  <p:cmAuthor id="3" name="Nicole Deeds" initials="ND [2]" lastIdx="2" clrIdx="2">
    <p:extLst>
      <p:ext uri="{19B8F6BF-5375-455C-9EA6-DF929625EA0E}">
        <p15:presenceInfo xmlns:p15="http://schemas.microsoft.com/office/powerpoint/2012/main" userId="S-1-5-21-1003208666-3812404117-3519461760-1609" providerId="AD"/>
      </p:ext>
    </p:extLst>
  </p:cmAuthor>
  <p:cmAuthor id="4" name="Caroline Bauer" initials="CB" lastIdx="1" clrIdx="3">
    <p:extLst>
      <p:ext uri="{19B8F6BF-5375-455C-9EA6-DF929625EA0E}">
        <p15:presenceInfo xmlns:p15="http://schemas.microsoft.com/office/powerpoint/2012/main" userId="S::cbauer@pncb.org::b67e7345-64a6-4143-8fc4-c9fdde5490aa"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956F47"/>
    <a:srgbClr val="318649"/>
    <a:srgbClr val="0099FF"/>
    <a:srgbClr val="0000FF"/>
    <a:srgbClr val="6600FF"/>
    <a:srgbClr val="201E70"/>
    <a:srgbClr val="00FF00"/>
    <a:srgbClr val="6600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996" autoAdjust="0"/>
    <p:restoredTop sz="95226" autoAdjust="0"/>
  </p:normalViewPr>
  <p:slideViewPr>
    <p:cSldViewPr snapToGrid="0">
      <p:cViewPr varScale="1">
        <p:scale>
          <a:sx n="121" d="100"/>
          <a:sy n="121" d="100"/>
        </p:scale>
        <p:origin x="202" y="91"/>
      </p:cViewPr>
      <p:guideLst>
        <p:guide orient="horz" pos="2160"/>
        <p:guide pos="3840"/>
      </p:guideLst>
    </p:cSldViewPr>
  </p:slideViewPr>
  <p:notesTextViewPr>
    <p:cViewPr>
      <p:scale>
        <a:sx n="3" d="2"/>
        <a:sy n="3" d="2"/>
      </p:scale>
      <p:origin x="0" y="0"/>
    </p:cViewPr>
  </p:notesTextViewPr>
  <p:sorterViewPr>
    <p:cViewPr>
      <p:scale>
        <a:sx n="170" d="100"/>
        <a:sy n="170" d="100"/>
      </p:scale>
      <p:origin x="0" y="-1812"/>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3">
  <dgm:title val=""/>
  <dgm:desc val=""/>
  <dgm:catLst>
    <dgm:cat type="accent1" pri="11300"/>
  </dgm:catLst>
  <dgm:styleLbl name="node0">
    <dgm:fillClrLst meth="repeat">
      <a:schemeClr val="accent1">
        <a:shade val="80000"/>
      </a:schemeClr>
    </dgm:fillClrLst>
    <dgm:linClrLst meth="repeat">
      <a:schemeClr val="lt1"/>
    </dgm:linClrLst>
    <dgm:effectClrLst/>
    <dgm:txLinClrLst/>
    <dgm:txFillClrLst/>
    <dgm:txEffectClrLst/>
  </dgm:styleLbl>
  <dgm:styleLbl name="alignNode1">
    <dgm:fillClrLst>
      <a:schemeClr val="accent1">
        <a:shade val="80000"/>
      </a:schemeClr>
      <a:schemeClr val="accent1">
        <a:tint val="70000"/>
      </a:schemeClr>
    </dgm:fillClrLst>
    <dgm:linClrLst>
      <a:schemeClr val="accent1">
        <a:shade val="80000"/>
      </a:schemeClr>
      <a:schemeClr val="accent1">
        <a:tint val="70000"/>
      </a:schemeClr>
    </dgm:linClrLst>
    <dgm:effectClrLst/>
    <dgm:txLinClrLst/>
    <dgm:txFillClrLst/>
    <dgm:txEffectClrLst/>
  </dgm:styleLbl>
  <dgm:styleLbl name="node1">
    <dgm:fillClrLst>
      <a:schemeClr val="accent1">
        <a:shade val="80000"/>
      </a:schemeClr>
      <a:schemeClr val="accent1">
        <a:tint val="70000"/>
      </a:schemeClr>
    </dgm:fillClrLst>
    <dgm:linClrLst meth="repeat">
      <a:schemeClr val="lt1"/>
    </dgm:linClrLst>
    <dgm:effectClrLst/>
    <dgm:txLinClrLst/>
    <dgm:txFillClrLst/>
    <dgm:txEffectClrLst/>
  </dgm:styleLbl>
  <dgm:styleLbl name="lnNode1">
    <dgm:fillClrLst>
      <a:schemeClr val="accent1">
        <a:shade val="80000"/>
      </a:schemeClr>
      <a:schemeClr val="accent1">
        <a:tint val="7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tint val="70000"/>
        <a:alpha val="50000"/>
      </a:schemeClr>
    </dgm:fillClrLst>
    <dgm:linClrLst meth="repeat">
      <a:schemeClr val="lt1"/>
    </dgm:linClrLst>
    <dgm:effectClrLst/>
    <dgm:txLinClrLst/>
    <dgm:txFillClrLst/>
    <dgm:txEffectClrLst/>
  </dgm:styleLbl>
  <dgm:styleLbl name="node2">
    <dgm:fillClrLst>
      <a:schemeClr val="accent1">
        <a:tint val="99000"/>
      </a:schemeClr>
    </dgm:fillClrLst>
    <dgm:linClrLst meth="repeat">
      <a:schemeClr val="lt1"/>
    </dgm:linClrLst>
    <dgm:effectClrLst/>
    <dgm:txLinClrLst/>
    <dgm:txFillClrLst/>
    <dgm:txEffectClrLst/>
  </dgm:styleLbl>
  <dgm:styleLbl name="node3">
    <dgm:fillClrLst>
      <a:schemeClr val="accent1">
        <a:tint val="80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dgm:txEffectClrLst/>
  </dgm:styleLbl>
  <dgm:styleLbl name="f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b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sibTrans1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9000"/>
      </a:schemeClr>
    </dgm:fillClrLst>
    <dgm:linClrLst meth="repeat">
      <a:schemeClr val="lt1"/>
    </dgm:linClrLst>
    <dgm:effectClrLst/>
    <dgm:txLinClrLst/>
    <dgm:txFillClrLst/>
    <dgm:txEffectClrLst/>
  </dgm:styleLbl>
  <dgm:styleLbl name="asst3">
    <dgm:fillClrLst>
      <a:schemeClr val="accent1">
        <a:tint val="80000"/>
      </a:schemeClr>
    </dgm:fillClrLst>
    <dgm:linClrLst meth="repeat">
      <a:schemeClr val="lt1"/>
    </dgm:linClrLst>
    <dgm:effectClrLst/>
    <dgm:txLinClrLst/>
    <dgm:txFillClrLst/>
    <dgm:txEffectClrLst/>
  </dgm:styleLbl>
  <dgm:styleLbl name="asst4">
    <dgm:fillClrLst>
      <a:schemeClr val="accent1">
        <a:tint val="7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lt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9000"/>
      </a:schemeClr>
    </dgm:fillClrLst>
    <dgm:linClrLst meth="repeat">
      <a:schemeClr val="accent1">
        <a:tint val="99000"/>
      </a:schemeClr>
    </dgm:linClrLst>
    <dgm:effectClrLst/>
    <dgm:txLinClrLst/>
    <dgm:txFillClrLst meth="repeat">
      <a:schemeClr val="tx1"/>
    </dgm:txFillClrLst>
    <dgm:txEffectClrLst/>
  </dgm:styleLbl>
  <dgm:styleLbl name="parChTrans1D3">
    <dgm:fillClrLst meth="repeat">
      <a:schemeClr val="accent1">
        <a:tint val="80000"/>
      </a:schemeClr>
    </dgm:fillClrLst>
    <dgm:linClrLst meth="repeat">
      <a:schemeClr val="accent1">
        <a:tint val="80000"/>
      </a:schemeClr>
    </dgm:linClrLst>
    <dgm:effectClrLst/>
    <dgm:txLinClrLst/>
    <dgm:txFillClrLst meth="repeat">
      <a:schemeClr val="tx1"/>
    </dgm:txFillClrLst>
    <dgm:txEffectClrLst/>
  </dgm:styleLbl>
  <dgm:styleLbl name="parChTrans1D4">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3">
  <dgm:title val=""/>
  <dgm:desc val=""/>
  <dgm:catLst>
    <dgm:cat type="accent1" pri="11300"/>
  </dgm:catLst>
  <dgm:styleLbl name="node0">
    <dgm:fillClrLst meth="repeat">
      <a:schemeClr val="accent1">
        <a:shade val="80000"/>
      </a:schemeClr>
    </dgm:fillClrLst>
    <dgm:linClrLst meth="repeat">
      <a:schemeClr val="lt1"/>
    </dgm:linClrLst>
    <dgm:effectClrLst/>
    <dgm:txLinClrLst/>
    <dgm:txFillClrLst/>
    <dgm:txEffectClrLst/>
  </dgm:styleLbl>
  <dgm:styleLbl name="alignNode1">
    <dgm:fillClrLst>
      <a:schemeClr val="accent1">
        <a:shade val="80000"/>
      </a:schemeClr>
      <a:schemeClr val="accent1">
        <a:tint val="70000"/>
      </a:schemeClr>
    </dgm:fillClrLst>
    <dgm:linClrLst>
      <a:schemeClr val="accent1">
        <a:shade val="80000"/>
      </a:schemeClr>
      <a:schemeClr val="accent1">
        <a:tint val="70000"/>
      </a:schemeClr>
    </dgm:linClrLst>
    <dgm:effectClrLst/>
    <dgm:txLinClrLst/>
    <dgm:txFillClrLst/>
    <dgm:txEffectClrLst/>
  </dgm:styleLbl>
  <dgm:styleLbl name="node1">
    <dgm:fillClrLst>
      <a:schemeClr val="accent1">
        <a:shade val="80000"/>
      </a:schemeClr>
      <a:schemeClr val="accent1">
        <a:tint val="70000"/>
      </a:schemeClr>
    </dgm:fillClrLst>
    <dgm:linClrLst meth="repeat">
      <a:schemeClr val="lt1"/>
    </dgm:linClrLst>
    <dgm:effectClrLst/>
    <dgm:txLinClrLst/>
    <dgm:txFillClrLst/>
    <dgm:txEffectClrLst/>
  </dgm:styleLbl>
  <dgm:styleLbl name="lnNode1">
    <dgm:fillClrLst>
      <a:schemeClr val="accent1">
        <a:shade val="80000"/>
      </a:schemeClr>
      <a:schemeClr val="accent1">
        <a:tint val="7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tint val="70000"/>
        <a:alpha val="50000"/>
      </a:schemeClr>
    </dgm:fillClrLst>
    <dgm:linClrLst meth="repeat">
      <a:schemeClr val="lt1"/>
    </dgm:linClrLst>
    <dgm:effectClrLst/>
    <dgm:txLinClrLst/>
    <dgm:txFillClrLst/>
    <dgm:txEffectClrLst/>
  </dgm:styleLbl>
  <dgm:styleLbl name="node2">
    <dgm:fillClrLst>
      <a:schemeClr val="accent1">
        <a:tint val="99000"/>
      </a:schemeClr>
    </dgm:fillClrLst>
    <dgm:linClrLst meth="repeat">
      <a:schemeClr val="lt1"/>
    </dgm:linClrLst>
    <dgm:effectClrLst/>
    <dgm:txLinClrLst/>
    <dgm:txFillClrLst/>
    <dgm:txEffectClrLst/>
  </dgm:styleLbl>
  <dgm:styleLbl name="node3">
    <dgm:fillClrLst>
      <a:schemeClr val="accent1">
        <a:tint val="80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dgm:txEffectClrLst/>
  </dgm:styleLbl>
  <dgm:styleLbl name="f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b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sibTrans1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9000"/>
      </a:schemeClr>
    </dgm:fillClrLst>
    <dgm:linClrLst meth="repeat">
      <a:schemeClr val="lt1"/>
    </dgm:linClrLst>
    <dgm:effectClrLst/>
    <dgm:txLinClrLst/>
    <dgm:txFillClrLst/>
    <dgm:txEffectClrLst/>
  </dgm:styleLbl>
  <dgm:styleLbl name="asst3">
    <dgm:fillClrLst>
      <a:schemeClr val="accent1">
        <a:tint val="80000"/>
      </a:schemeClr>
    </dgm:fillClrLst>
    <dgm:linClrLst meth="repeat">
      <a:schemeClr val="lt1"/>
    </dgm:linClrLst>
    <dgm:effectClrLst/>
    <dgm:txLinClrLst/>
    <dgm:txFillClrLst/>
    <dgm:txEffectClrLst/>
  </dgm:styleLbl>
  <dgm:styleLbl name="asst4">
    <dgm:fillClrLst>
      <a:schemeClr val="accent1">
        <a:tint val="7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lt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9000"/>
      </a:schemeClr>
    </dgm:fillClrLst>
    <dgm:linClrLst meth="repeat">
      <a:schemeClr val="accent1">
        <a:tint val="99000"/>
      </a:schemeClr>
    </dgm:linClrLst>
    <dgm:effectClrLst/>
    <dgm:txLinClrLst/>
    <dgm:txFillClrLst meth="repeat">
      <a:schemeClr val="tx1"/>
    </dgm:txFillClrLst>
    <dgm:txEffectClrLst/>
  </dgm:styleLbl>
  <dgm:styleLbl name="parChTrans1D3">
    <dgm:fillClrLst meth="repeat">
      <a:schemeClr val="accent1">
        <a:tint val="80000"/>
      </a:schemeClr>
    </dgm:fillClrLst>
    <dgm:linClrLst meth="repeat">
      <a:schemeClr val="accent1">
        <a:tint val="80000"/>
      </a:schemeClr>
    </dgm:linClrLst>
    <dgm:effectClrLst/>
    <dgm:txLinClrLst/>
    <dgm:txFillClrLst meth="repeat">
      <a:schemeClr val="tx1"/>
    </dgm:txFillClrLst>
    <dgm:txEffectClrLst/>
  </dgm:styleLbl>
  <dgm:styleLbl name="parChTrans1D4">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2AF6E58-A6FC-4738-827F-6B3E958C985B}" type="doc">
      <dgm:prSet loTypeId="urn:microsoft.com/office/officeart/2005/8/layout/StepDownProcess" loCatId="process" qsTypeId="urn:microsoft.com/office/officeart/2005/8/quickstyle/simple1" qsCatId="simple" csTypeId="urn:microsoft.com/office/officeart/2005/8/colors/accent1_3" csCatId="accent1" phldr="1"/>
      <dgm:spPr/>
    </dgm:pt>
    <dgm:pt modelId="{09A6F249-E5D1-4095-8FEF-740135C7B4E9}">
      <dgm:prSet phldrT="[Text]" custT="1"/>
      <dgm:spPr/>
      <dgm:t>
        <a:bodyPr/>
        <a:lstStyle/>
        <a:p>
          <a:r>
            <a:rPr lang="en-US" sz="3200" b="1" dirty="0">
              <a:latin typeface="Arial Narrow" panose="020B0606020202030204" pitchFamily="34" charset="0"/>
            </a:rPr>
            <a:t>2009-2010</a:t>
          </a:r>
        </a:p>
      </dgm:t>
    </dgm:pt>
    <dgm:pt modelId="{17A88E6B-70E2-4596-A48E-2100281E8B60}" type="parTrans" cxnId="{4727E8A0-BEF6-4B14-BA68-1C49D72C084F}">
      <dgm:prSet/>
      <dgm:spPr/>
      <dgm:t>
        <a:bodyPr/>
        <a:lstStyle/>
        <a:p>
          <a:endParaRPr lang="en-US" sz="2800" b="1"/>
        </a:p>
      </dgm:t>
    </dgm:pt>
    <dgm:pt modelId="{4DF82BB9-F71E-4394-94B3-B024FC0D83EE}" type="sibTrans" cxnId="{4727E8A0-BEF6-4B14-BA68-1C49D72C084F}">
      <dgm:prSet/>
      <dgm:spPr/>
      <dgm:t>
        <a:bodyPr/>
        <a:lstStyle/>
        <a:p>
          <a:endParaRPr lang="en-US" sz="2800" b="1"/>
        </a:p>
      </dgm:t>
    </dgm:pt>
    <dgm:pt modelId="{A924EC9C-D546-447C-8C70-E159F59D1D60}">
      <dgm:prSet phldrT="[Text]" custT="1"/>
      <dgm:spPr/>
      <dgm:t>
        <a:bodyPr/>
        <a:lstStyle/>
        <a:p>
          <a:r>
            <a:rPr lang="en-US" sz="3200" b="1" dirty="0">
              <a:latin typeface="Arial Narrow" panose="020B0606020202030204" pitchFamily="34" charset="0"/>
            </a:rPr>
            <a:t>2016-2017</a:t>
          </a:r>
        </a:p>
      </dgm:t>
    </dgm:pt>
    <dgm:pt modelId="{DE8E1B42-B399-41A6-A043-60F2AED20A2A}" type="parTrans" cxnId="{7EFC9256-336C-4BC2-8014-5C02D95CEEFE}">
      <dgm:prSet/>
      <dgm:spPr/>
      <dgm:t>
        <a:bodyPr/>
        <a:lstStyle/>
        <a:p>
          <a:endParaRPr lang="en-US" sz="2800" b="1"/>
        </a:p>
      </dgm:t>
    </dgm:pt>
    <dgm:pt modelId="{E4B09A87-81E4-40C6-8B76-A0A4F19659E4}" type="sibTrans" cxnId="{7EFC9256-336C-4BC2-8014-5C02D95CEEFE}">
      <dgm:prSet/>
      <dgm:spPr/>
      <dgm:t>
        <a:bodyPr/>
        <a:lstStyle/>
        <a:p>
          <a:endParaRPr lang="en-US" sz="2800" b="1"/>
        </a:p>
      </dgm:t>
    </dgm:pt>
    <dgm:pt modelId="{814421E7-CB67-415F-9F3F-D87CBCE8F080}">
      <dgm:prSet phldrT="[Text]" custT="1"/>
      <dgm:spPr/>
      <dgm:t>
        <a:bodyPr/>
        <a:lstStyle/>
        <a:p>
          <a:r>
            <a:rPr lang="en-US" sz="3200" b="1" dirty="0">
              <a:latin typeface="Arial Narrow" panose="020B0606020202030204" pitchFamily="34" charset="0"/>
            </a:rPr>
            <a:t>2020-2021</a:t>
          </a:r>
        </a:p>
      </dgm:t>
    </dgm:pt>
    <dgm:pt modelId="{5F64AB0F-9BC8-45D3-B084-A31EF9699AC5}" type="parTrans" cxnId="{FEC1FBB7-9B8A-442B-88C9-DC52FABCD46D}">
      <dgm:prSet/>
      <dgm:spPr/>
      <dgm:t>
        <a:bodyPr/>
        <a:lstStyle/>
        <a:p>
          <a:endParaRPr lang="en-US" sz="2800" b="1"/>
        </a:p>
      </dgm:t>
    </dgm:pt>
    <dgm:pt modelId="{E8A66E06-FEF6-4A2A-B67B-1937F8D66FEC}" type="sibTrans" cxnId="{FEC1FBB7-9B8A-442B-88C9-DC52FABCD46D}">
      <dgm:prSet/>
      <dgm:spPr/>
      <dgm:t>
        <a:bodyPr/>
        <a:lstStyle/>
        <a:p>
          <a:endParaRPr lang="en-US" sz="2800" b="1"/>
        </a:p>
      </dgm:t>
    </dgm:pt>
    <dgm:pt modelId="{B550E75F-3B36-46ED-84C2-F63D39E2038A}" type="pres">
      <dgm:prSet presAssocID="{B2AF6E58-A6FC-4738-827F-6B3E958C985B}" presName="rootnode" presStyleCnt="0">
        <dgm:presLayoutVars>
          <dgm:chMax/>
          <dgm:chPref/>
          <dgm:dir/>
          <dgm:animLvl val="lvl"/>
        </dgm:presLayoutVars>
      </dgm:prSet>
      <dgm:spPr/>
    </dgm:pt>
    <dgm:pt modelId="{0EC15F16-C8E8-4409-8BC6-9B8E794A4EFA}" type="pres">
      <dgm:prSet presAssocID="{09A6F249-E5D1-4095-8FEF-740135C7B4E9}" presName="composite" presStyleCnt="0"/>
      <dgm:spPr/>
    </dgm:pt>
    <dgm:pt modelId="{8D8E7666-3A0B-4FC6-BF75-D8248A46DFE6}" type="pres">
      <dgm:prSet presAssocID="{09A6F249-E5D1-4095-8FEF-740135C7B4E9}" presName="bentUpArrow1" presStyleLbl="alignImgPlace1" presStyleIdx="0" presStyleCnt="2"/>
      <dgm:spPr/>
    </dgm:pt>
    <dgm:pt modelId="{3F3A0E99-CCF6-4E0A-9155-CE0C6FFE50B5}" type="pres">
      <dgm:prSet presAssocID="{09A6F249-E5D1-4095-8FEF-740135C7B4E9}" presName="ParentText" presStyleLbl="node1" presStyleIdx="0" presStyleCnt="3" custScaleX="168708">
        <dgm:presLayoutVars>
          <dgm:chMax val="1"/>
          <dgm:chPref val="1"/>
          <dgm:bulletEnabled val="1"/>
        </dgm:presLayoutVars>
      </dgm:prSet>
      <dgm:spPr/>
    </dgm:pt>
    <dgm:pt modelId="{5AA88AA7-71DA-4979-98DF-BFDB12680E46}" type="pres">
      <dgm:prSet presAssocID="{09A6F249-E5D1-4095-8FEF-740135C7B4E9}" presName="ChildText" presStyleLbl="revTx" presStyleIdx="0" presStyleCnt="2">
        <dgm:presLayoutVars>
          <dgm:chMax val="0"/>
          <dgm:chPref val="0"/>
          <dgm:bulletEnabled val="1"/>
        </dgm:presLayoutVars>
      </dgm:prSet>
      <dgm:spPr/>
    </dgm:pt>
    <dgm:pt modelId="{C1507FD5-0EA9-44E5-85F1-9E5A299B96BD}" type="pres">
      <dgm:prSet presAssocID="{4DF82BB9-F71E-4394-94B3-B024FC0D83EE}" presName="sibTrans" presStyleCnt="0"/>
      <dgm:spPr/>
    </dgm:pt>
    <dgm:pt modelId="{2FAF1824-5887-49D6-B454-CFEB10896DDE}" type="pres">
      <dgm:prSet presAssocID="{A924EC9C-D546-447C-8C70-E159F59D1D60}" presName="composite" presStyleCnt="0"/>
      <dgm:spPr/>
    </dgm:pt>
    <dgm:pt modelId="{51617AC8-1F7D-4FAE-8C69-DF265A8C3150}" type="pres">
      <dgm:prSet presAssocID="{A924EC9C-D546-447C-8C70-E159F59D1D60}" presName="bentUpArrow1" presStyleLbl="alignImgPlace1" presStyleIdx="1" presStyleCnt="2"/>
      <dgm:spPr/>
    </dgm:pt>
    <dgm:pt modelId="{12FE65EC-F80C-451C-B692-77CDF3C3B4A7}" type="pres">
      <dgm:prSet presAssocID="{A924EC9C-D546-447C-8C70-E159F59D1D60}" presName="ParentText" presStyleLbl="node1" presStyleIdx="1" presStyleCnt="3" custScaleX="168708">
        <dgm:presLayoutVars>
          <dgm:chMax val="1"/>
          <dgm:chPref val="1"/>
          <dgm:bulletEnabled val="1"/>
        </dgm:presLayoutVars>
      </dgm:prSet>
      <dgm:spPr/>
    </dgm:pt>
    <dgm:pt modelId="{BC791C4E-40FC-42DB-80C9-70086D26B80A}" type="pres">
      <dgm:prSet presAssocID="{A924EC9C-D546-447C-8C70-E159F59D1D60}" presName="ChildText" presStyleLbl="revTx" presStyleIdx="1" presStyleCnt="2">
        <dgm:presLayoutVars>
          <dgm:chMax val="0"/>
          <dgm:chPref val="0"/>
          <dgm:bulletEnabled val="1"/>
        </dgm:presLayoutVars>
      </dgm:prSet>
      <dgm:spPr/>
    </dgm:pt>
    <dgm:pt modelId="{679DB6D6-289C-4E3F-BD22-1043C424AE82}" type="pres">
      <dgm:prSet presAssocID="{E4B09A87-81E4-40C6-8B76-A0A4F19659E4}" presName="sibTrans" presStyleCnt="0"/>
      <dgm:spPr/>
    </dgm:pt>
    <dgm:pt modelId="{899DE9B3-A1CC-421C-BA86-E667C01009B9}" type="pres">
      <dgm:prSet presAssocID="{814421E7-CB67-415F-9F3F-D87CBCE8F080}" presName="composite" presStyleCnt="0"/>
      <dgm:spPr/>
    </dgm:pt>
    <dgm:pt modelId="{C82BDF7E-FB0B-45DE-B801-38B213F33AFD}" type="pres">
      <dgm:prSet presAssocID="{814421E7-CB67-415F-9F3F-D87CBCE8F080}" presName="ParentText" presStyleLbl="node1" presStyleIdx="2" presStyleCnt="3" custScaleX="168708">
        <dgm:presLayoutVars>
          <dgm:chMax val="1"/>
          <dgm:chPref val="1"/>
          <dgm:bulletEnabled val="1"/>
        </dgm:presLayoutVars>
      </dgm:prSet>
      <dgm:spPr/>
    </dgm:pt>
  </dgm:ptLst>
  <dgm:cxnLst>
    <dgm:cxn modelId="{FCC6E63D-1A63-41B0-AB0D-26B6A18CDA6E}" type="presOf" srcId="{814421E7-CB67-415F-9F3F-D87CBCE8F080}" destId="{C82BDF7E-FB0B-45DE-B801-38B213F33AFD}" srcOrd="0" destOrd="0" presId="urn:microsoft.com/office/officeart/2005/8/layout/StepDownProcess"/>
    <dgm:cxn modelId="{FB452068-59E1-4FDD-8FC5-8751C01ECB2D}" type="presOf" srcId="{B2AF6E58-A6FC-4738-827F-6B3E958C985B}" destId="{B550E75F-3B36-46ED-84C2-F63D39E2038A}" srcOrd="0" destOrd="0" presId="urn:microsoft.com/office/officeart/2005/8/layout/StepDownProcess"/>
    <dgm:cxn modelId="{7EFC9256-336C-4BC2-8014-5C02D95CEEFE}" srcId="{B2AF6E58-A6FC-4738-827F-6B3E958C985B}" destId="{A924EC9C-D546-447C-8C70-E159F59D1D60}" srcOrd="1" destOrd="0" parTransId="{DE8E1B42-B399-41A6-A043-60F2AED20A2A}" sibTransId="{E4B09A87-81E4-40C6-8B76-A0A4F19659E4}"/>
    <dgm:cxn modelId="{E3E74F8C-F481-4010-A7B6-F3B17D4FD77B}" type="presOf" srcId="{A924EC9C-D546-447C-8C70-E159F59D1D60}" destId="{12FE65EC-F80C-451C-B692-77CDF3C3B4A7}" srcOrd="0" destOrd="0" presId="urn:microsoft.com/office/officeart/2005/8/layout/StepDownProcess"/>
    <dgm:cxn modelId="{4727E8A0-BEF6-4B14-BA68-1C49D72C084F}" srcId="{B2AF6E58-A6FC-4738-827F-6B3E958C985B}" destId="{09A6F249-E5D1-4095-8FEF-740135C7B4E9}" srcOrd="0" destOrd="0" parTransId="{17A88E6B-70E2-4596-A48E-2100281E8B60}" sibTransId="{4DF82BB9-F71E-4394-94B3-B024FC0D83EE}"/>
    <dgm:cxn modelId="{FEC1FBB7-9B8A-442B-88C9-DC52FABCD46D}" srcId="{B2AF6E58-A6FC-4738-827F-6B3E958C985B}" destId="{814421E7-CB67-415F-9F3F-D87CBCE8F080}" srcOrd="2" destOrd="0" parTransId="{5F64AB0F-9BC8-45D3-B084-A31EF9699AC5}" sibTransId="{E8A66E06-FEF6-4A2A-B67B-1937F8D66FEC}"/>
    <dgm:cxn modelId="{6A6E97D0-C21C-40EA-9617-2100D4D910A2}" type="presOf" srcId="{09A6F249-E5D1-4095-8FEF-740135C7B4E9}" destId="{3F3A0E99-CCF6-4E0A-9155-CE0C6FFE50B5}" srcOrd="0" destOrd="0" presId="urn:microsoft.com/office/officeart/2005/8/layout/StepDownProcess"/>
    <dgm:cxn modelId="{614D8EEB-4465-4B9A-930A-F3B0604DBE56}" type="presParOf" srcId="{B550E75F-3B36-46ED-84C2-F63D39E2038A}" destId="{0EC15F16-C8E8-4409-8BC6-9B8E794A4EFA}" srcOrd="0" destOrd="0" presId="urn:microsoft.com/office/officeart/2005/8/layout/StepDownProcess"/>
    <dgm:cxn modelId="{0817925B-1B2F-4E7B-839B-9E5CB910E9D3}" type="presParOf" srcId="{0EC15F16-C8E8-4409-8BC6-9B8E794A4EFA}" destId="{8D8E7666-3A0B-4FC6-BF75-D8248A46DFE6}" srcOrd="0" destOrd="0" presId="urn:microsoft.com/office/officeart/2005/8/layout/StepDownProcess"/>
    <dgm:cxn modelId="{0353C704-2193-49D5-8D7E-941BC4346A23}" type="presParOf" srcId="{0EC15F16-C8E8-4409-8BC6-9B8E794A4EFA}" destId="{3F3A0E99-CCF6-4E0A-9155-CE0C6FFE50B5}" srcOrd="1" destOrd="0" presId="urn:microsoft.com/office/officeart/2005/8/layout/StepDownProcess"/>
    <dgm:cxn modelId="{6D1814D9-8073-4423-96A5-ACE9282BDE6D}" type="presParOf" srcId="{0EC15F16-C8E8-4409-8BC6-9B8E794A4EFA}" destId="{5AA88AA7-71DA-4979-98DF-BFDB12680E46}" srcOrd="2" destOrd="0" presId="urn:microsoft.com/office/officeart/2005/8/layout/StepDownProcess"/>
    <dgm:cxn modelId="{289C6CFF-508A-44C6-B44F-48EBCC3D9796}" type="presParOf" srcId="{B550E75F-3B36-46ED-84C2-F63D39E2038A}" destId="{C1507FD5-0EA9-44E5-85F1-9E5A299B96BD}" srcOrd="1" destOrd="0" presId="urn:microsoft.com/office/officeart/2005/8/layout/StepDownProcess"/>
    <dgm:cxn modelId="{662AB2E4-607B-4CB0-B63A-35A110B3A61B}" type="presParOf" srcId="{B550E75F-3B36-46ED-84C2-F63D39E2038A}" destId="{2FAF1824-5887-49D6-B454-CFEB10896DDE}" srcOrd="2" destOrd="0" presId="urn:microsoft.com/office/officeart/2005/8/layout/StepDownProcess"/>
    <dgm:cxn modelId="{BE6239FE-516D-44BF-8A4A-A6ECEC774606}" type="presParOf" srcId="{2FAF1824-5887-49D6-B454-CFEB10896DDE}" destId="{51617AC8-1F7D-4FAE-8C69-DF265A8C3150}" srcOrd="0" destOrd="0" presId="urn:microsoft.com/office/officeart/2005/8/layout/StepDownProcess"/>
    <dgm:cxn modelId="{35563E21-27E1-4675-B210-3B7AFFE4FA33}" type="presParOf" srcId="{2FAF1824-5887-49D6-B454-CFEB10896DDE}" destId="{12FE65EC-F80C-451C-B692-77CDF3C3B4A7}" srcOrd="1" destOrd="0" presId="urn:microsoft.com/office/officeart/2005/8/layout/StepDownProcess"/>
    <dgm:cxn modelId="{89205A52-84D1-4FE1-9752-74AD95425255}" type="presParOf" srcId="{2FAF1824-5887-49D6-B454-CFEB10896DDE}" destId="{BC791C4E-40FC-42DB-80C9-70086D26B80A}" srcOrd="2" destOrd="0" presId="urn:microsoft.com/office/officeart/2005/8/layout/StepDownProcess"/>
    <dgm:cxn modelId="{82C01AC0-023E-4EC5-9C43-9372A512E9E5}" type="presParOf" srcId="{B550E75F-3B36-46ED-84C2-F63D39E2038A}" destId="{679DB6D6-289C-4E3F-BD22-1043C424AE82}" srcOrd="3" destOrd="0" presId="urn:microsoft.com/office/officeart/2005/8/layout/StepDownProcess"/>
    <dgm:cxn modelId="{F3167794-52F6-48BC-9F5F-880FFF12E7AC}" type="presParOf" srcId="{B550E75F-3B36-46ED-84C2-F63D39E2038A}" destId="{899DE9B3-A1CC-421C-BA86-E667C01009B9}" srcOrd="4" destOrd="0" presId="urn:microsoft.com/office/officeart/2005/8/layout/StepDownProcess"/>
    <dgm:cxn modelId="{166D509F-78CD-4B3F-8636-C948D6F8A157}" type="presParOf" srcId="{899DE9B3-A1CC-421C-BA86-E667C01009B9}" destId="{C82BDF7E-FB0B-45DE-B801-38B213F33AFD}" srcOrd="0" destOrd="0" presId="urn:microsoft.com/office/officeart/2005/8/layout/StepDown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1FDE72C4-F3F9-48AC-94E4-E2B4F10E513F}" type="doc">
      <dgm:prSet loTypeId="urn:microsoft.com/office/officeart/2008/layout/AlternatingHexagons" loCatId="list" qsTypeId="urn:microsoft.com/office/officeart/2005/8/quickstyle/simple1" qsCatId="simple" csTypeId="urn:microsoft.com/office/officeart/2005/8/colors/accent1_3" csCatId="accent1" phldr="1"/>
      <dgm:spPr/>
      <dgm:t>
        <a:bodyPr/>
        <a:lstStyle/>
        <a:p>
          <a:endParaRPr lang="en-US"/>
        </a:p>
      </dgm:t>
    </dgm:pt>
    <dgm:pt modelId="{B757F418-EC4A-4D3E-9639-2598727ECB78}">
      <dgm:prSet phldrT="[Text]" custT="1"/>
      <dgm:spPr/>
      <dgm:t>
        <a:bodyPr/>
        <a:lstStyle/>
        <a:p>
          <a:r>
            <a:rPr lang="en-US" sz="1100" b="1" dirty="0"/>
            <a:t>993 APRNs completed the survey</a:t>
          </a:r>
        </a:p>
      </dgm:t>
    </dgm:pt>
    <dgm:pt modelId="{4AAB83AC-F493-460A-B4C9-132CFD56A67A}" type="parTrans" cxnId="{FF47C884-3662-47D6-8424-7EF9A0CABA63}">
      <dgm:prSet/>
      <dgm:spPr/>
      <dgm:t>
        <a:bodyPr/>
        <a:lstStyle/>
        <a:p>
          <a:endParaRPr lang="en-US" sz="2000"/>
        </a:p>
      </dgm:t>
    </dgm:pt>
    <dgm:pt modelId="{51A5737F-81BA-4636-8CAB-D08FDE189A44}" type="sibTrans" cxnId="{FF47C884-3662-47D6-8424-7EF9A0CABA63}">
      <dgm:prSet custT="1"/>
      <dgm:spPr/>
      <dgm:t>
        <a:bodyPr/>
        <a:lstStyle/>
        <a:p>
          <a:endParaRPr lang="en-US" sz="4000" dirty="0"/>
        </a:p>
      </dgm:t>
    </dgm:pt>
    <dgm:pt modelId="{91EE9E2E-5620-4F29-88C5-99D0244F95D0}">
      <dgm:prSet phldrT="[Text]" custT="1"/>
      <dgm:spPr/>
      <dgm:t>
        <a:bodyPr/>
        <a:lstStyle/>
        <a:p>
          <a:r>
            <a:rPr lang="en-US" sz="1100" dirty="0"/>
            <a:t>35.8% of the entire PMHS-certified population (at the time) participated.</a:t>
          </a:r>
        </a:p>
      </dgm:t>
    </dgm:pt>
    <dgm:pt modelId="{61AED08D-CC8D-46C4-9A82-CF96094212D5}" type="parTrans" cxnId="{50F64B20-ADDF-4FCA-92D2-5E1BA072DC99}">
      <dgm:prSet/>
      <dgm:spPr/>
      <dgm:t>
        <a:bodyPr/>
        <a:lstStyle/>
        <a:p>
          <a:endParaRPr lang="en-US" sz="2000"/>
        </a:p>
      </dgm:t>
    </dgm:pt>
    <dgm:pt modelId="{C38D5F5C-5BDD-4312-81F7-301B79B75355}" type="sibTrans" cxnId="{50F64B20-ADDF-4FCA-92D2-5E1BA072DC99}">
      <dgm:prSet/>
      <dgm:spPr/>
      <dgm:t>
        <a:bodyPr/>
        <a:lstStyle/>
        <a:p>
          <a:endParaRPr lang="en-US" sz="2000"/>
        </a:p>
      </dgm:t>
    </dgm:pt>
    <dgm:pt modelId="{036CCEBF-87A6-44B6-840C-4A744F57A13F}">
      <dgm:prSet phldrT="[Text]" custT="1"/>
      <dgm:spPr/>
      <dgm:t>
        <a:bodyPr/>
        <a:lstStyle/>
        <a:p>
          <a:r>
            <a:rPr lang="en-US" sz="1100" b="1" dirty="0"/>
            <a:t>64.9% of respondents worked in Primary Care settings</a:t>
          </a:r>
        </a:p>
      </dgm:t>
    </dgm:pt>
    <dgm:pt modelId="{C9DC7A9A-B505-4248-830F-BE7BD940EBF2}" type="parTrans" cxnId="{2AE0AB91-63AF-416B-866E-AEB19560B8E7}">
      <dgm:prSet/>
      <dgm:spPr/>
      <dgm:t>
        <a:bodyPr/>
        <a:lstStyle/>
        <a:p>
          <a:endParaRPr lang="en-US" sz="2000"/>
        </a:p>
      </dgm:t>
    </dgm:pt>
    <dgm:pt modelId="{389238F6-B363-475D-A6C0-A705FCC41143}" type="sibTrans" cxnId="{2AE0AB91-63AF-416B-866E-AEB19560B8E7}">
      <dgm:prSet custT="1"/>
      <dgm:spPr/>
      <dgm:t>
        <a:bodyPr/>
        <a:lstStyle/>
        <a:p>
          <a:endParaRPr lang="en-US" sz="4000" dirty="0"/>
        </a:p>
      </dgm:t>
    </dgm:pt>
    <dgm:pt modelId="{7F127BE9-C27B-4908-8B87-7E5C886320E8}">
      <dgm:prSet phldrT="[Text]" custT="1"/>
      <dgm:spPr/>
      <dgm:t>
        <a:bodyPr/>
        <a:lstStyle/>
        <a:p>
          <a:r>
            <a:rPr lang="en-US" sz="1100" dirty="0"/>
            <a:t>This includes primary care family practices, pediatrics, and adolescent medicine.</a:t>
          </a:r>
        </a:p>
      </dgm:t>
    </dgm:pt>
    <dgm:pt modelId="{3C9C13B8-A7E7-4D7C-AD9B-6277CB3521B0}" type="parTrans" cxnId="{16F7F48F-DB72-4185-9166-F86D907DA613}">
      <dgm:prSet/>
      <dgm:spPr/>
      <dgm:t>
        <a:bodyPr/>
        <a:lstStyle/>
        <a:p>
          <a:endParaRPr lang="en-US" sz="2000"/>
        </a:p>
      </dgm:t>
    </dgm:pt>
    <dgm:pt modelId="{012B9A81-33FA-479D-A364-E84A259B9217}" type="sibTrans" cxnId="{16F7F48F-DB72-4185-9166-F86D907DA613}">
      <dgm:prSet/>
      <dgm:spPr/>
      <dgm:t>
        <a:bodyPr/>
        <a:lstStyle/>
        <a:p>
          <a:endParaRPr lang="en-US" sz="2000"/>
        </a:p>
      </dgm:t>
    </dgm:pt>
    <dgm:pt modelId="{D414C28B-6377-4CAA-B6E4-035B6315A9CF}">
      <dgm:prSet phldrT="[Text]" custT="1"/>
      <dgm:spPr/>
      <dgm:t>
        <a:bodyPr/>
        <a:lstStyle/>
        <a:p>
          <a:r>
            <a:rPr lang="en-US" sz="1100" b="1" dirty="0"/>
            <a:t>8.6% worked in Develop-mental / Behavioral Pediatrics</a:t>
          </a:r>
        </a:p>
      </dgm:t>
    </dgm:pt>
    <dgm:pt modelId="{AB634E37-CEF5-4C63-80B4-CCCE26C97F77}" type="parTrans" cxnId="{FECE075A-76B4-4D06-BF31-035892DE4891}">
      <dgm:prSet/>
      <dgm:spPr/>
      <dgm:t>
        <a:bodyPr/>
        <a:lstStyle/>
        <a:p>
          <a:endParaRPr lang="en-US" sz="2000"/>
        </a:p>
      </dgm:t>
    </dgm:pt>
    <dgm:pt modelId="{BE120118-EA9E-4C48-8732-7F6D9132AE84}" type="sibTrans" cxnId="{FECE075A-76B4-4D06-BF31-035892DE4891}">
      <dgm:prSet custT="1"/>
      <dgm:spPr/>
      <dgm:t>
        <a:bodyPr/>
        <a:lstStyle/>
        <a:p>
          <a:endParaRPr lang="en-US" sz="4000" dirty="0"/>
        </a:p>
      </dgm:t>
    </dgm:pt>
    <dgm:pt modelId="{8EEA126D-F570-442E-AD3F-886E69F0C1F1}">
      <dgm:prSet phldrT="[Text]" custT="1"/>
      <dgm:spPr/>
      <dgm:t>
        <a:bodyPr/>
        <a:lstStyle/>
        <a:p>
          <a:r>
            <a:rPr lang="en-US" sz="1100" dirty="0"/>
            <a:t>This includes outpatient clinics or specialty practices.</a:t>
          </a:r>
        </a:p>
      </dgm:t>
    </dgm:pt>
    <dgm:pt modelId="{655205CF-C498-4F6B-85B4-36555E477FA7}" type="parTrans" cxnId="{CB0905C5-5692-461A-9F85-9CC22E9135FC}">
      <dgm:prSet/>
      <dgm:spPr/>
      <dgm:t>
        <a:bodyPr/>
        <a:lstStyle/>
        <a:p>
          <a:endParaRPr lang="en-US" sz="2000"/>
        </a:p>
      </dgm:t>
    </dgm:pt>
    <dgm:pt modelId="{ECADFA62-9689-477D-B50A-536530D321A2}" type="sibTrans" cxnId="{CB0905C5-5692-461A-9F85-9CC22E9135FC}">
      <dgm:prSet/>
      <dgm:spPr/>
      <dgm:t>
        <a:bodyPr/>
        <a:lstStyle/>
        <a:p>
          <a:endParaRPr lang="en-US" sz="2000"/>
        </a:p>
      </dgm:t>
    </dgm:pt>
    <dgm:pt modelId="{81BA107E-DA95-43F1-83F7-6DC38B3200FF}">
      <dgm:prSet phldrT="[Text]" custT="1"/>
      <dgm:spPr/>
      <dgm:t>
        <a:bodyPr/>
        <a:lstStyle/>
        <a:p>
          <a:r>
            <a:rPr lang="en-US" sz="1100" b="1" dirty="0"/>
            <a:t>On average, respondents spent 82% of their time in direct patient care</a:t>
          </a:r>
        </a:p>
      </dgm:t>
    </dgm:pt>
    <dgm:pt modelId="{77C66648-0D54-4C78-BF84-00CE8F9B1BB7}" type="parTrans" cxnId="{9E39A2F3-953D-4DBD-90EF-D2C97E5EF364}">
      <dgm:prSet/>
      <dgm:spPr/>
      <dgm:t>
        <a:bodyPr/>
        <a:lstStyle/>
        <a:p>
          <a:endParaRPr lang="en-US" sz="2000"/>
        </a:p>
      </dgm:t>
    </dgm:pt>
    <dgm:pt modelId="{8BF78097-153F-4C67-BEDF-7B3FDA442790}" type="sibTrans" cxnId="{9E39A2F3-953D-4DBD-90EF-D2C97E5EF364}">
      <dgm:prSet custT="1"/>
      <dgm:spPr/>
      <dgm:t>
        <a:bodyPr/>
        <a:lstStyle/>
        <a:p>
          <a:endParaRPr lang="en-US" sz="4000" dirty="0"/>
        </a:p>
      </dgm:t>
    </dgm:pt>
    <dgm:pt modelId="{8F52A2E8-433B-48B3-B124-FC55E18E5CE1}">
      <dgm:prSet phldrT="[Text]" custT="1"/>
      <dgm:spPr/>
      <dgm:t>
        <a:bodyPr/>
        <a:lstStyle/>
        <a:p>
          <a:r>
            <a:rPr lang="en-US" sz="1100" dirty="0"/>
            <a:t>Administration and supervisory activities were at 8.5%, followed by faculty / education at 7.5% and research at 2.4%.</a:t>
          </a:r>
        </a:p>
      </dgm:t>
    </dgm:pt>
    <dgm:pt modelId="{F2FCD113-B7D7-41FF-8602-3BEB5DEE825B}" type="parTrans" cxnId="{2AF94A1E-95F1-458A-B6BB-AA54D80A27E7}">
      <dgm:prSet/>
      <dgm:spPr/>
      <dgm:t>
        <a:bodyPr/>
        <a:lstStyle/>
        <a:p>
          <a:endParaRPr lang="en-US" sz="2000"/>
        </a:p>
      </dgm:t>
    </dgm:pt>
    <dgm:pt modelId="{06A5286B-6013-41B5-BD00-001DCAA99212}" type="sibTrans" cxnId="{2AF94A1E-95F1-458A-B6BB-AA54D80A27E7}">
      <dgm:prSet/>
      <dgm:spPr/>
      <dgm:t>
        <a:bodyPr/>
        <a:lstStyle/>
        <a:p>
          <a:endParaRPr lang="en-US" sz="2000"/>
        </a:p>
      </dgm:t>
    </dgm:pt>
    <dgm:pt modelId="{22CA60FE-9D62-4E44-BECD-9F903F23C853}">
      <dgm:prSet phldrT="[Text]" custT="1"/>
      <dgm:spPr/>
      <dgm:t>
        <a:bodyPr/>
        <a:lstStyle/>
        <a:p>
          <a:r>
            <a:rPr lang="en-US" sz="1100" b="1" dirty="0"/>
            <a:t>Other Data</a:t>
          </a:r>
        </a:p>
      </dgm:t>
    </dgm:pt>
    <dgm:pt modelId="{B205B541-D54E-48E6-88CA-B35ACDA8E8A8}" type="parTrans" cxnId="{34774459-BBD6-432A-84B6-7AB4C8BAA3E7}">
      <dgm:prSet/>
      <dgm:spPr/>
      <dgm:t>
        <a:bodyPr/>
        <a:lstStyle/>
        <a:p>
          <a:endParaRPr lang="en-US" sz="2000"/>
        </a:p>
      </dgm:t>
    </dgm:pt>
    <dgm:pt modelId="{4C5AE7FC-5E82-4877-9A18-D8BE0B701B51}" type="sibTrans" cxnId="{34774459-BBD6-432A-84B6-7AB4C8BAA3E7}">
      <dgm:prSet custT="1"/>
      <dgm:spPr/>
      <dgm:t>
        <a:bodyPr/>
        <a:lstStyle/>
        <a:p>
          <a:endParaRPr lang="en-US" sz="4000" dirty="0"/>
        </a:p>
      </dgm:t>
    </dgm:pt>
    <dgm:pt modelId="{62DF0400-AC06-45BB-A5DA-5572493D9205}">
      <dgm:prSet phldrT="[Text]" custT="1"/>
      <dgm:spPr/>
      <dgm:t>
        <a:bodyPr/>
        <a:lstStyle/>
        <a:p>
          <a:r>
            <a:rPr lang="en-US" sz="1100" b="0" dirty="0"/>
            <a:t>64% prescribe schedule II medications.</a:t>
          </a:r>
        </a:p>
      </dgm:t>
    </dgm:pt>
    <dgm:pt modelId="{D6C993E6-E700-4FA1-A4BE-FE12C9A59BAD}" type="parTrans" cxnId="{C7C63B67-0E51-42A4-8DC9-6FA960CABCC4}">
      <dgm:prSet/>
      <dgm:spPr/>
      <dgm:t>
        <a:bodyPr/>
        <a:lstStyle/>
        <a:p>
          <a:endParaRPr lang="en-US" sz="2000"/>
        </a:p>
      </dgm:t>
    </dgm:pt>
    <dgm:pt modelId="{E65CF4A1-D903-481F-984F-D72F8CB558A4}" type="sibTrans" cxnId="{C7C63B67-0E51-42A4-8DC9-6FA960CABCC4}">
      <dgm:prSet/>
      <dgm:spPr/>
      <dgm:t>
        <a:bodyPr/>
        <a:lstStyle/>
        <a:p>
          <a:endParaRPr lang="en-US" sz="2000"/>
        </a:p>
      </dgm:t>
    </dgm:pt>
    <dgm:pt modelId="{73881CDB-D17F-4214-9C5B-E6994A1D9DA4}">
      <dgm:prSet phldrT="[Text]" custT="1"/>
      <dgm:spPr/>
      <dgm:t>
        <a:bodyPr/>
        <a:lstStyle/>
        <a:p>
          <a:r>
            <a:rPr lang="en-US" sz="1100" b="0" dirty="0"/>
            <a:t>50% bill for services in their own name.</a:t>
          </a:r>
        </a:p>
        <a:p>
          <a:r>
            <a:rPr lang="en-US" sz="1100" b="0" dirty="0"/>
            <a:t>42% are practicing in a suburban area.</a:t>
          </a:r>
        </a:p>
      </dgm:t>
    </dgm:pt>
    <dgm:pt modelId="{64C829C4-E1B8-43A3-BF75-86F3A8FFC8B3}" type="parTrans" cxnId="{CE9580B7-5C71-46E1-A6B1-9ECAB51FC8AA}">
      <dgm:prSet/>
      <dgm:spPr/>
      <dgm:t>
        <a:bodyPr/>
        <a:lstStyle/>
        <a:p>
          <a:endParaRPr lang="en-US" sz="2000"/>
        </a:p>
      </dgm:t>
    </dgm:pt>
    <dgm:pt modelId="{AAA0C434-0017-4782-AFA5-D9CD0D8D04E1}" type="sibTrans" cxnId="{CE9580B7-5C71-46E1-A6B1-9ECAB51FC8AA}">
      <dgm:prSet/>
      <dgm:spPr/>
      <dgm:t>
        <a:bodyPr/>
        <a:lstStyle/>
        <a:p>
          <a:endParaRPr lang="en-US" sz="2000"/>
        </a:p>
      </dgm:t>
    </dgm:pt>
    <dgm:pt modelId="{DF2D5D7C-662D-4396-A398-77774D650F5D}" type="pres">
      <dgm:prSet presAssocID="{1FDE72C4-F3F9-48AC-94E4-E2B4F10E513F}" presName="Name0" presStyleCnt="0">
        <dgm:presLayoutVars>
          <dgm:chMax/>
          <dgm:chPref/>
          <dgm:dir/>
          <dgm:animLvl val="lvl"/>
        </dgm:presLayoutVars>
      </dgm:prSet>
      <dgm:spPr/>
    </dgm:pt>
    <dgm:pt modelId="{1A85F482-AF22-4762-9DAF-83BB9884A3C2}" type="pres">
      <dgm:prSet presAssocID="{B757F418-EC4A-4D3E-9639-2598727ECB78}" presName="composite" presStyleCnt="0"/>
      <dgm:spPr/>
    </dgm:pt>
    <dgm:pt modelId="{35274F11-3F52-4106-99C9-E3A67DB03E83}" type="pres">
      <dgm:prSet presAssocID="{B757F418-EC4A-4D3E-9639-2598727ECB78}" presName="Parent1" presStyleLbl="node1" presStyleIdx="0" presStyleCnt="10">
        <dgm:presLayoutVars>
          <dgm:chMax val="1"/>
          <dgm:chPref val="1"/>
          <dgm:bulletEnabled val="1"/>
        </dgm:presLayoutVars>
      </dgm:prSet>
      <dgm:spPr/>
    </dgm:pt>
    <dgm:pt modelId="{6E268B59-9370-402F-B420-C2EE07D3D797}" type="pres">
      <dgm:prSet presAssocID="{B757F418-EC4A-4D3E-9639-2598727ECB78}" presName="Childtext1" presStyleLbl="revTx" presStyleIdx="0" presStyleCnt="5">
        <dgm:presLayoutVars>
          <dgm:chMax val="0"/>
          <dgm:chPref val="0"/>
          <dgm:bulletEnabled val="1"/>
        </dgm:presLayoutVars>
      </dgm:prSet>
      <dgm:spPr/>
    </dgm:pt>
    <dgm:pt modelId="{27EB6E71-2B95-4497-9292-6A73908AE039}" type="pres">
      <dgm:prSet presAssocID="{B757F418-EC4A-4D3E-9639-2598727ECB78}" presName="BalanceSpacing" presStyleCnt="0"/>
      <dgm:spPr/>
    </dgm:pt>
    <dgm:pt modelId="{5656D39E-E902-4D8A-9DA0-2E115423C158}" type="pres">
      <dgm:prSet presAssocID="{B757F418-EC4A-4D3E-9639-2598727ECB78}" presName="BalanceSpacing1" presStyleCnt="0"/>
      <dgm:spPr/>
    </dgm:pt>
    <dgm:pt modelId="{E3E2FB2B-1245-4418-95D3-C449F523D27E}" type="pres">
      <dgm:prSet presAssocID="{51A5737F-81BA-4636-8CAB-D08FDE189A44}" presName="Accent1Text" presStyleLbl="node1" presStyleIdx="1" presStyleCnt="10"/>
      <dgm:spPr/>
    </dgm:pt>
    <dgm:pt modelId="{512F4C46-3EDE-4AD1-838B-2187992F2B90}" type="pres">
      <dgm:prSet presAssocID="{51A5737F-81BA-4636-8CAB-D08FDE189A44}" presName="spaceBetweenRectangles" presStyleCnt="0"/>
      <dgm:spPr/>
    </dgm:pt>
    <dgm:pt modelId="{BF3261A6-765F-48D6-84E5-7CE7E484A5A8}" type="pres">
      <dgm:prSet presAssocID="{036CCEBF-87A6-44B6-840C-4A744F57A13F}" presName="composite" presStyleCnt="0"/>
      <dgm:spPr/>
    </dgm:pt>
    <dgm:pt modelId="{EED05D4D-7B51-4CF9-817E-AF29428FA04B}" type="pres">
      <dgm:prSet presAssocID="{036CCEBF-87A6-44B6-840C-4A744F57A13F}" presName="Parent1" presStyleLbl="node1" presStyleIdx="2" presStyleCnt="10">
        <dgm:presLayoutVars>
          <dgm:chMax val="1"/>
          <dgm:chPref val="1"/>
          <dgm:bulletEnabled val="1"/>
        </dgm:presLayoutVars>
      </dgm:prSet>
      <dgm:spPr/>
    </dgm:pt>
    <dgm:pt modelId="{C047D638-3288-4261-BD1C-010CB9D1DAD5}" type="pres">
      <dgm:prSet presAssocID="{036CCEBF-87A6-44B6-840C-4A744F57A13F}" presName="Childtext1" presStyleLbl="revTx" presStyleIdx="1" presStyleCnt="5">
        <dgm:presLayoutVars>
          <dgm:chMax val="0"/>
          <dgm:chPref val="0"/>
          <dgm:bulletEnabled val="1"/>
        </dgm:presLayoutVars>
      </dgm:prSet>
      <dgm:spPr/>
    </dgm:pt>
    <dgm:pt modelId="{CF5D8D8D-F885-4A9E-A14B-6D39D6DD99E4}" type="pres">
      <dgm:prSet presAssocID="{036CCEBF-87A6-44B6-840C-4A744F57A13F}" presName="BalanceSpacing" presStyleCnt="0"/>
      <dgm:spPr/>
    </dgm:pt>
    <dgm:pt modelId="{EFBAFA8B-7247-4298-A658-7892F8CB919C}" type="pres">
      <dgm:prSet presAssocID="{036CCEBF-87A6-44B6-840C-4A744F57A13F}" presName="BalanceSpacing1" presStyleCnt="0"/>
      <dgm:spPr/>
    </dgm:pt>
    <dgm:pt modelId="{7445D09E-F81C-4597-8557-28CABDBF271D}" type="pres">
      <dgm:prSet presAssocID="{389238F6-B363-475D-A6C0-A705FCC41143}" presName="Accent1Text" presStyleLbl="node1" presStyleIdx="3" presStyleCnt="10"/>
      <dgm:spPr/>
    </dgm:pt>
    <dgm:pt modelId="{04DAA659-7262-4FCD-A73E-FCEF592AAEEC}" type="pres">
      <dgm:prSet presAssocID="{389238F6-B363-475D-A6C0-A705FCC41143}" presName="spaceBetweenRectangles" presStyleCnt="0"/>
      <dgm:spPr/>
    </dgm:pt>
    <dgm:pt modelId="{25F6001B-3E96-4FCC-ACD4-55FF523D527B}" type="pres">
      <dgm:prSet presAssocID="{D414C28B-6377-4CAA-B6E4-035B6315A9CF}" presName="composite" presStyleCnt="0"/>
      <dgm:spPr/>
    </dgm:pt>
    <dgm:pt modelId="{72A7AF5C-2C2F-45D4-8C41-5C202E1B7444}" type="pres">
      <dgm:prSet presAssocID="{D414C28B-6377-4CAA-B6E4-035B6315A9CF}" presName="Parent1" presStyleLbl="node1" presStyleIdx="4" presStyleCnt="10">
        <dgm:presLayoutVars>
          <dgm:chMax val="1"/>
          <dgm:chPref val="1"/>
          <dgm:bulletEnabled val="1"/>
        </dgm:presLayoutVars>
      </dgm:prSet>
      <dgm:spPr/>
    </dgm:pt>
    <dgm:pt modelId="{CC75E1B8-367A-4C5E-BC71-6AF15305B06C}" type="pres">
      <dgm:prSet presAssocID="{D414C28B-6377-4CAA-B6E4-035B6315A9CF}" presName="Childtext1" presStyleLbl="revTx" presStyleIdx="2" presStyleCnt="5">
        <dgm:presLayoutVars>
          <dgm:chMax val="0"/>
          <dgm:chPref val="0"/>
          <dgm:bulletEnabled val="1"/>
        </dgm:presLayoutVars>
      </dgm:prSet>
      <dgm:spPr/>
    </dgm:pt>
    <dgm:pt modelId="{FBDA8FB3-32C9-4D64-8D6C-4A710BA8C7AA}" type="pres">
      <dgm:prSet presAssocID="{D414C28B-6377-4CAA-B6E4-035B6315A9CF}" presName="BalanceSpacing" presStyleCnt="0"/>
      <dgm:spPr/>
    </dgm:pt>
    <dgm:pt modelId="{45E2ED2E-94D6-485C-9415-F4EE45806DFE}" type="pres">
      <dgm:prSet presAssocID="{D414C28B-6377-4CAA-B6E4-035B6315A9CF}" presName="BalanceSpacing1" presStyleCnt="0"/>
      <dgm:spPr/>
    </dgm:pt>
    <dgm:pt modelId="{E4014025-A9BD-4598-A3EF-42944FB8ACEE}" type="pres">
      <dgm:prSet presAssocID="{BE120118-EA9E-4C48-8732-7F6D9132AE84}" presName="Accent1Text" presStyleLbl="node1" presStyleIdx="5" presStyleCnt="10"/>
      <dgm:spPr/>
    </dgm:pt>
    <dgm:pt modelId="{4335F1A4-759A-4BDE-941E-A1FAEE00BA33}" type="pres">
      <dgm:prSet presAssocID="{BE120118-EA9E-4C48-8732-7F6D9132AE84}" presName="spaceBetweenRectangles" presStyleCnt="0"/>
      <dgm:spPr/>
    </dgm:pt>
    <dgm:pt modelId="{0DBB8BF9-FFA6-428F-9D27-F7BB997D2881}" type="pres">
      <dgm:prSet presAssocID="{81BA107E-DA95-43F1-83F7-6DC38B3200FF}" presName="composite" presStyleCnt="0"/>
      <dgm:spPr/>
    </dgm:pt>
    <dgm:pt modelId="{502087D0-CDF9-4ADD-BACF-DCC89A49B703}" type="pres">
      <dgm:prSet presAssocID="{81BA107E-DA95-43F1-83F7-6DC38B3200FF}" presName="Parent1" presStyleLbl="node1" presStyleIdx="6" presStyleCnt="10">
        <dgm:presLayoutVars>
          <dgm:chMax val="1"/>
          <dgm:chPref val="1"/>
          <dgm:bulletEnabled val="1"/>
        </dgm:presLayoutVars>
      </dgm:prSet>
      <dgm:spPr/>
    </dgm:pt>
    <dgm:pt modelId="{9F9C2FFE-2459-45B0-AD3E-49629533CF0C}" type="pres">
      <dgm:prSet presAssocID="{81BA107E-DA95-43F1-83F7-6DC38B3200FF}" presName="Childtext1" presStyleLbl="revTx" presStyleIdx="3" presStyleCnt="5">
        <dgm:presLayoutVars>
          <dgm:chMax val="0"/>
          <dgm:chPref val="0"/>
          <dgm:bulletEnabled val="1"/>
        </dgm:presLayoutVars>
      </dgm:prSet>
      <dgm:spPr/>
    </dgm:pt>
    <dgm:pt modelId="{58CD42D2-4BD5-4F04-9B56-3B611DB99493}" type="pres">
      <dgm:prSet presAssocID="{81BA107E-DA95-43F1-83F7-6DC38B3200FF}" presName="BalanceSpacing" presStyleCnt="0"/>
      <dgm:spPr/>
    </dgm:pt>
    <dgm:pt modelId="{3D5DF6EC-DF20-413B-975F-236AEC3E01A8}" type="pres">
      <dgm:prSet presAssocID="{81BA107E-DA95-43F1-83F7-6DC38B3200FF}" presName="BalanceSpacing1" presStyleCnt="0"/>
      <dgm:spPr/>
    </dgm:pt>
    <dgm:pt modelId="{4E05A9E1-B964-4A1B-8676-ED162342E37E}" type="pres">
      <dgm:prSet presAssocID="{8BF78097-153F-4C67-BEDF-7B3FDA442790}" presName="Accent1Text" presStyleLbl="node1" presStyleIdx="7" presStyleCnt="10"/>
      <dgm:spPr/>
    </dgm:pt>
    <dgm:pt modelId="{B4E59434-23F8-4676-A0B5-C91DF7BC338F}" type="pres">
      <dgm:prSet presAssocID="{8BF78097-153F-4C67-BEDF-7B3FDA442790}" presName="spaceBetweenRectangles" presStyleCnt="0"/>
      <dgm:spPr/>
    </dgm:pt>
    <dgm:pt modelId="{4697B0ED-95B8-4BAA-8640-2AED784A0EBB}" type="pres">
      <dgm:prSet presAssocID="{22CA60FE-9D62-4E44-BECD-9F903F23C853}" presName="composite" presStyleCnt="0"/>
      <dgm:spPr/>
    </dgm:pt>
    <dgm:pt modelId="{0C2C3867-5881-467C-B7A8-A89AE4CB7AB6}" type="pres">
      <dgm:prSet presAssocID="{22CA60FE-9D62-4E44-BECD-9F903F23C853}" presName="Parent1" presStyleLbl="node1" presStyleIdx="8" presStyleCnt="10">
        <dgm:presLayoutVars>
          <dgm:chMax val="1"/>
          <dgm:chPref val="1"/>
          <dgm:bulletEnabled val="1"/>
        </dgm:presLayoutVars>
      </dgm:prSet>
      <dgm:spPr/>
    </dgm:pt>
    <dgm:pt modelId="{1BC6B30D-994D-4988-8D97-C15F4F1475BB}" type="pres">
      <dgm:prSet presAssocID="{22CA60FE-9D62-4E44-BECD-9F903F23C853}" presName="Childtext1" presStyleLbl="revTx" presStyleIdx="4" presStyleCnt="5">
        <dgm:presLayoutVars>
          <dgm:chMax val="0"/>
          <dgm:chPref val="0"/>
          <dgm:bulletEnabled val="1"/>
        </dgm:presLayoutVars>
      </dgm:prSet>
      <dgm:spPr/>
    </dgm:pt>
    <dgm:pt modelId="{CFC3F7C2-AB86-491A-BF81-06C58D5101C5}" type="pres">
      <dgm:prSet presAssocID="{22CA60FE-9D62-4E44-BECD-9F903F23C853}" presName="BalanceSpacing" presStyleCnt="0"/>
      <dgm:spPr/>
    </dgm:pt>
    <dgm:pt modelId="{AC6AC6C9-9E97-4673-A8B5-E4E8801C778F}" type="pres">
      <dgm:prSet presAssocID="{22CA60FE-9D62-4E44-BECD-9F903F23C853}" presName="BalanceSpacing1" presStyleCnt="0"/>
      <dgm:spPr/>
    </dgm:pt>
    <dgm:pt modelId="{20FCD013-B6C6-4B2A-9E3D-70BF9CD92C67}" type="pres">
      <dgm:prSet presAssocID="{4C5AE7FC-5E82-4877-9A18-D8BE0B701B51}" presName="Accent1Text" presStyleLbl="node1" presStyleIdx="9" presStyleCnt="10"/>
      <dgm:spPr/>
    </dgm:pt>
  </dgm:ptLst>
  <dgm:cxnLst>
    <dgm:cxn modelId="{4A7EFE16-29AF-4123-92B6-D7BD2A679498}" type="presOf" srcId="{389238F6-B363-475D-A6C0-A705FCC41143}" destId="{7445D09E-F81C-4597-8557-28CABDBF271D}" srcOrd="0" destOrd="0" presId="urn:microsoft.com/office/officeart/2008/layout/AlternatingHexagons"/>
    <dgm:cxn modelId="{E09D601A-E3E4-4535-8E2B-25E0DE7D4897}" type="presOf" srcId="{51A5737F-81BA-4636-8CAB-D08FDE189A44}" destId="{E3E2FB2B-1245-4418-95D3-C449F523D27E}" srcOrd="0" destOrd="0" presId="urn:microsoft.com/office/officeart/2008/layout/AlternatingHexagons"/>
    <dgm:cxn modelId="{F3193F1B-AD7B-485A-9096-5FDB1C791CA6}" type="presOf" srcId="{73881CDB-D17F-4214-9C5B-E6994A1D9DA4}" destId="{1BC6B30D-994D-4988-8D97-C15F4F1475BB}" srcOrd="0" destOrd="1" presId="urn:microsoft.com/office/officeart/2008/layout/AlternatingHexagons"/>
    <dgm:cxn modelId="{2AF94A1E-95F1-458A-B6BB-AA54D80A27E7}" srcId="{81BA107E-DA95-43F1-83F7-6DC38B3200FF}" destId="{8F52A2E8-433B-48B3-B124-FC55E18E5CE1}" srcOrd="0" destOrd="0" parTransId="{F2FCD113-B7D7-41FF-8602-3BEB5DEE825B}" sibTransId="{06A5286B-6013-41B5-BD00-001DCAA99212}"/>
    <dgm:cxn modelId="{8F753C20-7164-49E9-89F1-49DC1B04BAAA}" type="presOf" srcId="{81BA107E-DA95-43F1-83F7-6DC38B3200FF}" destId="{502087D0-CDF9-4ADD-BACF-DCC89A49B703}" srcOrd="0" destOrd="0" presId="urn:microsoft.com/office/officeart/2008/layout/AlternatingHexagons"/>
    <dgm:cxn modelId="{50F64B20-ADDF-4FCA-92D2-5E1BA072DC99}" srcId="{B757F418-EC4A-4D3E-9639-2598727ECB78}" destId="{91EE9E2E-5620-4F29-88C5-99D0244F95D0}" srcOrd="0" destOrd="0" parTransId="{61AED08D-CC8D-46C4-9A82-CF96094212D5}" sibTransId="{C38D5F5C-5BDD-4312-81F7-301B79B75355}"/>
    <dgm:cxn modelId="{7D6F1031-B599-421A-B46F-60C964216526}" type="presOf" srcId="{8EEA126D-F570-442E-AD3F-886E69F0C1F1}" destId="{CC75E1B8-367A-4C5E-BC71-6AF15305B06C}" srcOrd="0" destOrd="0" presId="urn:microsoft.com/office/officeart/2008/layout/AlternatingHexagons"/>
    <dgm:cxn modelId="{69A7F43C-0420-4917-A78D-61EA4EB219E9}" type="presOf" srcId="{91EE9E2E-5620-4F29-88C5-99D0244F95D0}" destId="{6E268B59-9370-402F-B420-C2EE07D3D797}" srcOrd="0" destOrd="0" presId="urn:microsoft.com/office/officeart/2008/layout/AlternatingHexagons"/>
    <dgm:cxn modelId="{C7C63B67-0E51-42A4-8DC9-6FA960CABCC4}" srcId="{22CA60FE-9D62-4E44-BECD-9F903F23C853}" destId="{62DF0400-AC06-45BB-A5DA-5572493D9205}" srcOrd="0" destOrd="0" parTransId="{D6C993E6-E700-4FA1-A4BE-FE12C9A59BAD}" sibTransId="{E65CF4A1-D903-481F-984F-D72F8CB558A4}"/>
    <dgm:cxn modelId="{E6C18047-B6DA-45E1-8DE9-978B88FF09C7}" type="presOf" srcId="{036CCEBF-87A6-44B6-840C-4A744F57A13F}" destId="{EED05D4D-7B51-4CF9-817E-AF29428FA04B}" srcOrd="0" destOrd="0" presId="urn:microsoft.com/office/officeart/2008/layout/AlternatingHexagons"/>
    <dgm:cxn modelId="{D2FEA36E-2D1D-4E64-9AB2-30270B581615}" type="presOf" srcId="{4C5AE7FC-5E82-4877-9A18-D8BE0B701B51}" destId="{20FCD013-B6C6-4B2A-9E3D-70BF9CD92C67}" srcOrd="0" destOrd="0" presId="urn:microsoft.com/office/officeart/2008/layout/AlternatingHexagons"/>
    <dgm:cxn modelId="{ADA69571-62B0-44F6-B039-D57E55386AEE}" type="presOf" srcId="{8F52A2E8-433B-48B3-B124-FC55E18E5CE1}" destId="{9F9C2FFE-2459-45B0-AD3E-49629533CF0C}" srcOrd="0" destOrd="0" presId="urn:microsoft.com/office/officeart/2008/layout/AlternatingHexagons"/>
    <dgm:cxn modelId="{34774459-BBD6-432A-84B6-7AB4C8BAA3E7}" srcId="{1FDE72C4-F3F9-48AC-94E4-E2B4F10E513F}" destId="{22CA60FE-9D62-4E44-BECD-9F903F23C853}" srcOrd="4" destOrd="0" parTransId="{B205B541-D54E-48E6-88CA-B35ACDA8E8A8}" sibTransId="{4C5AE7FC-5E82-4877-9A18-D8BE0B701B51}"/>
    <dgm:cxn modelId="{FECE075A-76B4-4D06-BF31-035892DE4891}" srcId="{1FDE72C4-F3F9-48AC-94E4-E2B4F10E513F}" destId="{D414C28B-6377-4CAA-B6E4-035B6315A9CF}" srcOrd="2" destOrd="0" parTransId="{AB634E37-CEF5-4C63-80B4-CCCE26C97F77}" sibTransId="{BE120118-EA9E-4C48-8732-7F6D9132AE84}"/>
    <dgm:cxn modelId="{FF47C884-3662-47D6-8424-7EF9A0CABA63}" srcId="{1FDE72C4-F3F9-48AC-94E4-E2B4F10E513F}" destId="{B757F418-EC4A-4D3E-9639-2598727ECB78}" srcOrd="0" destOrd="0" parTransId="{4AAB83AC-F493-460A-B4C9-132CFD56A67A}" sibTransId="{51A5737F-81BA-4636-8CAB-D08FDE189A44}"/>
    <dgm:cxn modelId="{16F7F48F-DB72-4185-9166-F86D907DA613}" srcId="{036CCEBF-87A6-44B6-840C-4A744F57A13F}" destId="{7F127BE9-C27B-4908-8B87-7E5C886320E8}" srcOrd="0" destOrd="0" parTransId="{3C9C13B8-A7E7-4D7C-AD9B-6277CB3521B0}" sibTransId="{012B9A81-33FA-479D-A364-E84A259B9217}"/>
    <dgm:cxn modelId="{2AE0AB91-63AF-416B-866E-AEB19560B8E7}" srcId="{1FDE72C4-F3F9-48AC-94E4-E2B4F10E513F}" destId="{036CCEBF-87A6-44B6-840C-4A744F57A13F}" srcOrd="1" destOrd="0" parTransId="{C9DC7A9A-B505-4248-830F-BE7BD940EBF2}" sibTransId="{389238F6-B363-475D-A6C0-A705FCC41143}"/>
    <dgm:cxn modelId="{A6574F97-ABA2-4A1B-99B4-757D687C9C34}" type="presOf" srcId="{7F127BE9-C27B-4908-8B87-7E5C886320E8}" destId="{C047D638-3288-4261-BD1C-010CB9D1DAD5}" srcOrd="0" destOrd="0" presId="urn:microsoft.com/office/officeart/2008/layout/AlternatingHexagons"/>
    <dgm:cxn modelId="{4D775FA8-004C-4D72-ABDD-BEF382675ED5}" type="presOf" srcId="{D414C28B-6377-4CAA-B6E4-035B6315A9CF}" destId="{72A7AF5C-2C2F-45D4-8C41-5C202E1B7444}" srcOrd="0" destOrd="0" presId="urn:microsoft.com/office/officeart/2008/layout/AlternatingHexagons"/>
    <dgm:cxn modelId="{CE9580B7-5C71-46E1-A6B1-9ECAB51FC8AA}" srcId="{22CA60FE-9D62-4E44-BECD-9F903F23C853}" destId="{73881CDB-D17F-4214-9C5B-E6994A1D9DA4}" srcOrd="1" destOrd="0" parTransId="{64C829C4-E1B8-43A3-BF75-86F3A8FFC8B3}" sibTransId="{AAA0C434-0017-4782-AFA5-D9CD0D8D04E1}"/>
    <dgm:cxn modelId="{D39B55BD-4215-4034-A19A-75D89E9D8D06}" type="presOf" srcId="{62DF0400-AC06-45BB-A5DA-5572493D9205}" destId="{1BC6B30D-994D-4988-8D97-C15F4F1475BB}" srcOrd="0" destOrd="0" presId="urn:microsoft.com/office/officeart/2008/layout/AlternatingHexagons"/>
    <dgm:cxn modelId="{42AA26BF-D4FB-4B06-B64C-C631CA88CE8D}" type="presOf" srcId="{B757F418-EC4A-4D3E-9639-2598727ECB78}" destId="{35274F11-3F52-4106-99C9-E3A67DB03E83}" srcOrd="0" destOrd="0" presId="urn:microsoft.com/office/officeart/2008/layout/AlternatingHexagons"/>
    <dgm:cxn modelId="{CB0905C5-5692-461A-9F85-9CC22E9135FC}" srcId="{D414C28B-6377-4CAA-B6E4-035B6315A9CF}" destId="{8EEA126D-F570-442E-AD3F-886E69F0C1F1}" srcOrd="0" destOrd="0" parTransId="{655205CF-C498-4F6B-85B4-36555E477FA7}" sibTransId="{ECADFA62-9689-477D-B50A-536530D321A2}"/>
    <dgm:cxn modelId="{D0498EEA-4169-45A4-ABF8-0B4E3524761D}" type="presOf" srcId="{8BF78097-153F-4C67-BEDF-7B3FDA442790}" destId="{4E05A9E1-B964-4A1B-8676-ED162342E37E}" srcOrd="0" destOrd="0" presId="urn:microsoft.com/office/officeart/2008/layout/AlternatingHexagons"/>
    <dgm:cxn modelId="{0F044CEE-3C1C-449E-B125-6D94C7B3A448}" type="presOf" srcId="{BE120118-EA9E-4C48-8732-7F6D9132AE84}" destId="{E4014025-A9BD-4598-A3EF-42944FB8ACEE}" srcOrd="0" destOrd="0" presId="urn:microsoft.com/office/officeart/2008/layout/AlternatingHexagons"/>
    <dgm:cxn modelId="{9E39A2F3-953D-4DBD-90EF-D2C97E5EF364}" srcId="{1FDE72C4-F3F9-48AC-94E4-E2B4F10E513F}" destId="{81BA107E-DA95-43F1-83F7-6DC38B3200FF}" srcOrd="3" destOrd="0" parTransId="{77C66648-0D54-4C78-BF84-00CE8F9B1BB7}" sibTransId="{8BF78097-153F-4C67-BEDF-7B3FDA442790}"/>
    <dgm:cxn modelId="{32B8EFF6-1F1F-4EB0-8450-DEA7F52D088B}" type="presOf" srcId="{22CA60FE-9D62-4E44-BECD-9F903F23C853}" destId="{0C2C3867-5881-467C-B7A8-A89AE4CB7AB6}" srcOrd="0" destOrd="0" presId="urn:microsoft.com/office/officeart/2008/layout/AlternatingHexagons"/>
    <dgm:cxn modelId="{61A870FC-BCCA-4104-A44E-DC2D817B1B8A}" type="presOf" srcId="{1FDE72C4-F3F9-48AC-94E4-E2B4F10E513F}" destId="{DF2D5D7C-662D-4396-A398-77774D650F5D}" srcOrd="0" destOrd="0" presId="urn:microsoft.com/office/officeart/2008/layout/AlternatingHexagons"/>
    <dgm:cxn modelId="{B949947B-6B05-47CA-B4DD-69BA037DD251}" type="presParOf" srcId="{DF2D5D7C-662D-4396-A398-77774D650F5D}" destId="{1A85F482-AF22-4762-9DAF-83BB9884A3C2}" srcOrd="0" destOrd="0" presId="urn:microsoft.com/office/officeart/2008/layout/AlternatingHexagons"/>
    <dgm:cxn modelId="{74A30EFA-0414-44AF-AB9A-98F3BCA59466}" type="presParOf" srcId="{1A85F482-AF22-4762-9DAF-83BB9884A3C2}" destId="{35274F11-3F52-4106-99C9-E3A67DB03E83}" srcOrd="0" destOrd="0" presId="urn:microsoft.com/office/officeart/2008/layout/AlternatingHexagons"/>
    <dgm:cxn modelId="{7144709E-3515-4C9D-A38E-7E89105417C2}" type="presParOf" srcId="{1A85F482-AF22-4762-9DAF-83BB9884A3C2}" destId="{6E268B59-9370-402F-B420-C2EE07D3D797}" srcOrd="1" destOrd="0" presId="urn:microsoft.com/office/officeart/2008/layout/AlternatingHexagons"/>
    <dgm:cxn modelId="{938BA66C-E1B5-4C3A-A420-330EB10A5FDC}" type="presParOf" srcId="{1A85F482-AF22-4762-9DAF-83BB9884A3C2}" destId="{27EB6E71-2B95-4497-9292-6A73908AE039}" srcOrd="2" destOrd="0" presId="urn:microsoft.com/office/officeart/2008/layout/AlternatingHexagons"/>
    <dgm:cxn modelId="{D1442517-4CBD-4F3A-A86F-68829A194CAF}" type="presParOf" srcId="{1A85F482-AF22-4762-9DAF-83BB9884A3C2}" destId="{5656D39E-E902-4D8A-9DA0-2E115423C158}" srcOrd="3" destOrd="0" presId="urn:microsoft.com/office/officeart/2008/layout/AlternatingHexagons"/>
    <dgm:cxn modelId="{42424610-7567-43A8-8778-6035777E2CA4}" type="presParOf" srcId="{1A85F482-AF22-4762-9DAF-83BB9884A3C2}" destId="{E3E2FB2B-1245-4418-95D3-C449F523D27E}" srcOrd="4" destOrd="0" presId="urn:microsoft.com/office/officeart/2008/layout/AlternatingHexagons"/>
    <dgm:cxn modelId="{0E831847-3976-440F-9745-6DF565976A9A}" type="presParOf" srcId="{DF2D5D7C-662D-4396-A398-77774D650F5D}" destId="{512F4C46-3EDE-4AD1-838B-2187992F2B90}" srcOrd="1" destOrd="0" presId="urn:microsoft.com/office/officeart/2008/layout/AlternatingHexagons"/>
    <dgm:cxn modelId="{B873FAD2-6460-4B4F-AB03-B189FEA58AB3}" type="presParOf" srcId="{DF2D5D7C-662D-4396-A398-77774D650F5D}" destId="{BF3261A6-765F-48D6-84E5-7CE7E484A5A8}" srcOrd="2" destOrd="0" presId="urn:microsoft.com/office/officeart/2008/layout/AlternatingHexagons"/>
    <dgm:cxn modelId="{EAE913C0-7210-47A2-BA11-2FF24918CB16}" type="presParOf" srcId="{BF3261A6-765F-48D6-84E5-7CE7E484A5A8}" destId="{EED05D4D-7B51-4CF9-817E-AF29428FA04B}" srcOrd="0" destOrd="0" presId="urn:microsoft.com/office/officeart/2008/layout/AlternatingHexagons"/>
    <dgm:cxn modelId="{FF8CD7F5-E95A-4A72-8F73-1C714D9F951C}" type="presParOf" srcId="{BF3261A6-765F-48D6-84E5-7CE7E484A5A8}" destId="{C047D638-3288-4261-BD1C-010CB9D1DAD5}" srcOrd="1" destOrd="0" presId="urn:microsoft.com/office/officeart/2008/layout/AlternatingHexagons"/>
    <dgm:cxn modelId="{6F923A1B-5006-4878-8B31-EB6C4AF9DA91}" type="presParOf" srcId="{BF3261A6-765F-48D6-84E5-7CE7E484A5A8}" destId="{CF5D8D8D-F885-4A9E-A14B-6D39D6DD99E4}" srcOrd="2" destOrd="0" presId="urn:microsoft.com/office/officeart/2008/layout/AlternatingHexagons"/>
    <dgm:cxn modelId="{A5765725-E622-4A84-9B1B-3AFF05CF26D7}" type="presParOf" srcId="{BF3261A6-765F-48D6-84E5-7CE7E484A5A8}" destId="{EFBAFA8B-7247-4298-A658-7892F8CB919C}" srcOrd="3" destOrd="0" presId="urn:microsoft.com/office/officeart/2008/layout/AlternatingHexagons"/>
    <dgm:cxn modelId="{EE29F2DA-21B8-46C9-B63D-5CFF11D5586E}" type="presParOf" srcId="{BF3261A6-765F-48D6-84E5-7CE7E484A5A8}" destId="{7445D09E-F81C-4597-8557-28CABDBF271D}" srcOrd="4" destOrd="0" presId="urn:microsoft.com/office/officeart/2008/layout/AlternatingHexagons"/>
    <dgm:cxn modelId="{959024DD-A657-4C73-9B70-BC560F55F5AB}" type="presParOf" srcId="{DF2D5D7C-662D-4396-A398-77774D650F5D}" destId="{04DAA659-7262-4FCD-A73E-FCEF592AAEEC}" srcOrd="3" destOrd="0" presId="urn:microsoft.com/office/officeart/2008/layout/AlternatingHexagons"/>
    <dgm:cxn modelId="{522F622A-A714-4A81-8707-5A2C3F6A1498}" type="presParOf" srcId="{DF2D5D7C-662D-4396-A398-77774D650F5D}" destId="{25F6001B-3E96-4FCC-ACD4-55FF523D527B}" srcOrd="4" destOrd="0" presId="urn:microsoft.com/office/officeart/2008/layout/AlternatingHexagons"/>
    <dgm:cxn modelId="{428F7DAD-8261-48ED-8298-1191F26A967E}" type="presParOf" srcId="{25F6001B-3E96-4FCC-ACD4-55FF523D527B}" destId="{72A7AF5C-2C2F-45D4-8C41-5C202E1B7444}" srcOrd="0" destOrd="0" presId="urn:microsoft.com/office/officeart/2008/layout/AlternatingHexagons"/>
    <dgm:cxn modelId="{280490F6-0633-443B-AE5D-DAAFD1E2A6E4}" type="presParOf" srcId="{25F6001B-3E96-4FCC-ACD4-55FF523D527B}" destId="{CC75E1B8-367A-4C5E-BC71-6AF15305B06C}" srcOrd="1" destOrd="0" presId="urn:microsoft.com/office/officeart/2008/layout/AlternatingHexagons"/>
    <dgm:cxn modelId="{DF11BBBE-AF6E-4AE0-89F4-4B7D74F361D4}" type="presParOf" srcId="{25F6001B-3E96-4FCC-ACD4-55FF523D527B}" destId="{FBDA8FB3-32C9-4D64-8D6C-4A710BA8C7AA}" srcOrd="2" destOrd="0" presId="urn:microsoft.com/office/officeart/2008/layout/AlternatingHexagons"/>
    <dgm:cxn modelId="{8BDA8065-41DA-4D0E-BB36-F9877F1CD55F}" type="presParOf" srcId="{25F6001B-3E96-4FCC-ACD4-55FF523D527B}" destId="{45E2ED2E-94D6-485C-9415-F4EE45806DFE}" srcOrd="3" destOrd="0" presId="urn:microsoft.com/office/officeart/2008/layout/AlternatingHexagons"/>
    <dgm:cxn modelId="{0F9BD2BC-811C-47F2-8D19-30C6B85F8B7A}" type="presParOf" srcId="{25F6001B-3E96-4FCC-ACD4-55FF523D527B}" destId="{E4014025-A9BD-4598-A3EF-42944FB8ACEE}" srcOrd="4" destOrd="0" presId="urn:microsoft.com/office/officeart/2008/layout/AlternatingHexagons"/>
    <dgm:cxn modelId="{C27D378F-C4F1-46E1-8C46-EB52EB3F2ACA}" type="presParOf" srcId="{DF2D5D7C-662D-4396-A398-77774D650F5D}" destId="{4335F1A4-759A-4BDE-941E-A1FAEE00BA33}" srcOrd="5" destOrd="0" presId="urn:microsoft.com/office/officeart/2008/layout/AlternatingHexagons"/>
    <dgm:cxn modelId="{8B9E0E27-AF36-4B90-B392-BAFE59F73CFB}" type="presParOf" srcId="{DF2D5D7C-662D-4396-A398-77774D650F5D}" destId="{0DBB8BF9-FFA6-428F-9D27-F7BB997D2881}" srcOrd="6" destOrd="0" presId="urn:microsoft.com/office/officeart/2008/layout/AlternatingHexagons"/>
    <dgm:cxn modelId="{6EC2D97E-AF59-4AFC-9754-1C7869D4FB01}" type="presParOf" srcId="{0DBB8BF9-FFA6-428F-9D27-F7BB997D2881}" destId="{502087D0-CDF9-4ADD-BACF-DCC89A49B703}" srcOrd="0" destOrd="0" presId="urn:microsoft.com/office/officeart/2008/layout/AlternatingHexagons"/>
    <dgm:cxn modelId="{C489C202-B1E0-4CDC-800B-1FD452849F49}" type="presParOf" srcId="{0DBB8BF9-FFA6-428F-9D27-F7BB997D2881}" destId="{9F9C2FFE-2459-45B0-AD3E-49629533CF0C}" srcOrd="1" destOrd="0" presId="urn:microsoft.com/office/officeart/2008/layout/AlternatingHexagons"/>
    <dgm:cxn modelId="{0381E60A-F6D5-49E5-ABA7-06305461C784}" type="presParOf" srcId="{0DBB8BF9-FFA6-428F-9D27-F7BB997D2881}" destId="{58CD42D2-4BD5-4F04-9B56-3B611DB99493}" srcOrd="2" destOrd="0" presId="urn:microsoft.com/office/officeart/2008/layout/AlternatingHexagons"/>
    <dgm:cxn modelId="{BDAA318F-FD5B-4B63-A86C-9F82DC992783}" type="presParOf" srcId="{0DBB8BF9-FFA6-428F-9D27-F7BB997D2881}" destId="{3D5DF6EC-DF20-413B-975F-236AEC3E01A8}" srcOrd="3" destOrd="0" presId="urn:microsoft.com/office/officeart/2008/layout/AlternatingHexagons"/>
    <dgm:cxn modelId="{B2C2C46F-72D6-42AC-A88E-1A4F06F14B1A}" type="presParOf" srcId="{0DBB8BF9-FFA6-428F-9D27-F7BB997D2881}" destId="{4E05A9E1-B964-4A1B-8676-ED162342E37E}" srcOrd="4" destOrd="0" presId="urn:microsoft.com/office/officeart/2008/layout/AlternatingHexagons"/>
    <dgm:cxn modelId="{F11D49FF-B4A6-4CDD-8835-290ABD88E582}" type="presParOf" srcId="{DF2D5D7C-662D-4396-A398-77774D650F5D}" destId="{B4E59434-23F8-4676-A0B5-C91DF7BC338F}" srcOrd="7" destOrd="0" presId="urn:microsoft.com/office/officeart/2008/layout/AlternatingHexagons"/>
    <dgm:cxn modelId="{F28E3DDD-02E7-4D5A-9E65-7EFA09F5B335}" type="presParOf" srcId="{DF2D5D7C-662D-4396-A398-77774D650F5D}" destId="{4697B0ED-95B8-4BAA-8640-2AED784A0EBB}" srcOrd="8" destOrd="0" presId="urn:microsoft.com/office/officeart/2008/layout/AlternatingHexagons"/>
    <dgm:cxn modelId="{42416AA5-0696-48B8-B3B5-752950267D65}" type="presParOf" srcId="{4697B0ED-95B8-4BAA-8640-2AED784A0EBB}" destId="{0C2C3867-5881-467C-B7A8-A89AE4CB7AB6}" srcOrd="0" destOrd="0" presId="urn:microsoft.com/office/officeart/2008/layout/AlternatingHexagons"/>
    <dgm:cxn modelId="{8C3B4517-A6C8-4F73-A4F7-274BE055579F}" type="presParOf" srcId="{4697B0ED-95B8-4BAA-8640-2AED784A0EBB}" destId="{1BC6B30D-994D-4988-8D97-C15F4F1475BB}" srcOrd="1" destOrd="0" presId="urn:microsoft.com/office/officeart/2008/layout/AlternatingHexagons"/>
    <dgm:cxn modelId="{2A9F3A32-E965-4976-8613-E70B3BD3AA96}" type="presParOf" srcId="{4697B0ED-95B8-4BAA-8640-2AED784A0EBB}" destId="{CFC3F7C2-AB86-491A-BF81-06C58D5101C5}" srcOrd="2" destOrd="0" presId="urn:microsoft.com/office/officeart/2008/layout/AlternatingHexagons"/>
    <dgm:cxn modelId="{FE606FC6-E115-43D5-A793-B91A4C8AED7D}" type="presParOf" srcId="{4697B0ED-95B8-4BAA-8640-2AED784A0EBB}" destId="{AC6AC6C9-9E97-4673-A8B5-E4E8801C778F}" srcOrd="3" destOrd="0" presId="urn:microsoft.com/office/officeart/2008/layout/AlternatingHexagons"/>
    <dgm:cxn modelId="{751D964B-3751-463C-8836-C3726F34BC1B}" type="presParOf" srcId="{4697B0ED-95B8-4BAA-8640-2AED784A0EBB}" destId="{20FCD013-B6C6-4B2A-9E3D-70BF9CD92C67}" srcOrd="4" destOrd="0" presId="urn:microsoft.com/office/officeart/2008/layout/AlternatingHexagon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D8E7666-3A0B-4FC6-BF75-D8248A46DFE6}">
      <dsp:nvSpPr>
        <dsp:cNvPr id="0" name=""/>
        <dsp:cNvSpPr/>
      </dsp:nvSpPr>
      <dsp:spPr>
        <a:xfrm rot="5400000">
          <a:off x="586479" y="1749623"/>
          <a:ext cx="694425" cy="790579"/>
        </a:xfrm>
        <a:prstGeom prst="bentUpArrow">
          <a:avLst>
            <a:gd name="adj1" fmla="val 32840"/>
            <a:gd name="adj2" fmla="val 25000"/>
            <a:gd name="adj3" fmla="val 35780"/>
          </a:avLst>
        </a:prstGeom>
        <a:solidFill>
          <a:schemeClr val="accent1">
            <a:tint val="50000"/>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3F3A0E99-CCF6-4E0A-9155-CE0C6FFE50B5}">
      <dsp:nvSpPr>
        <dsp:cNvPr id="0" name=""/>
        <dsp:cNvSpPr/>
      </dsp:nvSpPr>
      <dsp:spPr>
        <a:xfrm>
          <a:off x="899" y="979839"/>
          <a:ext cx="1972203" cy="818264"/>
        </a:xfrm>
        <a:prstGeom prst="roundRect">
          <a:avLst>
            <a:gd name="adj" fmla="val 16670"/>
          </a:avLst>
        </a:prstGeom>
        <a:solidFill>
          <a:schemeClr val="accent1">
            <a:shade val="80000"/>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ctr" defTabSz="1422400">
            <a:lnSpc>
              <a:spcPct val="90000"/>
            </a:lnSpc>
            <a:spcBef>
              <a:spcPct val="0"/>
            </a:spcBef>
            <a:spcAft>
              <a:spcPct val="35000"/>
            </a:spcAft>
            <a:buNone/>
          </a:pPr>
          <a:r>
            <a:rPr lang="en-US" sz="3200" b="1" kern="1200" dirty="0">
              <a:latin typeface="Arial Narrow" panose="020B0606020202030204" pitchFamily="34" charset="0"/>
            </a:rPr>
            <a:t>2009-2010</a:t>
          </a:r>
        </a:p>
      </dsp:txBody>
      <dsp:txXfrm>
        <a:off x="40851" y="1019791"/>
        <a:ext cx="1892299" cy="738360"/>
      </dsp:txXfrm>
    </dsp:sp>
    <dsp:sp modelId="{5AA88AA7-71DA-4979-98DF-BFDB12680E46}">
      <dsp:nvSpPr>
        <dsp:cNvPr id="0" name=""/>
        <dsp:cNvSpPr/>
      </dsp:nvSpPr>
      <dsp:spPr>
        <a:xfrm>
          <a:off x="1571502" y="1057879"/>
          <a:ext cx="850222" cy="661357"/>
        </a:xfrm>
        <a:prstGeom prst="rect">
          <a:avLst/>
        </a:prstGeom>
        <a:noFill/>
        <a:ln>
          <a:noFill/>
        </a:ln>
        <a:effectLst/>
      </dsp:spPr>
      <dsp:style>
        <a:lnRef idx="0">
          <a:scrgbClr r="0" g="0" b="0"/>
        </a:lnRef>
        <a:fillRef idx="0">
          <a:scrgbClr r="0" g="0" b="0"/>
        </a:fillRef>
        <a:effectRef idx="0">
          <a:scrgbClr r="0" g="0" b="0"/>
        </a:effectRef>
        <a:fontRef idx="minor"/>
      </dsp:style>
    </dsp:sp>
    <dsp:sp modelId="{51617AC8-1F7D-4FAE-8C69-DF265A8C3150}">
      <dsp:nvSpPr>
        <dsp:cNvPr id="0" name=""/>
        <dsp:cNvSpPr/>
      </dsp:nvSpPr>
      <dsp:spPr>
        <a:xfrm rot="5400000">
          <a:off x="1748475" y="2668805"/>
          <a:ext cx="694425" cy="790579"/>
        </a:xfrm>
        <a:prstGeom prst="bentUpArrow">
          <a:avLst>
            <a:gd name="adj1" fmla="val 32840"/>
            <a:gd name="adj2" fmla="val 25000"/>
            <a:gd name="adj3" fmla="val 35780"/>
          </a:avLst>
        </a:prstGeom>
        <a:solidFill>
          <a:schemeClr val="accent1">
            <a:tint val="50000"/>
            <a:hueOff val="-37246"/>
            <a:satOff val="-1734"/>
            <a:lumOff val="13293"/>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12FE65EC-F80C-451C-B692-77CDF3C3B4A7}">
      <dsp:nvSpPr>
        <dsp:cNvPr id="0" name=""/>
        <dsp:cNvSpPr/>
      </dsp:nvSpPr>
      <dsp:spPr>
        <a:xfrm>
          <a:off x="1162895" y="1899020"/>
          <a:ext cx="1972203" cy="818264"/>
        </a:xfrm>
        <a:prstGeom prst="roundRect">
          <a:avLst>
            <a:gd name="adj" fmla="val 16670"/>
          </a:avLst>
        </a:prstGeom>
        <a:solidFill>
          <a:schemeClr val="accent1">
            <a:shade val="80000"/>
            <a:hueOff val="-145479"/>
            <a:satOff val="-8464"/>
            <a:lumOff val="14679"/>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ctr" defTabSz="1422400">
            <a:lnSpc>
              <a:spcPct val="90000"/>
            </a:lnSpc>
            <a:spcBef>
              <a:spcPct val="0"/>
            </a:spcBef>
            <a:spcAft>
              <a:spcPct val="35000"/>
            </a:spcAft>
            <a:buNone/>
          </a:pPr>
          <a:r>
            <a:rPr lang="en-US" sz="3200" b="1" kern="1200" dirty="0">
              <a:latin typeface="Arial Narrow" panose="020B0606020202030204" pitchFamily="34" charset="0"/>
            </a:rPr>
            <a:t>2016-2017</a:t>
          </a:r>
        </a:p>
      </dsp:txBody>
      <dsp:txXfrm>
        <a:off x="1202847" y="1938972"/>
        <a:ext cx="1892299" cy="738360"/>
      </dsp:txXfrm>
    </dsp:sp>
    <dsp:sp modelId="{BC791C4E-40FC-42DB-80C9-70086D26B80A}">
      <dsp:nvSpPr>
        <dsp:cNvPr id="0" name=""/>
        <dsp:cNvSpPr/>
      </dsp:nvSpPr>
      <dsp:spPr>
        <a:xfrm>
          <a:off x="2733499" y="1977060"/>
          <a:ext cx="850222" cy="661357"/>
        </a:xfrm>
        <a:prstGeom prst="rect">
          <a:avLst/>
        </a:prstGeom>
        <a:noFill/>
        <a:ln>
          <a:noFill/>
        </a:ln>
        <a:effectLst/>
      </dsp:spPr>
      <dsp:style>
        <a:lnRef idx="0">
          <a:scrgbClr r="0" g="0" b="0"/>
        </a:lnRef>
        <a:fillRef idx="0">
          <a:scrgbClr r="0" g="0" b="0"/>
        </a:fillRef>
        <a:effectRef idx="0">
          <a:scrgbClr r="0" g="0" b="0"/>
        </a:effectRef>
        <a:fontRef idx="minor"/>
      </dsp:style>
    </dsp:sp>
    <dsp:sp modelId="{C82BDF7E-FB0B-45DE-B801-38B213F33AFD}">
      <dsp:nvSpPr>
        <dsp:cNvPr id="0" name=""/>
        <dsp:cNvSpPr/>
      </dsp:nvSpPr>
      <dsp:spPr>
        <a:xfrm>
          <a:off x="2324891" y="2818202"/>
          <a:ext cx="1972203" cy="818264"/>
        </a:xfrm>
        <a:prstGeom prst="roundRect">
          <a:avLst>
            <a:gd name="adj" fmla="val 16670"/>
          </a:avLst>
        </a:prstGeom>
        <a:solidFill>
          <a:schemeClr val="accent1">
            <a:shade val="80000"/>
            <a:hueOff val="-290959"/>
            <a:satOff val="-16927"/>
            <a:lumOff val="29359"/>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ctr" defTabSz="1422400">
            <a:lnSpc>
              <a:spcPct val="90000"/>
            </a:lnSpc>
            <a:spcBef>
              <a:spcPct val="0"/>
            </a:spcBef>
            <a:spcAft>
              <a:spcPct val="35000"/>
            </a:spcAft>
            <a:buNone/>
          </a:pPr>
          <a:r>
            <a:rPr lang="en-US" sz="3200" b="1" kern="1200" dirty="0">
              <a:latin typeface="Arial Narrow" panose="020B0606020202030204" pitchFamily="34" charset="0"/>
            </a:rPr>
            <a:t>2020-2021</a:t>
          </a:r>
        </a:p>
      </dsp:txBody>
      <dsp:txXfrm>
        <a:off x="2364843" y="2858154"/>
        <a:ext cx="1892299" cy="73836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5274F11-3F52-4106-99C9-E3A67DB03E83}">
      <dsp:nvSpPr>
        <dsp:cNvPr id="0" name=""/>
        <dsp:cNvSpPr/>
      </dsp:nvSpPr>
      <dsp:spPr>
        <a:xfrm rot="5400000">
          <a:off x="2863242" y="100013"/>
          <a:ext cx="1487591" cy="1294204"/>
        </a:xfrm>
        <a:prstGeom prst="hexagon">
          <a:avLst>
            <a:gd name="adj" fmla="val 25000"/>
            <a:gd name="vf" fmla="val 115470"/>
          </a:avLst>
        </a:prstGeom>
        <a:solidFill>
          <a:schemeClr val="accent1">
            <a:shade val="80000"/>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en-US" sz="1100" b="1" kern="1200" dirty="0"/>
            <a:t>993 APRNs completed the survey</a:t>
          </a:r>
        </a:p>
      </dsp:txBody>
      <dsp:txXfrm rot="-5400000">
        <a:off x="3161615" y="235136"/>
        <a:ext cx="890844" cy="1023959"/>
      </dsp:txXfrm>
    </dsp:sp>
    <dsp:sp modelId="{6E268B59-9370-402F-B420-C2EE07D3D797}">
      <dsp:nvSpPr>
        <dsp:cNvPr id="0" name=""/>
        <dsp:cNvSpPr/>
      </dsp:nvSpPr>
      <dsp:spPr>
        <a:xfrm>
          <a:off x="4293412" y="300838"/>
          <a:ext cx="1660151" cy="89255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1910" tIns="41910" rIns="41910" bIns="41910" numCol="1" spcCol="1270" anchor="ctr" anchorCtr="0">
          <a:noAutofit/>
        </a:bodyPr>
        <a:lstStyle/>
        <a:p>
          <a:pPr marL="0" lvl="0" indent="0" algn="l" defTabSz="488950">
            <a:lnSpc>
              <a:spcPct val="90000"/>
            </a:lnSpc>
            <a:spcBef>
              <a:spcPct val="0"/>
            </a:spcBef>
            <a:spcAft>
              <a:spcPct val="35000"/>
            </a:spcAft>
            <a:buNone/>
          </a:pPr>
          <a:r>
            <a:rPr lang="en-US" sz="1100" kern="1200" dirty="0"/>
            <a:t>35.8% of the entire PMHS-certified population (at the time) participated.</a:t>
          </a:r>
        </a:p>
      </dsp:txBody>
      <dsp:txXfrm>
        <a:off x="4293412" y="300838"/>
        <a:ext cx="1660151" cy="892554"/>
      </dsp:txXfrm>
    </dsp:sp>
    <dsp:sp modelId="{E3E2FB2B-1245-4418-95D3-C449F523D27E}">
      <dsp:nvSpPr>
        <dsp:cNvPr id="0" name=""/>
        <dsp:cNvSpPr/>
      </dsp:nvSpPr>
      <dsp:spPr>
        <a:xfrm rot="5400000">
          <a:off x="1465501" y="100013"/>
          <a:ext cx="1487591" cy="1294204"/>
        </a:xfrm>
        <a:prstGeom prst="hexagon">
          <a:avLst>
            <a:gd name="adj" fmla="val 25000"/>
            <a:gd name="vf" fmla="val 115470"/>
          </a:avLst>
        </a:prstGeom>
        <a:solidFill>
          <a:schemeClr val="accent1">
            <a:shade val="80000"/>
            <a:hueOff val="-32329"/>
            <a:satOff val="-1881"/>
            <a:lumOff val="3262"/>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1778000">
            <a:lnSpc>
              <a:spcPct val="90000"/>
            </a:lnSpc>
            <a:spcBef>
              <a:spcPct val="0"/>
            </a:spcBef>
            <a:spcAft>
              <a:spcPct val="35000"/>
            </a:spcAft>
            <a:buNone/>
          </a:pPr>
          <a:endParaRPr lang="en-US" sz="4000" kern="1200" dirty="0"/>
        </a:p>
      </dsp:txBody>
      <dsp:txXfrm rot="-5400000">
        <a:off x="1763874" y="235136"/>
        <a:ext cx="890844" cy="1023959"/>
      </dsp:txXfrm>
    </dsp:sp>
    <dsp:sp modelId="{EED05D4D-7B51-4CF9-817E-AF29428FA04B}">
      <dsp:nvSpPr>
        <dsp:cNvPr id="0" name=""/>
        <dsp:cNvSpPr/>
      </dsp:nvSpPr>
      <dsp:spPr>
        <a:xfrm rot="5400000">
          <a:off x="2161694" y="1362681"/>
          <a:ext cx="1487591" cy="1294204"/>
        </a:xfrm>
        <a:prstGeom prst="hexagon">
          <a:avLst>
            <a:gd name="adj" fmla="val 25000"/>
            <a:gd name="vf" fmla="val 115470"/>
          </a:avLst>
        </a:prstGeom>
        <a:solidFill>
          <a:schemeClr val="accent1">
            <a:shade val="80000"/>
            <a:hueOff val="-64658"/>
            <a:satOff val="-3762"/>
            <a:lumOff val="6524"/>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en-US" sz="1100" b="1" kern="1200" dirty="0"/>
            <a:t>64.9% of respondents worked in Primary Care settings</a:t>
          </a:r>
        </a:p>
      </dsp:txBody>
      <dsp:txXfrm rot="-5400000">
        <a:off x="2460067" y="1497804"/>
        <a:ext cx="890844" cy="1023959"/>
      </dsp:txXfrm>
    </dsp:sp>
    <dsp:sp modelId="{C047D638-3288-4261-BD1C-010CB9D1DAD5}">
      <dsp:nvSpPr>
        <dsp:cNvPr id="0" name=""/>
        <dsp:cNvSpPr/>
      </dsp:nvSpPr>
      <dsp:spPr>
        <a:xfrm>
          <a:off x="598235" y="1563506"/>
          <a:ext cx="1606598" cy="89255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1910" tIns="41910" rIns="41910" bIns="41910" numCol="1" spcCol="1270" anchor="ctr" anchorCtr="0">
          <a:noAutofit/>
        </a:bodyPr>
        <a:lstStyle/>
        <a:p>
          <a:pPr marL="0" lvl="0" indent="0" algn="r" defTabSz="488950">
            <a:lnSpc>
              <a:spcPct val="90000"/>
            </a:lnSpc>
            <a:spcBef>
              <a:spcPct val="0"/>
            </a:spcBef>
            <a:spcAft>
              <a:spcPct val="35000"/>
            </a:spcAft>
            <a:buNone/>
          </a:pPr>
          <a:r>
            <a:rPr lang="en-US" sz="1100" kern="1200" dirty="0"/>
            <a:t>This includes primary care family practices, pediatrics, and adolescent medicine.</a:t>
          </a:r>
        </a:p>
      </dsp:txBody>
      <dsp:txXfrm>
        <a:off x="598235" y="1563506"/>
        <a:ext cx="1606598" cy="892554"/>
      </dsp:txXfrm>
    </dsp:sp>
    <dsp:sp modelId="{7445D09E-F81C-4597-8557-28CABDBF271D}">
      <dsp:nvSpPr>
        <dsp:cNvPr id="0" name=""/>
        <dsp:cNvSpPr/>
      </dsp:nvSpPr>
      <dsp:spPr>
        <a:xfrm rot="5400000">
          <a:off x="3559434" y="1362681"/>
          <a:ext cx="1487591" cy="1294204"/>
        </a:xfrm>
        <a:prstGeom prst="hexagon">
          <a:avLst>
            <a:gd name="adj" fmla="val 25000"/>
            <a:gd name="vf" fmla="val 115470"/>
          </a:avLst>
        </a:prstGeom>
        <a:solidFill>
          <a:schemeClr val="accent1">
            <a:shade val="80000"/>
            <a:hueOff val="-96986"/>
            <a:satOff val="-5642"/>
            <a:lumOff val="9786"/>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1778000">
            <a:lnSpc>
              <a:spcPct val="90000"/>
            </a:lnSpc>
            <a:spcBef>
              <a:spcPct val="0"/>
            </a:spcBef>
            <a:spcAft>
              <a:spcPct val="35000"/>
            </a:spcAft>
            <a:buNone/>
          </a:pPr>
          <a:endParaRPr lang="en-US" sz="4000" kern="1200" dirty="0"/>
        </a:p>
      </dsp:txBody>
      <dsp:txXfrm rot="-5400000">
        <a:off x="3857807" y="1497804"/>
        <a:ext cx="890844" cy="1023959"/>
      </dsp:txXfrm>
    </dsp:sp>
    <dsp:sp modelId="{72A7AF5C-2C2F-45D4-8C41-5C202E1B7444}">
      <dsp:nvSpPr>
        <dsp:cNvPr id="0" name=""/>
        <dsp:cNvSpPr/>
      </dsp:nvSpPr>
      <dsp:spPr>
        <a:xfrm rot="5400000">
          <a:off x="2863242" y="2625348"/>
          <a:ext cx="1487591" cy="1294204"/>
        </a:xfrm>
        <a:prstGeom prst="hexagon">
          <a:avLst>
            <a:gd name="adj" fmla="val 25000"/>
            <a:gd name="vf" fmla="val 115470"/>
          </a:avLst>
        </a:prstGeom>
        <a:solidFill>
          <a:schemeClr val="accent1">
            <a:shade val="80000"/>
            <a:hueOff val="-129315"/>
            <a:satOff val="-7523"/>
            <a:lumOff val="13048"/>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en-US" sz="1100" b="1" kern="1200" dirty="0"/>
            <a:t>8.6% worked in Develop-mental / Behavioral Pediatrics</a:t>
          </a:r>
        </a:p>
      </dsp:txBody>
      <dsp:txXfrm rot="-5400000">
        <a:off x="3161615" y="2760471"/>
        <a:ext cx="890844" cy="1023959"/>
      </dsp:txXfrm>
    </dsp:sp>
    <dsp:sp modelId="{CC75E1B8-367A-4C5E-BC71-6AF15305B06C}">
      <dsp:nvSpPr>
        <dsp:cNvPr id="0" name=""/>
        <dsp:cNvSpPr/>
      </dsp:nvSpPr>
      <dsp:spPr>
        <a:xfrm>
          <a:off x="4293412" y="2826173"/>
          <a:ext cx="1660151" cy="89255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1910" tIns="41910" rIns="41910" bIns="41910" numCol="1" spcCol="1270" anchor="ctr" anchorCtr="0">
          <a:noAutofit/>
        </a:bodyPr>
        <a:lstStyle/>
        <a:p>
          <a:pPr marL="0" lvl="0" indent="0" algn="l" defTabSz="488950">
            <a:lnSpc>
              <a:spcPct val="90000"/>
            </a:lnSpc>
            <a:spcBef>
              <a:spcPct val="0"/>
            </a:spcBef>
            <a:spcAft>
              <a:spcPct val="35000"/>
            </a:spcAft>
            <a:buNone/>
          </a:pPr>
          <a:r>
            <a:rPr lang="en-US" sz="1100" kern="1200" dirty="0"/>
            <a:t>This includes outpatient clinics or specialty practices.</a:t>
          </a:r>
        </a:p>
      </dsp:txBody>
      <dsp:txXfrm>
        <a:off x="4293412" y="2826173"/>
        <a:ext cx="1660151" cy="892554"/>
      </dsp:txXfrm>
    </dsp:sp>
    <dsp:sp modelId="{E4014025-A9BD-4598-A3EF-42944FB8ACEE}">
      <dsp:nvSpPr>
        <dsp:cNvPr id="0" name=""/>
        <dsp:cNvSpPr/>
      </dsp:nvSpPr>
      <dsp:spPr>
        <a:xfrm rot="5400000">
          <a:off x="1465501" y="2625348"/>
          <a:ext cx="1487591" cy="1294204"/>
        </a:xfrm>
        <a:prstGeom prst="hexagon">
          <a:avLst>
            <a:gd name="adj" fmla="val 25000"/>
            <a:gd name="vf" fmla="val 115470"/>
          </a:avLst>
        </a:prstGeom>
        <a:solidFill>
          <a:schemeClr val="accent1">
            <a:shade val="80000"/>
            <a:hueOff val="-161644"/>
            <a:satOff val="-9404"/>
            <a:lumOff val="16311"/>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1778000">
            <a:lnSpc>
              <a:spcPct val="90000"/>
            </a:lnSpc>
            <a:spcBef>
              <a:spcPct val="0"/>
            </a:spcBef>
            <a:spcAft>
              <a:spcPct val="35000"/>
            </a:spcAft>
            <a:buNone/>
          </a:pPr>
          <a:endParaRPr lang="en-US" sz="4000" kern="1200" dirty="0"/>
        </a:p>
      </dsp:txBody>
      <dsp:txXfrm rot="-5400000">
        <a:off x="1763874" y="2760471"/>
        <a:ext cx="890844" cy="1023959"/>
      </dsp:txXfrm>
    </dsp:sp>
    <dsp:sp modelId="{502087D0-CDF9-4ADD-BACF-DCC89A49B703}">
      <dsp:nvSpPr>
        <dsp:cNvPr id="0" name=""/>
        <dsp:cNvSpPr/>
      </dsp:nvSpPr>
      <dsp:spPr>
        <a:xfrm rot="5400000">
          <a:off x="2161694" y="3888016"/>
          <a:ext cx="1487591" cy="1294204"/>
        </a:xfrm>
        <a:prstGeom prst="hexagon">
          <a:avLst>
            <a:gd name="adj" fmla="val 25000"/>
            <a:gd name="vf" fmla="val 115470"/>
          </a:avLst>
        </a:prstGeom>
        <a:solidFill>
          <a:schemeClr val="accent1">
            <a:shade val="80000"/>
            <a:hueOff val="-193973"/>
            <a:satOff val="-11285"/>
            <a:lumOff val="19573"/>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en-US" sz="1100" b="1" kern="1200" dirty="0"/>
            <a:t>On average, respondents spent 82% of their time in direct patient care</a:t>
          </a:r>
        </a:p>
      </dsp:txBody>
      <dsp:txXfrm rot="-5400000">
        <a:off x="2460067" y="4023139"/>
        <a:ext cx="890844" cy="1023959"/>
      </dsp:txXfrm>
    </dsp:sp>
    <dsp:sp modelId="{9F9C2FFE-2459-45B0-AD3E-49629533CF0C}">
      <dsp:nvSpPr>
        <dsp:cNvPr id="0" name=""/>
        <dsp:cNvSpPr/>
      </dsp:nvSpPr>
      <dsp:spPr>
        <a:xfrm>
          <a:off x="598235" y="4088841"/>
          <a:ext cx="1606598" cy="89255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1910" tIns="41910" rIns="41910" bIns="41910" numCol="1" spcCol="1270" anchor="ctr" anchorCtr="0">
          <a:noAutofit/>
        </a:bodyPr>
        <a:lstStyle/>
        <a:p>
          <a:pPr marL="0" lvl="0" indent="0" algn="r" defTabSz="488950">
            <a:lnSpc>
              <a:spcPct val="90000"/>
            </a:lnSpc>
            <a:spcBef>
              <a:spcPct val="0"/>
            </a:spcBef>
            <a:spcAft>
              <a:spcPct val="35000"/>
            </a:spcAft>
            <a:buNone/>
          </a:pPr>
          <a:r>
            <a:rPr lang="en-US" sz="1100" kern="1200" dirty="0"/>
            <a:t>Administration and supervisory activities were at 8.5%, followed by faculty / education at 7.5% and research at 2.4%.</a:t>
          </a:r>
        </a:p>
      </dsp:txBody>
      <dsp:txXfrm>
        <a:off x="598235" y="4088841"/>
        <a:ext cx="1606598" cy="892554"/>
      </dsp:txXfrm>
    </dsp:sp>
    <dsp:sp modelId="{4E05A9E1-B964-4A1B-8676-ED162342E37E}">
      <dsp:nvSpPr>
        <dsp:cNvPr id="0" name=""/>
        <dsp:cNvSpPr/>
      </dsp:nvSpPr>
      <dsp:spPr>
        <a:xfrm rot="5400000">
          <a:off x="3559434" y="3888016"/>
          <a:ext cx="1487591" cy="1294204"/>
        </a:xfrm>
        <a:prstGeom prst="hexagon">
          <a:avLst>
            <a:gd name="adj" fmla="val 25000"/>
            <a:gd name="vf" fmla="val 115470"/>
          </a:avLst>
        </a:prstGeom>
        <a:solidFill>
          <a:schemeClr val="accent1">
            <a:shade val="80000"/>
            <a:hueOff val="-226301"/>
            <a:satOff val="-13165"/>
            <a:lumOff val="22835"/>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1778000">
            <a:lnSpc>
              <a:spcPct val="90000"/>
            </a:lnSpc>
            <a:spcBef>
              <a:spcPct val="0"/>
            </a:spcBef>
            <a:spcAft>
              <a:spcPct val="35000"/>
            </a:spcAft>
            <a:buNone/>
          </a:pPr>
          <a:endParaRPr lang="en-US" sz="4000" kern="1200" dirty="0"/>
        </a:p>
      </dsp:txBody>
      <dsp:txXfrm rot="-5400000">
        <a:off x="3857807" y="4023139"/>
        <a:ext cx="890844" cy="1023959"/>
      </dsp:txXfrm>
    </dsp:sp>
    <dsp:sp modelId="{0C2C3867-5881-467C-B7A8-A89AE4CB7AB6}">
      <dsp:nvSpPr>
        <dsp:cNvPr id="0" name=""/>
        <dsp:cNvSpPr/>
      </dsp:nvSpPr>
      <dsp:spPr>
        <a:xfrm rot="5400000">
          <a:off x="2863242" y="5150683"/>
          <a:ext cx="1487591" cy="1294204"/>
        </a:xfrm>
        <a:prstGeom prst="hexagon">
          <a:avLst>
            <a:gd name="adj" fmla="val 25000"/>
            <a:gd name="vf" fmla="val 115470"/>
          </a:avLst>
        </a:prstGeom>
        <a:solidFill>
          <a:schemeClr val="accent1">
            <a:shade val="80000"/>
            <a:hueOff val="-258630"/>
            <a:satOff val="-15046"/>
            <a:lumOff val="26097"/>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en-US" sz="1100" b="1" kern="1200" dirty="0"/>
            <a:t>Other Data</a:t>
          </a:r>
        </a:p>
      </dsp:txBody>
      <dsp:txXfrm rot="-5400000">
        <a:off x="3161615" y="5285806"/>
        <a:ext cx="890844" cy="1023959"/>
      </dsp:txXfrm>
    </dsp:sp>
    <dsp:sp modelId="{1BC6B30D-994D-4988-8D97-C15F4F1475BB}">
      <dsp:nvSpPr>
        <dsp:cNvPr id="0" name=""/>
        <dsp:cNvSpPr/>
      </dsp:nvSpPr>
      <dsp:spPr>
        <a:xfrm>
          <a:off x="4293412" y="5351508"/>
          <a:ext cx="1660151" cy="89255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1910" tIns="41910" rIns="41910" bIns="41910" numCol="1" spcCol="1270" anchor="ctr" anchorCtr="0">
          <a:noAutofit/>
        </a:bodyPr>
        <a:lstStyle/>
        <a:p>
          <a:pPr marL="0" lvl="0" indent="0" algn="l" defTabSz="488950">
            <a:lnSpc>
              <a:spcPct val="90000"/>
            </a:lnSpc>
            <a:spcBef>
              <a:spcPct val="0"/>
            </a:spcBef>
            <a:spcAft>
              <a:spcPct val="35000"/>
            </a:spcAft>
            <a:buNone/>
          </a:pPr>
          <a:r>
            <a:rPr lang="en-US" sz="1100" b="0" kern="1200" dirty="0"/>
            <a:t>64% prescribe schedule II medications.</a:t>
          </a:r>
        </a:p>
        <a:p>
          <a:pPr marL="0" lvl="0" indent="0" algn="l" defTabSz="488950">
            <a:lnSpc>
              <a:spcPct val="90000"/>
            </a:lnSpc>
            <a:spcBef>
              <a:spcPct val="0"/>
            </a:spcBef>
            <a:spcAft>
              <a:spcPct val="35000"/>
            </a:spcAft>
            <a:buNone/>
          </a:pPr>
          <a:r>
            <a:rPr lang="en-US" sz="1100" b="0" kern="1200" dirty="0"/>
            <a:t>50% bill for services in their own name.</a:t>
          </a:r>
        </a:p>
        <a:p>
          <a:pPr marL="0" lvl="0" indent="0" algn="l" defTabSz="488950">
            <a:lnSpc>
              <a:spcPct val="90000"/>
            </a:lnSpc>
            <a:spcBef>
              <a:spcPct val="0"/>
            </a:spcBef>
            <a:spcAft>
              <a:spcPct val="35000"/>
            </a:spcAft>
            <a:buNone/>
          </a:pPr>
          <a:r>
            <a:rPr lang="en-US" sz="1100" b="0" kern="1200" dirty="0"/>
            <a:t>42% are practicing in a suburban area.</a:t>
          </a:r>
        </a:p>
      </dsp:txBody>
      <dsp:txXfrm>
        <a:off x="4293412" y="5351508"/>
        <a:ext cx="1660151" cy="892554"/>
      </dsp:txXfrm>
    </dsp:sp>
    <dsp:sp modelId="{20FCD013-B6C6-4B2A-9E3D-70BF9CD92C67}">
      <dsp:nvSpPr>
        <dsp:cNvPr id="0" name=""/>
        <dsp:cNvSpPr/>
      </dsp:nvSpPr>
      <dsp:spPr>
        <a:xfrm rot="5400000">
          <a:off x="1465501" y="5150683"/>
          <a:ext cx="1487591" cy="1294204"/>
        </a:xfrm>
        <a:prstGeom prst="hexagon">
          <a:avLst>
            <a:gd name="adj" fmla="val 25000"/>
            <a:gd name="vf" fmla="val 115470"/>
          </a:avLst>
        </a:prstGeom>
        <a:solidFill>
          <a:schemeClr val="accent1">
            <a:shade val="80000"/>
            <a:hueOff val="-290959"/>
            <a:satOff val="-16927"/>
            <a:lumOff val="29359"/>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1778000">
            <a:lnSpc>
              <a:spcPct val="90000"/>
            </a:lnSpc>
            <a:spcBef>
              <a:spcPct val="0"/>
            </a:spcBef>
            <a:spcAft>
              <a:spcPct val="35000"/>
            </a:spcAft>
            <a:buNone/>
          </a:pPr>
          <a:endParaRPr lang="en-US" sz="4000" kern="1200" dirty="0"/>
        </a:p>
      </dsp:txBody>
      <dsp:txXfrm rot="-5400000">
        <a:off x="1763874" y="5285806"/>
        <a:ext cx="890844" cy="1023959"/>
      </dsp:txXfrm>
    </dsp:sp>
  </dsp:spTree>
</dsp:drawing>
</file>

<file path=ppt/diagrams/layout1.xml><?xml version="1.0" encoding="utf-8"?>
<dgm:layoutDef xmlns:dgm="http://schemas.openxmlformats.org/drawingml/2006/diagram" xmlns:a="http://schemas.openxmlformats.org/drawingml/2006/main" uniqueId="urn:microsoft.com/office/officeart/2005/8/layout/StepDownProcess">
  <dgm:title val=""/>
  <dgm:desc val=""/>
  <dgm:catLst>
    <dgm:cat type="process" pri="16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60" srcId="0" destId="10" srcOrd="0" destOrd="0"/>
        <dgm:cxn modelId="12" srcId="10" destId="11" srcOrd="0" destOrd="0"/>
        <dgm:cxn modelId="70" srcId="0" destId="20" srcOrd="1" destOrd="0"/>
        <dgm:cxn modelId="22" srcId="20" destId="21" srcOrd="0" destOrd="0"/>
        <dgm:cxn modelId="80" srcId="0" destId="30" srcOrd="2" destOrd="0"/>
        <dgm:cxn modelId="32" srcId="30" destId="31" srcOrd="0"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rootnode">
    <dgm:varLst>
      <dgm:chMax/>
      <dgm:chPref/>
      <dgm:dir/>
      <dgm:animLvl val="lvl"/>
    </dgm:varLst>
    <dgm:choose name="Name0">
      <dgm:if name="Name1" func="var" arg="dir" op="equ" val="norm">
        <dgm:alg type="snake">
          <dgm:param type="grDir" val="tL"/>
          <dgm:param type="flowDir" val="row"/>
          <dgm:param type="off" val="off"/>
          <dgm:param type="bkpt" val="fixed"/>
          <dgm:param type="bkPtFixedVal" val="1"/>
        </dgm:alg>
      </dgm:if>
      <dgm:else name="Name2">
        <dgm:alg type="snake">
          <dgm:param type="grDir" val="tR"/>
          <dgm:param type="flowDir" val="row"/>
          <dgm:param type="off" val="off"/>
          <dgm:param type="bkpt" val="fixed"/>
          <dgm:param type="bkPtFixedVal" val="1"/>
        </dgm:alg>
      </dgm:else>
    </dgm:choose>
    <dgm:shape xmlns:r="http://schemas.openxmlformats.org/officeDocument/2006/relationships" r:blip="">
      <dgm:adjLst/>
    </dgm:shape>
    <dgm:choose name="Name3">
      <dgm:if name="Name4" func="var" arg="dir" op="equ" val="norm">
        <dgm:constrLst>
          <dgm:constr type="alignOff" forName="rootnode" val="0.48"/>
          <dgm:constr type="primFontSz" for="des" forName="ParentText" val="65"/>
          <dgm:constr type="primFontSz" for="des" forName="ChildText" refType="primFontSz" refFor="des" refForName="ParentText" op="lte"/>
          <dgm:constr type="w" for="ch" forName="composite" refType="w"/>
          <dgm:constr type="h" for="ch" forName="composite" refType="h"/>
          <dgm:constr type="sp" refType="h" refFor="ch" refForName="composite" op="equ" fact="-0.38"/>
        </dgm:constrLst>
      </dgm:if>
      <dgm:else name="Name5">
        <dgm:constrLst>
          <dgm:constr type="alignOff" forName="rootnode" val="0.48"/>
          <dgm:constr type="primFontSz" for="des" forName="ParentText" val="65"/>
          <dgm:constr type="primFontSz" for="des" forName="ChildText" refType="primFontSz" refFor="des" refForName="ParentText" op="lte"/>
          <dgm:constr type="w" for="ch" forName="composite" refType="w"/>
          <dgm:constr type="h" for="ch" forName="composite" refType="h"/>
          <dgm:constr type="sp" refType="h" refFor="ch" refForName="composite" op="equ" fact="-0.38"/>
        </dgm:constrLst>
      </dgm:else>
    </dgm:choose>
    <dgm:forEach name="nodesForEach" axis="ch" ptType="node">
      <dgm:layoutNode name="composite">
        <dgm:alg type="composite">
          <dgm:param type="ar" val="1.2439"/>
        </dgm:alg>
        <dgm:shape xmlns:r="http://schemas.openxmlformats.org/officeDocument/2006/relationships" r:blip="">
          <dgm:adjLst/>
        </dgm:shape>
        <dgm:choose name="Name6">
          <dgm:if name="Name7" func="var" arg="dir" op="equ" val="norm">
            <dgm:constrLst>
              <dgm:constr type="l" for="ch" forName="bentUpArrow1" refType="w" fact="0.07"/>
              <dgm:constr type="t" for="ch" forName="bentUpArrow1" refType="h" fact="0.524"/>
              <dgm:constr type="w" for="ch" forName="bentUpArrow1" refType="w" fact="0.3844"/>
              <dgm:constr type="h" for="ch" forName="bentUpArrow1" refType="h" fact="0.42"/>
              <dgm:constr type="l" for="ch" forName="ParentText" refType="w" fact="0"/>
              <dgm:constr type="t" for="ch" forName="ParentText" refType="h" fact="0"/>
              <dgm:constr type="w" for="ch" forName="ParentText" refType="w" fact="0.5684"/>
              <dgm:constr type="h" for="ch" forName="ParentText" refType="h" fact="0.4949"/>
              <dgm:constr type="l" for="ch" forName="ChildText" refType="w" refFor="ch" refForName="ParentText"/>
              <dgm:constr type="t" for="ch" forName="ChildText" refType="h" fact="0.05"/>
              <dgm:constr type="w" for="ch" forName="ChildText" refType="w" fact="0.4134"/>
              <dgm:constr type="h" for="ch" forName="ChildText" refType="h" fact="0.4"/>
              <dgm:constr type="l" for="ch" forName="FinalChildText" refType="w" refFor="ch" refForName="ParentText"/>
              <dgm:constr type="t" for="ch" forName="FinalChildText" refType="h" fact="0.05"/>
              <dgm:constr type="w" for="ch" forName="FinalChildText" refType="w" fact="0.4134"/>
              <dgm:constr type="h" for="ch" forName="FinalChildText" refType="h" fact="0.4"/>
            </dgm:constrLst>
          </dgm:if>
          <dgm:else name="Name8">
            <dgm:constrLst>
              <dgm:constr type="r" for="ch" forName="bentUpArrow1" refType="w" fact="0.97"/>
              <dgm:constr type="t" for="ch" forName="bentUpArrow1" refType="h" fact="0.524"/>
              <dgm:constr type="w" for="ch" forName="bentUpArrow1" refType="w" fact="0.3844"/>
              <dgm:constr type="h" for="ch" forName="bentUpArrow1" refType="h" fact="0.42"/>
              <dgm:constr type="l" for="ch" forName="ParentText" refType="w" fact="0.4316"/>
              <dgm:constr type="t" for="ch" forName="ParentText" refType="h" fact="0"/>
              <dgm:constr type="w" for="ch" forName="ParentText" refType="w" fact="0.5684"/>
              <dgm:constr type="h" for="ch" forName="ParentText" refType="h" fact="0.4949"/>
              <dgm:constr type="l" for="ch" forName="ChildText" refType="w" fact="0"/>
              <dgm:constr type="t" for="ch" forName="ChildText" refType="h" fact="0.05"/>
              <dgm:constr type="w" for="ch" forName="ChildText" refType="w" fact="0.4134"/>
              <dgm:constr type="h" for="ch" forName="ChildText" refType="h" fact="0.4"/>
              <dgm:constr type="l" for="ch" forName="FinalChildText" refType="w" fact="0"/>
              <dgm:constr type="t" for="ch" forName="FinalChildText" refType="h" fact="0.05"/>
              <dgm:constr type="w" for="ch" forName="FinalChildText" refType="w" fact="0.4134"/>
              <dgm:constr type="h" for="ch" forName="FinalChildText" refType="h" fact="0.4"/>
            </dgm:constrLst>
          </dgm:else>
        </dgm:choose>
        <dgm:choose name="Name9">
          <dgm:if name="Name10" axis="followSib" ptType="node" func="cnt" op="gte" val="1">
            <dgm:layoutNode name="bentUpArrow1" styleLbl="alignImgPlace1">
              <dgm:alg type="sp"/>
              <dgm:choose name="Name11">
                <dgm:if name="Name12" func="var" arg="dir" op="equ" val="norm">
                  <dgm:shape xmlns:r="http://schemas.openxmlformats.org/officeDocument/2006/relationships" rot="90" type="bentUpArrow" r:blip="">
                    <dgm:adjLst>
                      <dgm:adj idx="1" val="0.3284"/>
                      <dgm:adj idx="2" val="0.25"/>
                      <dgm:adj idx="3" val="0.3578"/>
                    </dgm:adjLst>
                  </dgm:shape>
                </dgm:if>
                <dgm:else name="Name13">
                  <dgm:shape xmlns:r="http://schemas.openxmlformats.org/officeDocument/2006/relationships" rot="180" type="bentArrow" r:blip="">
                    <dgm:adjLst>
                      <dgm:adj idx="1" val="0.3284"/>
                      <dgm:adj idx="2" val="0.25"/>
                      <dgm:adj idx="3" val="0.3578"/>
                      <dgm:adj idx="4" val="0"/>
                    </dgm:adjLst>
                  </dgm:shape>
                </dgm:else>
              </dgm:choose>
              <dgm:presOf/>
            </dgm:layoutNode>
          </dgm:if>
          <dgm:else name="Name14"/>
        </dgm:choose>
        <dgm:layoutNode name="ParentText" styleLbl="node1">
          <dgm:varLst>
            <dgm:chMax val="1"/>
            <dgm:chPref val="1"/>
            <dgm:bulletEnabled val="1"/>
          </dgm:varLst>
          <dgm:alg type="tx"/>
          <dgm:shape xmlns:r="http://schemas.openxmlformats.org/officeDocument/2006/relationships" type="roundRect" r:blip="">
            <dgm:adjLst>
              <dgm:adj idx="1" val="0.1667"/>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choose name="Name15">
          <dgm:if name="Name16" axis="followSib" ptType="node" func="cnt" op="equ" val="0">
            <dgm:choose name="Name17">
              <dgm:if name="Name18" axis="ch" ptType="node" func="cnt" op="gte" val="1">
                <dgm:layoutNode name="FinalChildText" styleLbl="revTx">
                  <dgm:varLst>
                    <dgm:chMax val="0"/>
                    <dgm:chPref val="0"/>
                    <dgm:bulletEnabled val="1"/>
                  </dgm:varLst>
                  <dgm:alg type="tx">
                    <dgm:param type="stBulletLvl" val="1"/>
                    <dgm:param type="txAnchorVertCh" val="mid"/>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9"/>
            </dgm:choose>
          </dgm:if>
          <dgm:else name="Name20">
            <dgm:layoutNode name="ChildText" styleLbl="revTx">
              <dgm:varLst>
                <dgm:chMax val="0"/>
                <dgm:chPref val="0"/>
                <dgm:bulletEnabled val="1"/>
              </dgm:varLst>
              <dgm:alg type="tx">
                <dgm:param type="stBulletLvl" val="1"/>
                <dgm:param type="txAnchorVertCh" val="mid"/>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layoutNod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8/layout/AlternatingHexagons">
  <dgm:title val=""/>
  <dgm:desc val=""/>
  <dgm:catLst>
    <dgm:cat type="list" pri="15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1" destOrd="0"/>
        <dgm:cxn modelId="32" srcId="30" destId="31" srcOrd="0"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Name0">
    <dgm:varLst>
      <dgm:chMax/>
      <dgm:chPref/>
      <dgm:dir/>
      <dgm:animLvl val="lvl"/>
    </dgm:varLst>
    <dgm:alg type="lin">
      <dgm:param type="linDir" val="fromT"/>
    </dgm:alg>
    <dgm:shape xmlns:r="http://schemas.openxmlformats.org/officeDocument/2006/relationships" r:blip="">
      <dgm:adjLst/>
    </dgm:shape>
    <dgm:constrLst>
      <dgm:constr type="primFontSz" for="des" forName="Parent1" val="65"/>
      <dgm:constr type="primFontSz" for="des" forName="Childtext1" refType="primFontSz" refFor="des" refForName="Parent1" op="lte"/>
      <dgm:constr type="w" for="ch" forName="composite" refType="w"/>
      <dgm:constr type="h" for="ch" forName="composite" refType="h"/>
      <dgm:constr type="h" for="ch" forName="spaceBetweenRectangles" refType="w" refFor="ch" refForName="composite" fact="-0.042"/>
      <dgm:constr type="sp" refType="h" refFor="ch" refForName="composite" op="equ" fact="0.1"/>
    </dgm:constrLst>
    <dgm:forEach name="nodesForEach" axis="ch" ptType="node">
      <dgm:layoutNode name="composite">
        <dgm:alg type="composite">
          <dgm:param type="ar" val="3.6"/>
        </dgm:alg>
        <dgm:shape xmlns:r="http://schemas.openxmlformats.org/officeDocument/2006/relationships" r:blip="">
          <dgm:adjLst/>
        </dgm:shape>
        <dgm:choose name="Name1">
          <dgm:if name="Name2" func="var" arg="dir" op="equ" val="norm">
            <dgm:choose name="Name3">
              <dgm:if name="Name4" axis="self" ptType="node" func="posOdd" op="equ" val="1">
                <dgm:constrLst>
                  <dgm:constr type="l" for="ch" forName="Accent1" refType="w" fact="0.18"/>
                  <dgm:constr type="t" for="ch" forName="Accent1" refType="h" fact="0"/>
                  <dgm:constr type="h" for="ch" forName="Accent1" refType="h"/>
                  <dgm:constr type="w" for="ch" forName="Accent1" refType="h" fact="0.87"/>
                  <dgm:constr type="l" for="ch" forName="Accent1Text" refType="w" fact="0.18"/>
                  <dgm:constr type="t" for="ch" forName="Accent1Text" refType="h" fact="0"/>
                  <dgm:constr type="h" for="ch" forName="Accent1Text" refType="h"/>
                  <dgm:constr type="w" for="ch" forName="Accent1Text" refType="h" fact="0.87"/>
                  <dgm:constr type="l" for="ch" forName="Parent1" refType="w" fact="0.441"/>
                  <dgm:constr type="t" for="ch" forName="Parent1" refType="h" fact="0"/>
                  <dgm:constr type="h" for="ch" forName="Parent1" refType="h"/>
                  <dgm:constr type="w" for="ch" forName="Parent1" refType="h" fact="0.87"/>
                  <dgm:constr type="l" for="ch" forName="Childtext1" refType="w" fact="0.69"/>
                  <dgm:constr type="t" for="ch" forName="Childtext1" refType="h" fact="0.2"/>
                  <dgm:constr type="w" for="ch" forName="Childtext1" refType="w" fact="0.31"/>
                  <dgm:constr type="h" for="ch" forName="Childtext1" refType="h" fact="0.6"/>
                  <dgm:constr type="l" for="ch" forName="BalanceSpacing" refType="w" fact="0"/>
                  <dgm:constr type="t" for="ch" forName="BalanceSpacing" refType="h" fact="0"/>
                  <dgm:constr type="w" for="ch" forName="BalanceSpacing" refType="w"/>
                  <dgm:constr type="h" for="ch" forName="BalanceSpacing" refType="h" fact="0.1"/>
                  <dgm:constr type="l" for="ch" forName="BalanceSpacing1" refType="w" fact="0.69"/>
                  <dgm:constr type="t" for="ch" forName="BalanceSpacing1" refType="h" fact="0.2"/>
                  <dgm:constr type="w" for="ch" forName="BalanceSpacing1" refType="w" fact="0.31"/>
                  <dgm:constr type="h" for="ch" forName="BalanceSpacing1" refType="h" fact="0.6"/>
                </dgm:constrLst>
              </dgm:if>
              <dgm:else name="Name5">
                <dgm:constrLst>
                  <dgm:constr type="l" for="ch" forName="Accent1" refType="w" fact="0.571"/>
                  <dgm:constr type="t" for="ch" forName="Accent1" refType="h" fact="0"/>
                  <dgm:constr type="h" for="ch" forName="Accent1" refType="h"/>
                  <dgm:constr type="w" for="ch" forName="Accent1" refType="h" fact="0.87"/>
                  <dgm:constr type="l" for="ch" forName="Accent1Text" refType="w" fact="0.571"/>
                  <dgm:constr type="t" for="ch" forName="Accent1Text" refType="h" fact="0"/>
                  <dgm:constr type="h" for="ch" forName="Accent1Text" refType="h"/>
                  <dgm:constr type="w" for="ch" forName="Accent1Text" refType="h" fact="0.87"/>
                  <dgm:constr type="l" for="ch" forName="Parent1" refType="w" fact="0.31"/>
                  <dgm:constr type="t" for="ch" forName="Parent1" refType="h" fact="0"/>
                  <dgm:constr type="h" for="ch" forName="Parent1" refType="h"/>
                  <dgm:constr type="w" for="ch" forName="Parent1" refType="h" fact="0.87"/>
                  <dgm:constr type="l" for="ch" forName="Childtext1" refType="w" fact="0"/>
                  <dgm:constr type="t" for="ch" forName="Childtext1" refType="h" fact="0.2"/>
                  <dgm:constr type="w" for="ch" forName="Childtext1" refType="w" fact="0.3"/>
                  <dgm:constr type="h" for="ch" forName="Childtext1" refType="h" fact="0.6"/>
                  <dgm:constr type="l" for="ch" forName="BalanceSpacing" refType="w" fact="0.82"/>
                  <dgm:constr type="t" for="ch" forName="BalanceSpacing" refType="h" fact="0"/>
                  <dgm:constr type="w" for="ch" forName="BalanceSpacing" refType="w" fact="0.18"/>
                  <dgm:constr type="h" for="ch" forName="BalanceSpacing" refType="h"/>
                  <dgm:constr type="l" for="ch" forName="BalanceSpacing1" refType="w" fact="0"/>
                  <dgm:constr type="t" for="ch" forName="BalanceSpacing1" refType="h" fact="0.2"/>
                  <dgm:constr type="w" for="ch" forName="BalanceSpacing1" refType="w" fact="0.3"/>
                  <dgm:constr type="h" for="ch" forName="BalanceSpacing1" refType="h" fact="0.6"/>
                </dgm:constrLst>
              </dgm:else>
            </dgm:choose>
          </dgm:if>
          <dgm:else name="Name6">
            <dgm:choose name="Name7">
              <dgm:if name="Name8" axis="self" ptType="node" func="posOdd" op="equ" val="1">
                <dgm:constrLst>
                  <dgm:constr type="l" for="ch" forName="Accent1" refType="w" fact="0.571"/>
                  <dgm:constr type="t" for="ch" forName="Accent1" refType="h" fact="0"/>
                  <dgm:constr type="h" for="ch" forName="Accent1" refType="h"/>
                  <dgm:constr type="w" for="ch" forName="Accent1" refType="h" fact="0.87"/>
                  <dgm:constr type="l" for="ch" forName="Accent1Text" refType="w" fact="0.571"/>
                  <dgm:constr type="t" for="ch" forName="Accent1Text" refType="h" fact="0"/>
                  <dgm:constr type="h" for="ch" forName="Accent1Text" refType="h"/>
                  <dgm:constr type="w" for="ch" forName="Accent1Text" refType="h" fact="0.87"/>
                  <dgm:constr type="l" for="ch" forName="Parent1" refType="w" fact="0.31"/>
                  <dgm:constr type="t" for="ch" forName="Parent1" refType="h" fact="0"/>
                  <dgm:constr type="h" for="ch" forName="Parent1" refType="h"/>
                  <dgm:constr type="w" for="ch" forName="Parent1" refType="h" fact="0.87"/>
                  <dgm:constr type="l" for="ch" forName="Childtext1" refType="w" fact="0"/>
                  <dgm:constr type="t" for="ch" forName="Childtext1" refType="h" fact="0.2"/>
                  <dgm:constr type="w" for="ch" forName="Childtext1" refType="w" fact="0.3"/>
                  <dgm:constr type="h" for="ch" forName="Childtext1" refType="h" fact="0.6"/>
                  <dgm:constr type="l" for="ch" forName="BalanceSpacing" refType="w" fact="0.82"/>
                  <dgm:constr type="t" for="ch" forName="BalanceSpacing" refType="h" fact="0"/>
                  <dgm:constr type="w" for="ch" forName="BalanceSpacing" refType="w" fact="0.18"/>
                  <dgm:constr type="h" for="ch" forName="BalanceSpacing" refType="h"/>
                </dgm:constrLst>
              </dgm:if>
              <dgm:else name="Name9">
                <dgm:constrLst>
                  <dgm:constr type="l" for="ch" forName="Accent1" refType="w" fact="0.18"/>
                  <dgm:constr type="t" for="ch" forName="Accent1" refType="h" fact="0"/>
                  <dgm:constr type="h" for="ch" forName="Accent1" refType="h"/>
                  <dgm:constr type="w" for="ch" forName="Accent1" refType="h" fact="0.87"/>
                  <dgm:constr type="l" for="ch" forName="Accent1Text" refType="w" fact="0.18"/>
                  <dgm:constr type="t" for="ch" forName="Accent1Text" refType="h" fact="0"/>
                  <dgm:constr type="h" for="ch" forName="Accent1Text" refType="h"/>
                  <dgm:constr type="w" for="ch" forName="Accent1Text" refType="h" fact="0.87"/>
                  <dgm:constr type="l" for="ch" forName="Parent1" refType="w" fact="0.441"/>
                  <dgm:constr type="t" for="ch" forName="Parent1" refType="h" fact="0"/>
                  <dgm:constr type="h" for="ch" forName="Parent1" refType="h"/>
                  <dgm:constr type="w" for="ch" forName="Parent1" refType="h" fact="0.87"/>
                  <dgm:constr type="l" for="ch" forName="Childtext1" refType="w" fact="0.69"/>
                  <dgm:constr type="t" for="ch" forName="Childtext1" refType="h" fact="0.2"/>
                  <dgm:constr type="w" for="ch" forName="Childtext1" refType="w" fact="0.31"/>
                  <dgm:constr type="h" for="ch" forName="Childtext1" refType="h" fact="0.6"/>
                  <dgm:constr type="l" for="ch" forName="BalanceSpacing" refType="w" fact="0"/>
                  <dgm:constr type="t" for="ch" forName="BalanceSpacing" refType="h" fact="0"/>
                  <dgm:constr type="w" for="ch" forName="BalanceSpacing" refType="w" fact="0.18"/>
                  <dgm:constr type="h" for="ch" forName="BalanceSpacing" refType="h"/>
                </dgm:constrLst>
              </dgm:else>
            </dgm:choose>
          </dgm:else>
        </dgm:choose>
        <dgm:layoutNode name="Parent1" styleLbl="node1">
          <dgm:varLst>
            <dgm:chMax val="1"/>
            <dgm:chPref val="1"/>
            <dgm:bulletEnabled val="1"/>
          </dgm:varLst>
          <dgm:alg type="tx"/>
          <dgm:shape xmlns:r="http://schemas.openxmlformats.org/officeDocument/2006/relationships" rot="90" type="hexagon" r:blip="">
            <dgm:adjLst>
              <dgm:adj idx="1" val="0.25"/>
              <dgm:adj idx="2" val="1.1547"/>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Childtext1" styleLbl="revTx">
          <dgm:varLst>
            <dgm:chMax val="0"/>
            <dgm:chPref val="0"/>
            <dgm:bulletEnabled val="1"/>
          </dgm:varLst>
          <dgm:choose name="Name10">
            <dgm:if name="Name11" func="var" arg="dir" op="equ" val="norm">
              <dgm:choose name="Name12">
                <dgm:if name="Name13" axis="self" ptType="node" func="posOdd" op="equ" val="1">
                  <dgm:alg type="tx">
                    <dgm:param type="parTxLTRAlign" val="l"/>
                  </dgm:alg>
                </dgm:if>
                <dgm:else name="Name14">
                  <dgm:alg type="tx">
                    <dgm:param type="parTxLTRAlign" val="r"/>
                  </dgm:alg>
                </dgm:else>
              </dgm:choose>
            </dgm:if>
            <dgm:else name="Name15">
              <dgm:choose name="Name16">
                <dgm:if name="Name17" axis="self" ptType="node" func="posOdd" op="equ" val="1">
                  <dgm:alg type="tx">
                    <dgm:param type="parTxLTRAlign" val="r"/>
                  </dgm:alg>
                </dgm:if>
                <dgm:else name="Name18">
                  <dgm:alg type="tx">
                    <dgm:param type="parTxLTRAlign" val="l"/>
                  </dgm:alg>
                </dgm:else>
              </dgm:choose>
            </dgm:else>
          </dgm:choose>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BalanceSpacing">
          <dgm:alg type="sp"/>
          <dgm:shape xmlns:r="http://schemas.openxmlformats.org/officeDocument/2006/relationships" r:blip="">
            <dgm:adjLst/>
          </dgm:shape>
        </dgm:layoutNode>
        <dgm:layoutNode name="BalanceSpacing1">
          <dgm:alg type="sp"/>
          <dgm:shape xmlns:r="http://schemas.openxmlformats.org/officeDocument/2006/relationships" r:blip="">
            <dgm:adjLst/>
          </dgm:shape>
        </dgm:layoutNode>
        <dgm:forEach name="Name19" axis="followSib" ptType="sibTrans" hideLastTrans="0" cnt="1">
          <dgm:layoutNode name="Accent1Text" styleLbl="node1">
            <dgm:alg type="tx"/>
            <dgm:shape xmlns:r="http://schemas.openxmlformats.org/officeDocument/2006/relationships" rot="90" type="hexagon" r:blip="">
              <dgm:adjLst>
                <dgm:adj idx="1" val="0.25"/>
                <dgm:adj idx="2" val="1.1547"/>
              </dgm:adjLst>
            </dgm:shape>
            <dgm:presOf axis="self" ptType="sibTrans"/>
            <dgm:constrLst>
              <dgm:constr type="lMarg"/>
              <dgm:constr type="rMarg"/>
              <dgm:constr type="tMarg"/>
              <dgm:constr type="bMarg"/>
            </dgm:constrLst>
            <dgm:ruleLst>
              <dgm:rule type="primFontSz" val="5" fact="NaN" max="NaN"/>
            </dgm:ruleLst>
          </dgm:layoutNode>
        </dgm:forEach>
      </dgm:layoutNode>
      <dgm:forEach name="Name2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56414" cy="469461"/>
          </a:xfrm>
          <a:prstGeom prst="rect">
            <a:avLst/>
          </a:prstGeom>
        </p:spPr>
        <p:txBody>
          <a:bodyPr vert="horz" lIns="93763" tIns="46881" rIns="93763" bIns="46881" rtlCol="0"/>
          <a:lstStyle>
            <a:lvl1pPr algn="l">
              <a:defRPr sz="1200"/>
            </a:lvl1pPr>
          </a:lstStyle>
          <a:p>
            <a:endParaRPr lang="en-US" dirty="0"/>
          </a:p>
        </p:txBody>
      </p:sp>
      <p:sp>
        <p:nvSpPr>
          <p:cNvPr id="3" name="Date Placeholder 2"/>
          <p:cNvSpPr>
            <a:spLocks noGrp="1"/>
          </p:cNvSpPr>
          <p:nvPr>
            <p:ph type="dt" idx="1"/>
          </p:nvPr>
        </p:nvSpPr>
        <p:spPr>
          <a:xfrm>
            <a:off x="3995217" y="0"/>
            <a:ext cx="3056414" cy="469461"/>
          </a:xfrm>
          <a:prstGeom prst="rect">
            <a:avLst/>
          </a:prstGeom>
        </p:spPr>
        <p:txBody>
          <a:bodyPr vert="horz" lIns="93763" tIns="46881" rIns="93763" bIns="46881" rtlCol="0"/>
          <a:lstStyle>
            <a:lvl1pPr algn="r">
              <a:defRPr sz="1200"/>
            </a:lvl1pPr>
          </a:lstStyle>
          <a:p>
            <a:fld id="{7A3A3E3C-45BD-4F12-8FA1-AD99FE2D5A40}" type="datetimeFigureOut">
              <a:rPr lang="en-US" smtClean="0"/>
              <a:t>8/24/2021</a:t>
            </a:fld>
            <a:endParaRPr lang="en-US" dirty="0"/>
          </a:p>
        </p:txBody>
      </p:sp>
      <p:sp>
        <p:nvSpPr>
          <p:cNvPr id="4" name="Slide Image Placeholder 3"/>
          <p:cNvSpPr>
            <a:spLocks noGrp="1" noRot="1" noChangeAspect="1"/>
          </p:cNvSpPr>
          <p:nvPr>
            <p:ph type="sldImg" idx="2"/>
          </p:nvPr>
        </p:nvSpPr>
        <p:spPr>
          <a:xfrm>
            <a:off x="719138" y="1169988"/>
            <a:ext cx="5614987" cy="3157537"/>
          </a:xfrm>
          <a:prstGeom prst="rect">
            <a:avLst/>
          </a:prstGeom>
          <a:noFill/>
          <a:ln w="12700">
            <a:solidFill>
              <a:prstClr val="black"/>
            </a:solidFill>
          </a:ln>
        </p:spPr>
        <p:txBody>
          <a:bodyPr vert="horz" lIns="93763" tIns="46881" rIns="93763" bIns="46881" rtlCol="0" anchor="ctr"/>
          <a:lstStyle/>
          <a:p>
            <a:endParaRPr lang="en-US" dirty="0"/>
          </a:p>
        </p:txBody>
      </p:sp>
      <p:sp>
        <p:nvSpPr>
          <p:cNvPr id="5" name="Notes Placeholder 4"/>
          <p:cNvSpPr>
            <a:spLocks noGrp="1"/>
          </p:cNvSpPr>
          <p:nvPr>
            <p:ph type="body" sz="quarter" idx="3"/>
          </p:nvPr>
        </p:nvSpPr>
        <p:spPr>
          <a:xfrm>
            <a:off x="705327" y="4502924"/>
            <a:ext cx="5642610" cy="3684210"/>
          </a:xfrm>
          <a:prstGeom prst="rect">
            <a:avLst/>
          </a:prstGeom>
        </p:spPr>
        <p:txBody>
          <a:bodyPr vert="horz" lIns="93763" tIns="46881" rIns="93763" bIns="46881"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87265"/>
            <a:ext cx="3056414" cy="469460"/>
          </a:xfrm>
          <a:prstGeom prst="rect">
            <a:avLst/>
          </a:prstGeom>
        </p:spPr>
        <p:txBody>
          <a:bodyPr vert="horz" lIns="93763" tIns="46881" rIns="93763" bIns="46881"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95217" y="8887265"/>
            <a:ext cx="3056414" cy="469460"/>
          </a:xfrm>
          <a:prstGeom prst="rect">
            <a:avLst/>
          </a:prstGeom>
        </p:spPr>
        <p:txBody>
          <a:bodyPr vert="horz" lIns="93763" tIns="46881" rIns="93763" bIns="46881" rtlCol="0" anchor="b"/>
          <a:lstStyle>
            <a:lvl1pPr algn="r">
              <a:defRPr sz="1200"/>
            </a:lvl1pPr>
          </a:lstStyle>
          <a:p>
            <a:fld id="{F530FAC5-D870-4E76-BE7B-705842C68735}" type="slidenum">
              <a:rPr lang="en-US" smtClean="0"/>
              <a:t>‹#›</a:t>
            </a:fld>
            <a:endParaRPr lang="en-US" dirty="0"/>
          </a:p>
        </p:txBody>
      </p:sp>
    </p:spTree>
    <p:extLst>
      <p:ext uri="{BB962C8B-B14F-4D97-AF65-F5344CB8AC3E}">
        <p14:creationId xmlns:p14="http://schemas.microsoft.com/office/powerpoint/2010/main" val="299351993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 y="6334316"/>
            <a:ext cx="12192000"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rgbClr val="201E70"/>
                </a:solidFill>
              </a:defRPr>
            </a:lvl1pPr>
          </a:lstStyle>
          <a:p>
            <a:r>
              <a:rPr lang="en-US" dirty="0"/>
              <a:t>Click to edit Master title style</a:t>
            </a:r>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9F563721-EC56-4CD2-B8EE-717BA86E26AC}" type="datetime1">
              <a:rPr lang="en-US" smtClean="0"/>
              <a:t>8/24/2021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1766878-3199-4EAB-94E7-2D6D11070E14}" type="slidenum">
              <a:rPr lang="en-US" smtClean="0"/>
              <a:pPr/>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021763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57F6E87-5852-4FD1-97AB-0FF71F102559}" type="datetime1">
              <a:rPr lang="en-US" smtClean="0"/>
              <a:t>8/24/2021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1766878-3199-4EAB-94E7-2D6D11070E14}" type="slidenum">
              <a:rPr lang="en-US" smtClean="0"/>
              <a:t>‹#›</a:t>
            </a:fld>
            <a:endParaRPr lang="en-US" dirty="0"/>
          </a:p>
        </p:txBody>
      </p:sp>
    </p:spTree>
    <p:extLst>
      <p:ext uri="{BB962C8B-B14F-4D97-AF65-F5344CB8AC3E}">
        <p14:creationId xmlns:p14="http://schemas.microsoft.com/office/powerpoint/2010/main" val="3915437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7521B0E-3D6D-46A0-81E6-822316105260}" type="datetime1">
              <a:rPr lang="en-US" smtClean="0"/>
              <a:t>8/24/2021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1766878-3199-4EAB-94E7-2D6D11070E14}" type="slidenum">
              <a:rPr lang="en-US" smtClean="0"/>
              <a:t>‹#›</a:t>
            </a:fld>
            <a:endParaRPr lang="en-US" dirty="0"/>
          </a:p>
        </p:txBody>
      </p:sp>
    </p:spTree>
    <p:extLst>
      <p:ext uri="{BB962C8B-B14F-4D97-AF65-F5344CB8AC3E}">
        <p14:creationId xmlns:p14="http://schemas.microsoft.com/office/powerpoint/2010/main" val="21902520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1">
                <a:solidFill>
                  <a:srgbClr val="956F47"/>
                </a:solidFill>
              </a:defRPr>
            </a:lvl1pPr>
          </a:lstStyle>
          <a:p>
            <a:r>
              <a:rPr lang="en-US" dirty="0"/>
              <a:t>Click to edit Master title style</a:t>
            </a:r>
          </a:p>
        </p:txBody>
      </p:sp>
      <p:sp>
        <p:nvSpPr>
          <p:cNvPr id="3" name="Content Placeholder 2"/>
          <p:cNvSpPr>
            <a:spLocks noGrp="1"/>
          </p:cNvSpPr>
          <p:nvPr>
            <p:ph idx="1"/>
          </p:nvPr>
        </p:nvSpPr>
        <p:spPr/>
        <p:txBody>
          <a:bodyPr/>
          <a:lstStyle>
            <a:lvl1pPr>
              <a:defRPr>
                <a:solidFill>
                  <a:srgbClr val="201E70"/>
                </a:solidFill>
              </a:defRPr>
            </a:lvl1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1A348A31-22FC-48A1-A2D9-449B5D85860B}" type="datetime1">
              <a:rPr lang="en-US" smtClean="0"/>
              <a:t>8/24/2021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1766878-3199-4EAB-94E7-2D6D11070E14}" type="slidenum">
              <a:rPr lang="en-US" smtClean="0"/>
              <a:t>‹#›</a:t>
            </a:fld>
            <a:endParaRPr lang="en-US" dirty="0"/>
          </a:p>
        </p:txBody>
      </p:sp>
    </p:spTree>
    <p:extLst>
      <p:ext uri="{BB962C8B-B14F-4D97-AF65-F5344CB8AC3E}">
        <p14:creationId xmlns:p14="http://schemas.microsoft.com/office/powerpoint/2010/main" val="23410600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1">
                <a:solidFill>
                  <a:srgbClr val="956F47"/>
                </a:solidFill>
              </a:defRPr>
            </a:lvl1pPr>
          </a:lstStyle>
          <a:p>
            <a:r>
              <a:rPr lang="en-US" dirty="0"/>
              <a:t>Click to edit Master title style</a:t>
            </a:r>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49B69D2-D890-46FB-BB87-B79923C102F3}" type="datetime1">
              <a:rPr lang="en-US" smtClean="0"/>
              <a:t>8/24/2021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1766878-3199-4EAB-94E7-2D6D11070E14}" type="slidenum">
              <a:rPr lang="en-US" smtClean="0"/>
              <a:pPr/>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856262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80" y="1845734"/>
            <a:ext cx="4937760" cy="402335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E0E2C1E-B51D-4CBD-917F-4F6C17023EF6}" type="datetime1">
              <a:rPr lang="en-US" smtClean="0"/>
              <a:t>8/24/2021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1766878-3199-4EAB-94E7-2D6D11070E14}" type="slidenum">
              <a:rPr lang="en-US" smtClean="0"/>
              <a:t>‹#›</a:t>
            </a:fld>
            <a:endParaRPr lang="en-US" dirty="0"/>
          </a:p>
        </p:txBody>
      </p:sp>
    </p:spTree>
    <p:extLst>
      <p:ext uri="{BB962C8B-B14F-4D97-AF65-F5344CB8AC3E}">
        <p14:creationId xmlns:p14="http://schemas.microsoft.com/office/powerpoint/2010/main" val="3133580497"/>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582335"/>
            <a:ext cx="4937760" cy="32867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920" y="2582334"/>
            <a:ext cx="4937760" cy="32867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99FDDDD-34CD-4A04-BACF-12BB9885E492}" type="datetime1">
              <a:rPr lang="en-US" smtClean="0"/>
              <a:t>8/24/2021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71766878-3199-4EAB-94E7-2D6D11070E14}" type="slidenum">
              <a:rPr lang="en-US" smtClean="0"/>
              <a:t>‹#›</a:t>
            </a:fld>
            <a:endParaRPr lang="en-US" dirty="0"/>
          </a:p>
        </p:txBody>
      </p:sp>
    </p:spTree>
    <p:extLst>
      <p:ext uri="{BB962C8B-B14F-4D97-AF65-F5344CB8AC3E}">
        <p14:creationId xmlns:p14="http://schemas.microsoft.com/office/powerpoint/2010/main" val="1691543970"/>
      </p:ext>
    </p:extLst>
  </p:cSld>
  <p:clrMapOvr>
    <a:masterClrMapping/>
  </p:clrMapOvr>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BC89726-1ACA-4120-B861-B20A83057D44}" type="datetime1">
              <a:rPr lang="en-US" smtClean="0"/>
              <a:t>8/24/2021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71766878-3199-4EAB-94E7-2D6D11070E14}" type="slidenum">
              <a:rPr lang="en-US" smtClean="0"/>
              <a:t>‹#›</a:t>
            </a:fld>
            <a:endParaRPr lang="en-US" dirty="0"/>
          </a:p>
        </p:txBody>
      </p:sp>
    </p:spTree>
    <p:extLst>
      <p:ext uri="{BB962C8B-B14F-4D97-AF65-F5344CB8AC3E}">
        <p14:creationId xmlns:p14="http://schemas.microsoft.com/office/powerpoint/2010/main" val="13874092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AA0EEC74-E7E4-45EE-824D-368F24322DE0}" type="datetime1">
              <a:rPr lang="en-US" smtClean="0"/>
              <a:t>8/24/2021</a:t>
            </a:fld>
            <a:endParaRPr lang="en-US" dirty="0"/>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dirty="0"/>
          </a:p>
        </p:txBody>
      </p:sp>
      <p:sp>
        <p:nvSpPr>
          <p:cNvPr id="9" name="Slide Number Placeholder 8"/>
          <p:cNvSpPr>
            <a:spLocks noGrp="1"/>
          </p:cNvSpPr>
          <p:nvPr>
            <p:ph type="sldNum" sz="quarter" idx="12"/>
          </p:nvPr>
        </p:nvSpPr>
        <p:spPr/>
        <p:txBody>
          <a:bodyPr/>
          <a:lstStyle/>
          <a:p>
            <a:fld id="{71766878-3199-4EAB-94E7-2D6D11070E14}" type="slidenum">
              <a:rPr lang="en-US" smtClean="0"/>
              <a:t>‹#›</a:t>
            </a:fld>
            <a:endParaRPr lang="en-US" dirty="0"/>
          </a:p>
        </p:txBody>
      </p:sp>
    </p:spTree>
    <p:extLst>
      <p:ext uri="{BB962C8B-B14F-4D97-AF65-F5344CB8AC3E}">
        <p14:creationId xmlns:p14="http://schemas.microsoft.com/office/powerpoint/2010/main" val="41422542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9C7DFA1C-A38B-4388-AA5E-15EA1E0D1BFC}" type="datetime1">
              <a:rPr lang="en-US" smtClean="0"/>
              <a:t>8/24/2021</a:t>
            </a:fld>
            <a:endParaRPr lang="en-US" dirty="0"/>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71766878-3199-4EAB-94E7-2D6D11070E14}" type="slidenum">
              <a:rPr lang="en-US" smtClean="0"/>
              <a:t>‹#›</a:t>
            </a:fld>
            <a:endParaRPr lang="en-US" dirty="0"/>
          </a:p>
        </p:txBody>
      </p:sp>
    </p:spTree>
    <p:extLst>
      <p:ext uri="{BB962C8B-B14F-4D97-AF65-F5344CB8AC3E}">
        <p14:creationId xmlns:p14="http://schemas.microsoft.com/office/powerpoint/2010/main" val="1180695562"/>
      </p:ext>
    </p:extLst>
  </p:cSld>
  <p:clrMapOvr>
    <a:masterClrMapping/>
  </p:clrMapOvr>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tIns="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E795576-3A4E-49DD-B1FF-4336C2258628}" type="datetime1">
              <a:rPr lang="en-US" smtClean="0"/>
              <a:t>8/24/2021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1766878-3199-4EAB-94E7-2D6D11070E14}" type="slidenum">
              <a:rPr lang="en-US" smtClean="0"/>
              <a:t>‹#›</a:t>
            </a:fld>
            <a:endParaRPr lang="en-US" dirty="0"/>
          </a:p>
        </p:txBody>
      </p:sp>
    </p:spTree>
    <p:extLst>
      <p:ext uri="{BB962C8B-B14F-4D97-AF65-F5344CB8AC3E}">
        <p14:creationId xmlns:p14="http://schemas.microsoft.com/office/powerpoint/2010/main" val="21284061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dirty="0"/>
              <a:t>Click to edit Master title style</a:t>
            </a:r>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47C214D5-5EB0-4530-8808-C87D844FB51F}" type="datetime1">
              <a:rPr lang="en-US" smtClean="0"/>
              <a:t>8/24/2021</a:t>
            </a:fld>
            <a:endParaRPr lang="en-US" dirty="0"/>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dirty="0"/>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71766878-3199-4EAB-94E7-2D6D11070E14}" type="slidenum">
              <a:rPr lang="en-US" smtClean="0"/>
              <a:pPr/>
              <a:t>‹#›</a:t>
            </a:fld>
            <a:endParaRPr lang="en-US" dirty="0"/>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15456024"/>
      </p:ext>
    </p:extLst>
  </p:cSld>
  <p:clrMap bg1="lt1" tx1="dk1" bg2="lt2" tx2="dk2" accent1="accent1" accent2="accent2" accent3="accent3" accent4="accent4" accent5="accent5" accent6="accent6" hlink="hlink" folHlink="folHlink"/>
  <p:sldLayoutIdLst>
    <p:sldLayoutId id="2147484140" r:id="rId1"/>
    <p:sldLayoutId id="2147484141" r:id="rId2"/>
    <p:sldLayoutId id="2147484142" r:id="rId3"/>
    <p:sldLayoutId id="2147484143" r:id="rId4"/>
    <p:sldLayoutId id="2147484144" r:id="rId5"/>
    <p:sldLayoutId id="2147484145" r:id="rId6"/>
    <p:sldLayoutId id="2147484146" r:id="rId7"/>
    <p:sldLayoutId id="2147484147" r:id="rId8"/>
    <p:sldLayoutId id="2147484148" r:id="rId9"/>
    <p:sldLayoutId id="2147484149" r:id="rId10"/>
    <p:sldLayoutId id="2147484150" r:id="rId11"/>
  </p:sldLayoutIdLst>
  <p:hf sldNum="0" hdr="0" ftr="0" dt="0"/>
  <p:txStyles>
    <p:titleStyle>
      <a:lvl1pPr algn="l" defTabSz="914400" rtl="0" eaLnBrk="1" latinLnBrk="0" hangingPunct="1">
        <a:lnSpc>
          <a:spcPct val="85000"/>
        </a:lnSpc>
        <a:spcBef>
          <a:spcPct val="0"/>
        </a:spcBef>
        <a:buNone/>
        <a:defRPr sz="4800" b="1" kern="1200" spc="-50" baseline="0">
          <a:solidFill>
            <a:srgbClr val="956F47"/>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7.gif"/><Relationship Id="rId2" Type="http://schemas.openxmlformats.org/officeDocument/2006/relationships/image" Target="../media/image4.gif"/><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4.gif"/></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8.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923304" y="252301"/>
            <a:ext cx="10345392" cy="2970387"/>
          </a:xfrm>
        </p:spPr>
        <p:txBody>
          <a:bodyPr>
            <a:noAutofit/>
          </a:bodyPr>
          <a:lstStyle/>
          <a:p>
            <a:pPr algn="ctr"/>
            <a:r>
              <a:rPr lang="en-US" sz="4800" dirty="0">
                <a:latin typeface="Calibri" panose="020F0502020204030204" pitchFamily="34" charset="0"/>
              </a:rPr>
              <a:t>2020-2021 Job Task Analysis for the Pediatric Primary Care </a:t>
            </a:r>
            <a:br>
              <a:rPr lang="en-US" sz="4800" dirty="0">
                <a:latin typeface="Calibri" panose="020F0502020204030204" pitchFamily="34" charset="0"/>
              </a:rPr>
            </a:br>
            <a:r>
              <a:rPr lang="en-US" sz="4800" dirty="0">
                <a:latin typeface="Calibri" panose="020F0502020204030204" pitchFamily="34" charset="0"/>
              </a:rPr>
              <a:t>Mental Health Specialist (PMHS®) Exam</a:t>
            </a:r>
            <a:endParaRPr lang="en-US" sz="4800" b="1" dirty="0">
              <a:latin typeface="Calibri" panose="020F0502020204030204" pitchFamily="34" charset="0"/>
            </a:endParaRPr>
          </a:p>
        </p:txBody>
      </p:sp>
      <p:sp>
        <p:nvSpPr>
          <p:cNvPr id="5" name="Subtitle 4"/>
          <p:cNvSpPr>
            <a:spLocks noGrp="1"/>
          </p:cNvSpPr>
          <p:nvPr>
            <p:ph type="subTitle" idx="1"/>
          </p:nvPr>
        </p:nvSpPr>
        <p:spPr>
          <a:xfrm>
            <a:off x="2508148" y="3815104"/>
            <a:ext cx="7175704" cy="1096899"/>
          </a:xfrm>
        </p:spPr>
        <p:txBody>
          <a:bodyPr>
            <a:noAutofit/>
          </a:bodyPr>
          <a:lstStyle/>
          <a:p>
            <a:pPr algn="ctr"/>
            <a:r>
              <a:rPr lang="en-US" sz="2800" i="1" dirty="0">
                <a:solidFill>
                  <a:schemeClr val="tx2">
                    <a:lumMod val="50000"/>
                  </a:schemeClr>
                </a:solidFill>
              </a:rPr>
              <a:t>What is it, and why do it?</a:t>
            </a:r>
          </a:p>
        </p:txBody>
      </p:sp>
      <p:pic>
        <p:nvPicPr>
          <p:cNvPr id="2050" name="Picture 2" descr="Home">
            <a:extLst>
              <a:ext uri="{FF2B5EF4-FFF2-40B4-BE49-F238E27FC236}">
                <a16:creationId xmlns:a16="http://schemas.microsoft.com/office/drawing/2014/main" id="{61800C03-AFBA-4ACA-963C-FE0981151FE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59521" y="5504419"/>
            <a:ext cx="3072958" cy="59553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685575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2609919D-2E79-43D1-AB18-4775ECBA5C5D}"/>
              </a:ext>
            </a:extLst>
          </p:cNvPr>
          <p:cNvSpPr>
            <a:spLocks noGrp="1"/>
          </p:cNvSpPr>
          <p:nvPr>
            <p:ph type="title"/>
          </p:nvPr>
        </p:nvSpPr>
        <p:spPr/>
        <p:txBody>
          <a:bodyPr>
            <a:normAutofit/>
          </a:bodyPr>
          <a:lstStyle/>
          <a:p>
            <a:r>
              <a:rPr lang="en-US" sz="4400" b="1" dirty="0"/>
              <a:t>Content Outline Impact</a:t>
            </a:r>
          </a:p>
        </p:txBody>
      </p:sp>
      <p:sp>
        <p:nvSpPr>
          <p:cNvPr id="5" name="Content Placeholder 4">
            <a:extLst>
              <a:ext uri="{FF2B5EF4-FFF2-40B4-BE49-F238E27FC236}">
                <a16:creationId xmlns:a16="http://schemas.microsoft.com/office/drawing/2014/main" id="{805F245D-702C-49B9-9747-B913F1FAC704}"/>
              </a:ext>
            </a:extLst>
          </p:cNvPr>
          <p:cNvSpPr>
            <a:spLocks noGrp="1"/>
          </p:cNvSpPr>
          <p:nvPr>
            <p:ph idx="1"/>
          </p:nvPr>
        </p:nvSpPr>
        <p:spPr>
          <a:xfrm>
            <a:off x="4800599" y="424206"/>
            <a:ext cx="7074337" cy="4788817"/>
          </a:xfrm>
        </p:spPr>
        <p:txBody>
          <a:bodyPr vert="horz" lIns="0" tIns="45720" rIns="0" bIns="45720" rtlCol="0">
            <a:normAutofit/>
          </a:bodyPr>
          <a:lstStyle/>
          <a:p>
            <a:pPr marL="0" indent="0">
              <a:buNone/>
            </a:pPr>
            <a:r>
              <a:rPr lang="en-US" sz="2400" dirty="0"/>
              <a:t>The </a:t>
            </a:r>
            <a:r>
              <a:rPr lang="en-US" sz="2400" b="1" dirty="0"/>
              <a:t>description of the specialty </a:t>
            </a:r>
            <a:r>
              <a:rPr lang="en-US" sz="2400" dirty="0"/>
              <a:t>was first reviewed, and minor updates were made to reflect current terminology.  Once updated, this description served as an anchor for all subsequent work. </a:t>
            </a:r>
            <a:br>
              <a:rPr lang="en-US" sz="2400" dirty="0"/>
            </a:br>
            <a:br>
              <a:rPr lang="en-US" sz="2400" dirty="0"/>
            </a:br>
            <a:r>
              <a:rPr lang="en-US" sz="2400" dirty="0"/>
              <a:t>All </a:t>
            </a:r>
            <a:r>
              <a:rPr lang="en-US" sz="2400" b="1" dirty="0"/>
              <a:t>68 tasks </a:t>
            </a:r>
            <a:r>
              <a:rPr lang="en-US" sz="2400" dirty="0"/>
              <a:t>that were surveyed met thresholds and were validated and/or were retained based on their high importance ratings from key subgroups, and thus, included on the final content outline.</a:t>
            </a:r>
            <a:br>
              <a:rPr lang="en-US" sz="2400" dirty="0"/>
            </a:br>
            <a:br>
              <a:rPr lang="en-US" sz="2400" dirty="0"/>
            </a:br>
            <a:r>
              <a:rPr lang="en-US" sz="2400" dirty="0"/>
              <a:t>Additionally, listings of </a:t>
            </a:r>
            <a:r>
              <a:rPr lang="en-US" sz="2400" b="1" dirty="0"/>
              <a:t>diagnoses, risk factors, pharmacology agents, therapies and interventions, as well as screening and assessment tools </a:t>
            </a:r>
            <a:r>
              <a:rPr lang="en-US" sz="2400" dirty="0"/>
              <a:t>were also surveyed for validation and inclusion. </a:t>
            </a:r>
          </a:p>
        </p:txBody>
      </p:sp>
      <p:sp>
        <p:nvSpPr>
          <p:cNvPr id="6" name="Text Placeholder 5">
            <a:extLst>
              <a:ext uri="{FF2B5EF4-FFF2-40B4-BE49-F238E27FC236}">
                <a16:creationId xmlns:a16="http://schemas.microsoft.com/office/drawing/2014/main" id="{4C25504A-5772-49A5-AB00-1C8F0B0D9362}"/>
              </a:ext>
            </a:extLst>
          </p:cNvPr>
          <p:cNvSpPr>
            <a:spLocks noGrp="1"/>
          </p:cNvSpPr>
          <p:nvPr>
            <p:ph type="body" sz="half" idx="2"/>
          </p:nvPr>
        </p:nvSpPr>
        <p:spPr>
          <a:xfrm>
            <a:off x="457200" y="3080656"/>
            <a:ext cx="3200400" cy="3224547"/>
          </a:xfrm>
        </p:spPr>
        <p:txBody>
          <a:bodyPr>
            <a:normAutofit/>
          </a:bodyPr>
          <a:lstStyle/>
          <a:p>
            <a:r>
              <a:rPr lang="en-US" sz="2800" i="1" dirty="0"/>
              <a:t>OVERALL</a:t>
            </a:r>
          </a:p>
        </p:txBody>
      </p:sp>
      <p:grpSp>
        <p:nvGrpSpPr>
          <p:cNvPr id="7" name="Group 6">
            <a:extLst>
              <a:ext uri="{FF2B5EF4-FFF2-40B4-BE49-F238E27FC236}">
                <a16:creationId xmlns:a16="http://schemas.microsoft.com/office/drawing/2014/main" id="{9E00A4D7-EED4-421D-98EB-2B442766A974}"/>
              </a:ext>
            </a:extLst>
          </p:cNvPr>
          <p:cNvGrpSpPr/>
          <p:nvPr/>
        </p:nvGrpSpPr>
        <p:grpSpPr>
          <a:xfrm>
            <a:off x="4816943" y="5213023"/>
            <a:ext cx="1138920" cy="1309104"/>
            <a:chOff x="1134625" y="2532"/>
            <a:chExt cx="1275322" cy="1465887"/>
          </a:xfrm>
        </p:grpSpPr>
        <p:sp>
          <p:nvSpPr>
            <p:cNvPr id="20" name="Hexagon 19">
              <a:extLst>
                <a:ext uri="{FF2B5EF4-FFF2-40B4-BE49-F238E27FC236}">
                  <a16:creationId xmlns:a16="http://schemas.microsoft.com/office/drawing/2014/main" id="{DBD2415F-2E4B-43BE-A6C8-F4673AF8534D}"/>
                </a:ext>
              </a:extLst>
            </p:cNvPr>
            <p:cNvSpPr/>
            <p:nvPr/>
          </p:nvSpPr>
          <p:spPr>
            <a:xfrm rot="5400000">
              <a:off x="1039342" y="97815"/>
              <a:ext cx="1465887" cy="1275322"/>
            </a:xfrm>
            <a:prstGeom prst="hexagon">
              <a:avLst>
                <a:gd name="adj" fmla="val 25000"/>
                <a:gd name="vf" fmla="val 115470"/>
              </a:avLst>
            </a:prstGeom>
          </p:spPr>
          <p:style>
            <a:lnRef idx="2">
              <a:schemeClr val="lt1">
                <a:hueOff val="0"/>
                <a:satOff val="0"/>
                <a:lumOff val="0"/>
                <a:alphaOff val="0"/>
              </a:schemeClr>
            </a:lnRef>
            <a:fillRef idx="1">
              <a:schemeClr val="accent1">
                <a:shade val="80000"/>
                <a:hueOff val="-32329"/>
                <a:satOff val="-1881"/>
                <a:lumOff val="3262"/>
                <a:alphaOff val="0"/>
              </a:schemeClr>
            </a:fillRef>
            <a:effectRef idx="0">
              <a:schemeClr val="accent1">
                <a:shade val="80000"/>
                <a:hueOff val="-32329"/>
                <a:satOff val="-1881"/>
                <a:lumOff val="3262"/>
                <a:alphaOff val="0"/>
              </a:schemeClr>
            </a:effectRef>
            <a:fontRef idx="minor">
              <a:schemeClr val="lt1"/>
            </a:fontRef>
          </p:style>
        </p:sp>
        <p:sp>
          <p:nvSpPr>
            <p:cNvPr id="21" name="Hexagon 4">
              <a:extLst>
                <a:ext uri="{FF2B5EF4-FFF2-40B4-BE49-F238E27FC236}">
                  <a16:creationId xmlns:a16="http://schemas.microsoft.com/office/drawing/2014/main" id="{93141CCB-7626-48B9-B6E6-8C0AF52920B8}"/>
                </a:ext>
              </a:extLst>
            </p:cNvPr>
            <p:cNvSpPr txBox="1"/>
            <p:nvPr/>
          </p:nvSpPr>
          <p:spPr>
            <a:xfrm>
              <a:off x="1333362" y="230967"/>
              <a:ext cx="877846" cy="1009019"/>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0" tIns="0" rIns="0" bIns="0" numCol="1" spcCol="1270" anchor="ctr" anchorCtr="0">
              <a:noAutofit/>
            </a:bodyPr>
            <a:lstStyle/>
            <a:p>
              <a:pPr marL="0" lvl="0" indent="0" algn="ctr" defTabSz="1600200">
                <a:lnSpc>
                  <a:spcPct val="90000"/>
                </a:lnSpc>
                <a:spcBef>
                  <a:spcPct val="0"/>
                </a:spcBef>
                <a:spcAft>
                  <a:spcPct val="35000"/>
                </a:spcAft>
                <a:buNone/>
              </a:pPr>
              <a:endParaRPr lang="en-US" sz="3600" kern="1200" dirty="0"/>
            </a:p>
          </p:txBody>
        </p:sp>
      </p:grpSp>
      <p:grpSp>
        <p:nvGrpSpPr>
          <p:cNvPr id="8" name="Group 7">
            <a:extLst>
              <a:ext uri="{FF2B5EF4-FFF2-40B4-BE49-F238E27FC236}">
                <a16:creationId xmlns:a16="http://schemas.microsoft.com/office/drawing/2014/main" id="{7A979E3C-DC74-4471-B716-BE8E0D77E8F8}"/>
              </a:ext>
            </a:extLst>
          </p:cNvPr>
          <p:cNvGrpSpPr/>
          <p:nvPr/>
        </p:nvGrpSpPr>
        <p:grpSpPr>
          <a:xfrm>
            <a:off x="6260700" y="5213023"/>
            <a:ext cx="1138920" cy="1309104"/>
            <a:chOff x="3198008" y="1246777"/>
            <a:chExt cx="1275322" cy="1465887"/>
          </a:xfrm>
        </p:grpSpPr>
        <p:sp>
          <p:nvSpPr>
            <p:cNvPr id="18" name="Hexagon 17">
              <a:extLst>
                <a:ext uri="{FF2B5EF4-FFF2-40B4-BE49-F238E27FC236}">
                  <a16:creationId xmlns:a16="http://schemas.microsoft.com/office/drawing/2014/main" id="{228A7F14-35A6-463A-B423-9F6EEDF3BDE6}"/>
                </a:ext>
              </a:extLst>
            </p:cNvPr>
            <p:cNvSpPr/>
            <p:nvPr/>
          </p:nvSpPr>
          <p:spPr>
            <a:xfrm rot="5400000">
              <a:off x="3102725" y="1342060"/>
              <a:ext cx="1465887" cy="1275322"/>
            </a:xfrm>
            <a:prstGeom prst="hexagon">
              <a:avLst>
                <a:gd name="adj" fmla="val 25000"/>
                <a:gd name="vf" fmla="val 115470"/>
              </a:avLst>
            </a:prstGeom>
          </p:spPr>
          <p:style>
            <a:lnRef idx="2">
              <a:schemeClr val="lt1">
                <a:hueOff val="0"/>
                <a:satOff val="0"/>
                <a:lumOff val="0"/>
                <a:alphaOff val="0"/>
              </a:schemeClr>
            </a:lnRef>
            <a:fillRef idx="1">
              <a:schemeClr val="accent1">
                <a:shade val="80000"/>
                <a:hueOff val="-96986"/>
                <a:satOff val="-5642"/>
                <a:lumOff val="9786"/>
                <a:alphaOff val="0"/>
              </a:schemeClr>
            </a:fillRef>
            <a:effectRef idx="0">
              <a:schemeClr val="accent1">
                <a:shade val="80000"/>
                <a:hueOff val="-96986"/>
                <a:satOff val="-5642"/>
                <a:lumOff val="9786"/>
                <a:alphaOff val="0"/>
              </a:schemeClr>
            </a:effectRef>
            <a:fontRef idx="minor">
              <a:schemeClr val="lt1"/>
            </a:fontRef>
          </p:style>
        </p:sp>
        <p:sp>
          <p:nvSpPr>
            <p:cNvPr id="19" name="Hexagon 6">
              <a:extLst>
                <a:ext uri="{FF2B5EF4-FFF2-40B4-BE49-F238E27FC236}">
                  <a16:creationId xmlns:a16="http://schemas.microsoft.com/office/drawing/2014/main" id="{4AA6E99D-B2EB-4230-82F2-C16C1007D8F0}"/>
                </a:ext>
              </a:extLst>
            </p:cNvPr>
            <p:cNvSpPr txBox="1"/>
            <p:nvPr/>
          </p:nvSpPr>
          <p:spPr>
            <a:xfrm>
              <a:off x="3396745" y="1475212"/>
              <a:ext cx="877846" cy="1009019"/>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0" tIns="0" rIns="0" bIns="0" numCol="1" spcCol="1270" anchor="ctr" anchorCtr="0">
              <a:noAutofit/>
            </a:bodyPr>
            <a:lstStyle/>
            <a:p>
              <a:pPr marL="0" lvl="0" indent="0" algn="ctr" defTabSz="1600200">
                <a:lnSpc>
                  <a:spcPct val="90000"/>
                </a:lnSpc>
                <a:spcBef>
                  <a:spcPct val="0"/>
                </a:spcBef>
                <a:spcAft>
                  <a:spcPct val="35000"/>
                </a:spcAft>
                <a:buNone/>
              </a:pPr>
              <a:endParaRPr lang="en-US" sz="3600" kern="1200" dirty="0"/>
            </a:p>
          </p:txBody>
        </p:sp>
      </p:grpSp>
      <p:grpSp>
        <p:nvGrpSpPr>
          <p:cNvPr id="9" name="Group 8">
            <a:extLst>
              <a:ext uri="{FF2B5EF4-FFF2-40B4-BE49-F238E27FC236}">
                <a16:creationId xmlns:a16="http://schemas.microsoft.com/office/drawing/2014/main" id="{36F93612-4001-48F7-B01C-12AC290D8794}"/>
              </a:ext>
            </a:extLst>
          </p:cNvPr>
          <p:cNvGrpSpPr/>
          <p:nvPr/>
        </p:nvGrpSpPr>
        <p:grpSpPr>
          <a:xfrm>
            <a:off x="7704456" y="5230656"/>
            <a:ext cx="1138920" cy="1309104"/>
            <a:chOff x="1134625" y="2491023"/>
            <a:chExt cx="1275322" cy="1465887"/>
          </a:xfrm>
        </p:grpSpPr>
        <p:sp>
          <p:nvSpPr>
            <p:cNvPr id="16" name="Hexagon 15">
              <a:extLst>
                <a:ext uri="{FF2B5EF4-FFF2-40B4-BE49-F238E27FC236}">
                  <a16:creationId xmlns:a16="http://schemas.microsoft.com/office/drawing/2014/main" id="{DBEDC172-6737-4794-B693-2302AADBE2D0}"/>
                </a:ext>
              </a:extLst>
            </p:cNvPr>
            <p:cNvSpPr/>
            <p:nvPr/>
          </p:nvSpPr>
          <p:spPr>
            <a:xfrm rot="5400000">
              <a:off x="1039342" y="2586306"/>
              <a:ext cx="1465887" cy="1275322"/>
            </a:xfrm>
            <a:prstGeom prst="hexagon">
              <a:avLst>
                <a:gd name="adj" fmla="val 25000"/>
                <a:gd name="vf" fmla="val 115470"/>
              </a:avLst>
            </a:prstGeom>
          </p:spPr>
          <p:style>
            <a:lnRef idx="2">
              <a:schemeClr val="lt1">
                <a:hueOff val="0"/>
                <a:satOff val="0"/>
                <a:lumOff val="0"/>
                <a:alphaOff val="0"/>
              </a:schemeClr>
            </a:lnRef>
            <a:fillRef idx="1">
              <a:schemeClr val="accent1">
                <a:shade val="80000"/>
                <a:hueOff val="-161644"/>
                <a:satOff val="-9404"/>
                <a:lumOff val="16311"/>
                <a:alphaOff val="0"/>
              </a:schemeClr>
            </a:fillRef>
            <a:effectRef idx="0">
              <a:schemeClr val="accent1">
                <a:shade val="80000"/>
                <a:hueOff val="-161644"/>
                <a:satOff val="-9404"/>
                <a:lumOff val="16311"/>
                <a:alphaOff val="0"/>
              </a:schemeClr>
            </a:effectRef>
            <a:fontRef idx="minor">
              <a:schemeClr val="lt1"/>
            </a:fontRef>
          </p:style>
        </p:sp>
        <p:sp>
          <p:nvSpPr>
            <p:cNvPr id="17" name="Hexagon 8">
              <a:extLst>
                <a:ext uri="{FF2B5EF4-FFF2-40B4-BE49-F238E27FC236}">
                  <a16:creationId xmlns:a16="http://schemas.microsoft.com/office/drawing/2014/main" id="{7A15671C-AC3D-4A05-AB55-5D0D989026D1}"/>
                </a:ext>
              </a:extLst>
            </p:cNvPr>
            <p:cNvSpPr txBox="1"/>
            <p:nvPr/>
          </p:nvSpPr>
          <p:spPr>
            <a:xfrm>
              <a:off x="1333362" y="2719458"/>
              <a:ext cx="877846" cy="1009019"/>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0" tIns="0" rIns="0" bIns="0" numCol="1" spcCol="1270" anchor="ctr" anchorCtr="0">
              <a:noAutofit/>
            </a:bodyPr>
            <a:lstStyle/>
            <a:p>
              <a:pPr marL="0" lvl="0" indent="0" algn="ctr" defTabSz="1600200">
                <a:lnSpc>
                  <a:spcPct val="90000"/>
                </a:lnSpc>
                <a:spcBef>
                  <a:spcPct val="0"/>
                </a:spcBef>
                <a:spcAft>
                  <a:spcPct val="35000"/>
                </a:spcAft>
                <a:buNone/>
              </a:pPr>
              <a:endParaRPr lang="en-US" sz="3600" kern="1200" dirty="0"/>
            </a:p>
          </p:txBody>
        </p:sp>
      </p:grpSp>
      <p:grpSp>
        <p:nvGrpSpPr>
          <p:cNvPr id="10" name="Group 9">
            <a:extLst>
              <a:ext uri="{FF2B5EF4-FFF2-40B4-BE49-F238E27FC236}">
                <a16:creationId xmlns:a16="http://schemas.microsoft.com/office/drawing/2014/main" id="{9BB5C0A6-B20A-4019-A332-C1C5CB19E798}"/>
              </a:ext>
            </a:extLst>
          </p:cNvPr>
          <p:cNvGrpSpPr/>
          <p:nvPr/>
        </p:nvGrpSpPr>
        <p:grpSpPr>
          <a:xfrm>
            <a:off x="9148211" y="5230657"/>
            <a:ext cx="1138920" cy="1309104"/>
            <a:chOff x="3198008" y="3735268"/>
            <a:chExt cx="1275322" cy="1465887"/>
          </a:xfrm>
        </p:grpSpPr>
        <p:sp>
          <p:nvSpPr>
            <p:cNvPr id="14" name="Hexagon 13">
              <a:extLst>
                <a:ext uri="{FF2B5EF4-FFF2-40B4-BE49-F238E27FC236}">
                  <a16:creationId xmlns:a16="http://schemas.microsoft.com/office/drawing/2014/main" id="{914FE0E0-5475-409B-AB08-E3A22544CFEB}"/>
                </a:ext>
              </a:extLst>
            </p:cNvPr>
            <p:cNvSpPr/>
            <p:nvPr/>
          </p:nvSpPr>
          <p:spPr>
            <a:xfrm rot="5400000">
              <a:off x="3102725" y="3830551"/>
              <a:ext cx="1465887" cy="1275322"/>
            </a:xfrm>
            <a:prstGeom prst="hexagon">
              <a:avLst>
                <a:gd name="adj" fmla="val 25000"/>
                <a:gd name="vf" fmla="val 115470"/>
              </a:avLst>
            </a:prstGeom>
          </p:spPr>
          <p:style>
            <a:lnRef idx="2">
              <a:schemeClr val="lt1">
                <a:hueOff val="0"/>
                <a:satOff val="0"/>
                <a:lumOff val="0"/>
                <a:alphaOff val="0"/>
              </a:schemeClr>
            </a:lnRef>
            <a:fillRef idx="1">
              <a:schemeClr val="accent1">
                <a:shade val="80000"/>
                <a:hueOff val="-226301"/>
                <a:satOff val="-13165"/>
                <a:lumOff val="22835"/>
                <a:alphaOff val="0"/>
              </a:schemeClr>
            </a:fillRef>
            <a:effectRef idx="0">
              <a:schemeClr val="accent1">
                <a:shade val="80000"/>
                <a:hueOff val="-226301"/>
                <a:satOff val="-13165"/>
                <a:lumOff val="22835"/>
                <a:alphaOff val="0"/>
              </a:schemeClr>
            </a:effectRef>
            <a:fontRef idx="minor">
              <a:schemeClr val="lt1"/>
            </a:fontRef>
          </p:style>
        </p:sp>
        <p:sp>
          <p:nvSpPr>
            <p:cNvPr id="15" name="Hexagon 10">
              <a:extLst>
                <a:ext uri="{FF2B5EF4-FFF2-40B4-BE49-F238E27FC236}">
                  <a16:creationId xmlns:a16="http://schemas.microsoft.com/office/drawing/2014/main" id="{F92C1EC5-B641-46C3-973C-3F33DA551477}"/>
                </a:ext>
              </a:extLst>
            </p:cNvPr>
            <p:cNvSpPr txBox="1"/>
            <p:nvPr/>
          </p:nvSpPr>
          <p:spPr>
            <a:xfrm>
              <a:off x="3396745" y="3963703"/>
              <a:ext cx="877846" cy="1009019"/>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0" tIns="0" rIns="0" bIns="0" numCol="1" spcCol="1270" anchor="ctr" anchorCtr="0">
              <a:noAutofit/>
            </a:bodyPr>
            <a:lstStyle/>
            <a:p>
              <a:pPr marL="0" lvl="0" indent="0" algn="ctr" defTabSz="1600200">
                <a:lnSpc>
                  <a:spcPct val="90000"/>
                </a:lnSpc>
                <a:spcBef>
                  <a:spcPct val="0"/>
                </a:spcBef>
                <a:spcAft>
                  <a:spcPct val="35000"/>
                </a:spcAft>
                <a:buNone/>
              </a:pPr>
              <a:endParaRPr lang="en-US" sz="3600" kern="1200" dirty="0"/>
            </a:p>
          </p:txBody>
        </p:sp>
      </p:grpSp>
      <p:grpSp>
        <p:nvGrpSpPr>
          <p:cNvPr id="11" name="Group 10">
            <a:extLst>
              <a:ext uri="{FF2B5EF4-FFF2-40B4-BE49-F238E27FC236}">
                <a16:creationId xmlns:a16="http://schemas.microsoft.com/office/drawing/2014/main" id="{60889375-483B-4642-8D54-2295B220D571}"/>
              </a:ext>
            </a:extLst>
          </p:cNvPr>
          <p:cNvGrpSpPr/>
          <p:nvPr/>
        </p:nvGrpSpPr>
        <p:grpSpPr>
          <a:xfrm>
            <a:off x="10595880" y="5213023"/>
            <a:ext cx="1138920" cy="1309104"/>
            <a:chOff x="1134625" y="4979514"/>
            <a:chExt cx="1275322" cy="1465887"/>
          </a:xfrm>
        </p:grpSpPr>
        <p:sp>
          <p:nvSpPr>
            <p:cNvPr id="12" name="Hexagon 11">
              <a:extLst>
                <a:ext uri="{FF2B5EF4-FFF2-40B4-BE49-F238E27FC236}">
                  <a16:creationId xmlns:a16="http://schemas.microsoft.com/office/drawing/2014/main" id="{E35DA8FF-5248-4589-93AB-09218979E5DA}"/>
                </a:ext>
              </a:extLst>
            </p:cNvPr>
            <p:cNvSpPr/>
            <p:nvPr/>
          </p:nvSpPr>
          <p:spPr>
            <a:xfrm rot="5400000">
              <a:off x="1039342" y="5074797"/>
              <a:ext cx="1465887" cy="1275322"/>
            </a:xfrm>
            <a:prstGeom prst="hexagon">
              <a:avLst>
                <a:gd name="adj" fmla="val 25000"/>
                <a:gd name="vf" fmla="val 115470"/>
              </a:avLst>
            </a:prstGeom>
          </p:spPr>
          <p:style>
            <a:lnRef idx="2">
              <a:schemeClr val="lt1">
                <a:hueOff val="0"/>
                <a:satOff val="0"/>
                <a:lumOff val="0"/>
                <a:alphaOff val="0"/>
              </a:schemeClr>
            </a:lnRef>
            <a:fillRef idx="1">
              <a:schemeClr val="accent1">
                <a:shade val="80000"/>
                <a:hueOff val="-290959"/>
                <a:satOff val="-16927"/>
                <a:lumOff val="29359"/>
                <a:alphaOff val="0"/>
              </a:schemeClr>
            </a:fillRef>
            <a:effectRef idx="0">
              <a:schemeClr val="accent1">
                <a:shade val="80000"/>
                <a:hueOff val="-290959"/>
                <a:satOff val="-16927"/>
                <a:lumOff val="29359"/>
                <a:alphaOff val="0"/>
              </a:schemeClr>
            </a:effectRef>
            <a:fontRef idx="minor">
              <a:schemeClr val="lt1"/>
            </a:fontRef>
          </p:style>
        </p:sp>
        <p:sp>
          <p:nvSpPr>
            <p:cNvPr id="13" name="Hexagon 12">
              <a:extLst>
                <a:ext uri="{FF2B5EF4-FFF2-40B4-BE49-F238E27FC236}">
                  <a16:creationId xmlns:a16="http://schemas.microsoft.com/office/drawing/2014/main" id="{58D5E280-C9C4-4C19-96C4-14098F785A1D}"/>
                </a:ext>
              </a:extLst>
            </p:cNvPr>
            <p:cNvSpPr txBox="1"/>
            <p:nvPr/>
          </p:nvSpPr>
          <p:spPr>
            <a:xfrm>
              <a:off x="1333362" y="5207949"/>
              <a:ext cx="877846" cy="1009019"/>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0" tIns="0" rIns="0" bIns="0" numCol="1" spcCol="1270" anchor="ctr" anchorCtr="0">
              <a:noAutofit/>
            </a:bodyPr>
            <a:lstStyle/>
            <a:p>
              <a:pPr marL="0" lvl="0" indent="0" algn="ctr" defTabSz="1600200">
                <a:lnSpc>
                  <a:spcPct val="90000"/>
                </a:lnSpc>
                <a:spcBef>
                  <a:spcPct val="0"/>
                </a:spcBef>
                <a:spcAft>
                  <a:spcPct val="35000"/>
                </a:spcAft>
                <a:buNone/>
              </a:pPr>
              <a:endParaRPr lang="en-US" sz="3600" kern="1200" dirty="0"/>
            </a:p>
          </p:txBody>
        </p:sp>
      </p:grpSp>
    </p:spTree>
    <p:extLst>
      <p:ext uri="{BB962C8B-B14F-4D97-AF65-F5344CB8AC3E}">
        <p14:creationId xmlns:p14="http://schemas.microsoft.com/office/powerpoint/2010/main" val="172794457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2609919D-2E79-43D1-AB18-4775ECBA5C5D}"/>
              </a:ext>
            </a:extLst>
          </p:cNvPr>
          <p:cNvSpPr>
            <a:spLocks noGrp="1"/>
          </p:cNvSpPr>
          <p:nvPr>
            <p:ph type="title"/>
          </p:nvPr>
        </p:nvSpPr>
        <p:spPr/>
        <p:txBody>
          <a:bodyPr>
            <a:normAutofit/>
          </a:bodyPr>
          <a:lstStyle/>
          <a:p>
            <a:r>
              <a:rPr lang="en-US" sz="4400" b="1" dirty="0"/>
              <a:t>Content Outline Impact</a:t>
            </a:r>
          </a:p>
        </p:txBody>
      </p:sp>
      <p:sp>
        <p:nvSpPr>
          <p:cNvPr id="6" name="Text Placeholder 5">
            <a:extLst>
              <a:ext uri="{FF2B5EF4-FFF2-40B4-BE49-F238E27FC236}">
                <a16:creationId xmlns:a16="http://schemas.microsoft.com/office/drawing/2014/main" id="{4C25504A-5772-49A5-AB00-1C8F0B0D9362}"/>
              </a:ext>
            </a:extLst>
          </p:cNvPr>
          <p:cNvSpPr>
            <a:spLocks noGrp="1"/>
          </p:cNvSpPr>
          <p:nvPr>
            <p:ph type="body" sz="half" idx="2"/>
          </p:nvPr>
        </p:nvSpPr>
        <p:spPr>
          <a:xfrm>
            <a:off x="457200" y="3069770"/>
            <a:ext cx="3200400" cy="3235433"/>
          </a:xfrm>
        </p:spPr>
        <p:txBody>
          <a:bodyPr>
            <a:normAutofit/>
          </a:bodyPr>
          <a:lstStyle/>
          <a:p>
            <a:r>
              <a:rPr lang="en-US" sz="2800" i="1" dirty="0"/>
              <a:t>DOMAINS</a:t>
            </a:r>
          </a:p>
        </p:txBody>
      </p:sp>
      <p:sp>
        <p:nvSpPr>
          <p:cNvPr id="23" name="Content Placeholder 22">
            <a:extLst>
              <a:ext uri="{FF2B5EF4-FFF2-40B4-BE49-F238E27FC236}">
                <a16:creationId xmlns:a16="http://schemas.microsoft.com/office/drawing/2014/main" id="{0E5EF861-5197-41F4-A241-0F18BD4D443D}"/>
              </a:ext>
            </a:extLst>
          </p:cNvPr>
          <p:cNvSpPr>
            <a:spLocks noGrp="1"/>
          </p:cNvSpPr>
          <p:nvPr>
            <p:ph idx="1"/>
          </p:nvPr>
        </p:nvSpPr>
        <p:spPr>
          <a:xfrm>
            <a:off x="4506687" y="594359"/>
            <a:ext cx="7352234" cy="1419498"/>
          </a:xfrm>
        </p:spPr>
        <p:txBody>
          <a:bodyPr>
            <a:normAutofit fontScale="92500" lnSpcReduction="20000"/>
          </a:bodyPr>
          <a:lstStyle/>
          <a:p>
            <a:pPr algn="ctr"/>
            <a:r>
              <a:rPr lang="en-US" sz="2400" dirty="0"/>
              <a:t>The domain structure – organized by </a:t>
            </a:r>
            <a:r>
              <a:rPr lang="en-US" sz="2400" i="1" dirty="0"/>
              <a:t>Health Promotion, Evaluation, Diagnostic Decision Making, Management, and Professional Role</a:t>
            </a:r>
            <a:r>
              <a:rPr lang="en-US" sz="2400" dirty="0"/>
              <a:t> – remained the same but the allocation of content for each domain was revised slightly and subtle refinements made to the tasks.</a:t>
            </a:r>
          </a:p>
        </p:txBody>
      </p:sp>
      <p:pic>
        <p:nvPicPr>
          <p:cNvPr id="24" name="Picture 23" descr="A picture containing text, businesscard, screenshot&#10;&#10;Description automatically generated">
            <a:extLst>
              <a:ext uri="{FF2B5EF4-FFF2-40B4-BE49-F238E27FC236}">
                <a16:creationId xmlns:a16="http://schemas.microsoft.com/office/drawing/2014/main" id="{A0D6D077-C40D-4DB7-9C33-F41C6DE949B4}"/>
              </a:ext>
            </a:extLst>
          </p:cNvPr>
          <p:cNvPicPr/>
          <p:nvPr/>
        </p:nvPicPr>
        <p:blipFill rotWithShape="1">
          <a:blip r:embed="rId2"/>
          <a:srcRect l="2504" t="-317" r="11620"/>
          <a:stretch/>
        </p:blipFill>
        <p:spPr bwMode="auto">
          <a:xfrm>
            <a:off x="6297106" y="1934592"/>
            <a:ext cx="3924380" cy="4017301"/>
          </a:xfrm>
          <a:prstGeom prst="rect">
            <a:avLst/>
          </a:prstGeom>
          <a:ln>
            <a:noFill/>
          </a:ln>
          <a:extLst>
            <a:ext uri="{53640926-AAD7-44D8-BBD7-CCE9431645EC}">
              <a14:shadowObscured xmlns:a14="http://schemas.microsoft.com/office/drawing/2010/main"/>
            </a:ext>
          </a:extLst>
        </p:spPr>
      </p:pic>
      <p:sp>
        <p:nvSpPr>
          <p:cNvPr id="25" name="TextBox 24">
            <a:extLst>
              <a:ext uri="{FF2B5EF4-FFF2-40B4-BE49-F238E27FC236}">
                <a16:creationId xmlns:a16="http://schemas.microsoft.com/office/drawing/2014/main" id="{FD870A49-F119-4E19-97C7-12530173CF7B}"/>
              </a:ext>
            </a:extLst>
          </p:cNvPr>
          <p:cNvSpPr txBox="1"/>
          <p:nvPr/>
        </p:nvSpPr>
        <p:spPr>
          <a:xfrm>
            <a:off x="4800598" y="5935872"/>
            <a:ext cx="7058321" cy="738664"/>
          </a:xfrm>
          <a:prstGeom prst="rect">
            <a:avLst/>
          </a:prstGeom>
          <a:noFill/>
        </p:spPr>
        <p:txBody>
          <a:bodyPr wrap="square" rtlCol="0">
            <a:spAutoFit/>
          </a:bodyPr>
          <a:lstStyle/>
          <a:p>
            <a:r>
              <a:rPr lang="en-US" sz="1400" i="1" dirty="0"/>
              <a:t>Allocations with the 2016-2017 study were Domain 1 (25%), unchanged; Domain 2 (23%), decreased by 1 percent; Domain 3 (23%), increased by 1 percent; Domain 4 (24%), decreased by 1 percent; Domain 5 (5%), increased by 1 percent.</a:t>
            </a:r>
          </a:p>
        </p:txBody>
      </p:sp>
    </p:spTree>
    <p:extLst>
      <p:ext uri="{BB962C8B-B14F-4D97-AF65-F5344CB8AC3E}">
        <p14:creationId xmlns:p14="http://schemas.microsoft.com/office/powerpoint/2010/main" val="304462891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2609919D-2E79-43D1-AB18-4775ECBA5C5D}"/>
              </a:ext>
            </a:extLst>
          </p:cNvPr>
          <p:cNvSpPr>
            <a:spLocks noGrp="1"/>
          </p:cNvSpPr>
          <p:nvPr>
            <p:ph type="title"/>
          </p:nvPr>
        </p:nvSpPr>
        <p:spPr/>
        <p:txBody>
          <a:bodyPr>
            <a:normAutofit/>
          </a:bodyPr>
          <a:lstStyle/>
          <a:p>
            <a:r>
              <a:rPr lang="en-US" sz="4400" b="1" dirty="0"/>
              <a:t>Content Outline Impact</a:t>
            </a:r>
          </a:p>
        </p:txBody>
      </p:sp>
      <p:sp>
        <p:nvSpPr>
          <p:cNvPr id="6" name="Text Placeholder 5">
            <a:extLst>
              <a:ext uri="{FF2B5EF4-FFF2-40B4-BE49-F238E27FC236}">
                <a16:creationId xmlns:a16="http://schemas.microsoft.com/office/drawing/2014/main" id="{4C25504A-5772-49A5-AB00-1C8F0B0D9362}"/>
              </a:ext>
            </a:extLst>
          </p:cNvPr>
          <p:cNvSpPr>
            <a:spLocks noGrp="1"/>
          </p:cNvSpPr>
          <p:nvPr>
            <p:ph type="body" sz="half" idx="2"/>
          </p:nvPr>
        </p:nvSpPr>
        <p:spPr>
          <a:xfrm>
            <a:off x="457200" y="3091542"/>
            <a:ext cx="3200400" cy="3213661"/>
          </a:xfrm>
        </p:spPr>
        <p:txBody>
          <a:bodyPr>
            <a:normAutofit/>
          </a:bodyPr>
          <a:lstStyle/>
          <a:p>
            <a:r>
              <a:rPr lang="en-US" sz="2800" i="1" dirty="0"/>
              <a:t>DIAGNOSES</a:t>
            </a:r>
          </a:p>
        </p:txBody>
      </p:sp>
      <p:sp>
        <p:nvSpPr>
          <p:cNvPr id="23" name="Content Placeholder 22">
            <a:extLst>
              <a:ext uri="{FF2B5EF4-FFF2-40B4-BE49-F238E27FC236}">
                <a16:creationId xmlns:a16="http://schemas.microsoft.com/office/drawing/2014/main" id="{0E5EF861-5197-41F4-A241-0F18BD4D443D}"/>
              </a:ext>
            </a:extLst>
          </p:cNvPr>
          <p:cNvSpPr>
            <a:spLocks noGrp="1"/>
          </p:cNvSpPr>
          <p:nvPr>
            <p:ph idx="1"/>
          </p:nvPr>
        </p:nvSpPr>
        <p:spPr>
          <a:xfrm>
            <a:off x="4800599" y="731520"/>
            <a:ext cx="6934201" cy="5257800"/>
          </a:xfrm>
        </p:spPr>
        <p:txBody>
          <a:bodyPr vert="horz" lIns="0" tIns="45720" rIns="0" bIns="45720" rtlCol="0">
            <a:normAutofit/>
          </a:bodyPr>
          <a:lstStyle/>
          <a:p>
            <a:r>
              <a:rPr lang="en-US" dirty="0"/>
              <a:t>Twenty-nine (29) of the 31 diagnoses surveyed were validated to appear on the content outline and were further grouped into </a:t>
            </a:r>
            <a:r>
              <a:rPr lang="en-US" b="1" dirty="0">
                <a:solidFill>
                  <a:schemeClr val="accent1">
                    <a:lumMod val="75000"/>
                  </a:schemeClr>
                </a:solidFill>
              </a:rPr>
              <a:t>three bands </a:t>
            </a:r>
            <a:r>
              <a:rPr lang="en-US" dirty="0"/>
              <a:t>representing their likelihood of appearing on a given form of the examination. The top-ranked diagnoses (“MORE”) will appear most frequently to the exam candidate, followed by “SOME”, and “LESS”.</a:t>
            </a:r>
          </a:p>
        </p:txBody>
      </p:sp>
      <p:pic>
        <p:nvPicPr>
          <p:cNvPr id="3" name="Picture 2">
            <a:extLst>
              <a:ext uri="{FF2B5EF4-FFF2-40B4-BE49-F238E27FC236}">
                <a16:creationId xmlns:a16="http://schemas.microsoft.com/office/drawing/2014/main" id="{EAB2071A-912D-4282-8C19-0199E3C082FE}"/>
              </a:ext>
            </a:extLst>
          </p:cNvPr>
          <p:cNvPicPr>
            <a:picLocks noChangeAspect="1"/>
          </p:cNvPicPr>
          <p:nvPr/>
        </p:nvPicPr>
        <p:blipFill>
          <a:blip r:embed="rId2"/>
          <a:stretch>
            <a:fillRect/>
          </a:stretch>
        </p:blipFill>
        <p:spPr>
          <a:xfrm>
            <a:off x="4885439" y="2466530"/>
            <a:ext cx="3994609" cy="4092188"/>
          </a:xfrm>
          <a:prstGeom prst="rect">
            <a:avLst/>
          </a:prstGeom>
        </p:spPr>
      </p:pic>
      <p:sp>
        <p:nvSpPr>
          <p:cNvPr id="5" name="Rectangle: Rounded Corners 4">
            <a:extLst>
              <a:ext uri="{FF2B5EF4-FFF2-40B4-BE49-F238E27FC236}">
                <a16:creationId xmlns:a16="http://schemas.microsoft.com/office/drawing/2014/main" id="{1BA377ED-4450-47F1-97E1-3176621510B0}"/>
              </a:ext>
            </a:extLst>
          </p:cNvPr>
          <p:cNvSpPr/>
          <p:nvPr/>
        </p:nvSpPr>
        <p:spPr>
          <a:xfrm>
            <a:off x="8078771" y="2271860"/>
            <a:ext cx="970959" cy="4388177"/>
          </a:xfrm>
          <a:prstGeom prst="roundRect">
            <a:avLst>
              <a:gd name="adj" fmla="val 50000"/>
            </a:avLst>
          </a:prstGeom>
          <a:noFill/>
          <a:ln w="3810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F2631B46-6824-4D79-A147-90658A9BFAF2}"/>
              </a:ext>
            </a:extLst>
          </p:cNvPr>
          <p:cNvSpPr txBox="1"/>
          <p:nvPr/>
        </p:nvSpPr>
        <p:spPr>
          <a:xfrm>
            <a:off x="9275976" y="2528269"/>
            <a:ext cx="2543665" cy="3968710"/>
          </a:xfrm>
          <a:prstGeom prst="snip1Rect">
            <a:avLst/>
          </a:prstGeom>
          <a:solidFill>
            <a:schemeClr val="accent1">
              <a:lumMod val="20000"/>
              <a:lumOff val="80000"/>
            </a:schemeClr>
          </a:solidFill>
          <a:ln w="28575"/>
        </p:spPr>
        <p:style>
          <a:lnRef idx="2">
            <a:schemeClr val="accent1"/>
          </a:lnRef>
          <a:fillRef idx="1">
            <a:schemeClr val="lt1"/>
          </a:fillRef>
          <a:effectRef idx="0">
            <a:schemeClr val="accent1"/>
          </a:effectRef>
          <a:fontRef idx="minor">
            <a:schemeClr val="dk1"/>
          </a:fontRef>
        </p:style>
        <p:txBody>
          <a:bodyPr wrap="square" rtlCol="0">
            <a:spAutoFit/>
          </a:bodyPr>
          <a:lstStyle/>
          <a:p>
            <a:r>
              <a:rPr lang="en-US" sz="1500" b="1" dirty="0">
                <a:effectLst/>
                <a:ea typeface="Times New Roman" panose="02020603050405020304" pitchFamily="18" charset="0"/>
                <a:cs typeface="Times New Roman" panose="02020603050405020304" pitchFamily="18" charset="0"/>
              </a:rPr>
              <a:t>ADHD, Anxiety Disorders, Depressive Disorders Sleep Disorders, and Learning Disorders </a:t>
            </a:r>
            <a:r>
              <a:rPr lang="en-US" sz="1500" u="sng" dirty="0">
                <a:effectLst/>
                <a:ea typeface="Times New Roman" panose="02020603050405020304" pitchFamily="18" charset="0"/>
                <a:cs typeface="Times New Roman" panose="02020603050405020304" pitchFamily="18" charset="0"/>
              </a:rPr>
              <a:t>remained</a:t>
            </a:r>
            <a:r>
              <a:rPr lang="en-US" sz="1500" dirty="0">
                <a:effectLst/>
                <a:ea typeface="Times New Roman" panose="02020603050405020304" pitchFamily="18" charset="0"/>
                <a:cs typeface="Times New Roman" panose="02020603050405020304" pitchFamily="18" charset="0"/>
              </a:rPr>
              <a:t> the most frequently seen diagnoses, and are represented in the “MORE” band.</a:t>
            </a:r>
          </a:p>
          <a:p>
            <a:endParaRPr lang="en-US" sz="1500" dirty="0">
              <a:effectLst/>
              <a:highlight>
                <a:srgbClr val="FFFF00"/>
              </a:highlight>
              <a:ea typeface="Times New Roman" panose="02020603050405020304" pitchFamily="18" charset="0"/>
              <a:cs typeface="Times New Roman" panose="02020603050405020304" pitchFamily="18" charset="0"/>
            </a:endParaRPr>
          </a:p>
          <a:p>
            <a:r>
              <a:rPr lang="en-US" sz="1500" dirty="0">
                <a:effectLst/>
                <a:highlight>
                  <a:srgbClr val="FFFF00"/>
                </a:highlight>
                <a:ea typeface="Times New Roman" panose="02020603050405020304" pitchFamily="18" charset="0"/>
                <a:cs typeface="Times New Roman" panose="02020603050405020304" pitchFamily="18" charset="0"/>
              </a:rPr>
              <a:t>NEW</a:t>
            </a:r>
            <a:r>
              <a:rPr lang="en-US" sz="1500" dirty="0">
                <a:effectLst/>
                <a:ea typeface="Times New Roman" panose="02020603050405020304" pitchFamily="18" charset="0"/>
                <a:cs typeface="Times New Roman" panose="02020603050405020304" pitchFamily="18" charset="0"/>
              </a:rPr>
              <a:t> diagnosis inclusions as of the 2021 outline included:</a:t>
            </a:r>
          </a:p>
          <a:p>
            <a:pPr marL="285750" indent="-285750">
              <a:buFontTx/>
              <a:buChar char="-"/>
            </a:pPr>
            <a:r>
              <a:rPr lang="en-US" sz="1500" b="1" dirty="0">
                <a:ea typeface="Calibri" panose="020F0502020204030204" pitchFamily="34" charset="0"/>
                <a:cs typeface="Times New Roman" panose="02020603050405020304" pitchFamily="18" charset="0"/>
              </a:rPr>
              <a:t>Sensory Processing,</a:t>
            </a:r>
          </a:p>
          <a:p>
            <a:pPr marL="285750" indent="-285750">
              <a:buFontTx/>
              <a:buChar char="-"/>
            </a:pPr>
            <a:r>
              <a:rPr lang="en-US" sz="1500" b="1" dirty="0">
                <a:effectLst/>
                <a:ea typeface="Calibri" panose="020F0502020204030204" pitchFamily="34" charset="0"/>
                <a:cs typeface="Times New Roman" panose="02020603050405020304" pitchFamily="18" charset="0"/>
              </a:rPr>
              <a:t>Body Dysmorphia, and</a:t>
            </a:r>
          </a:p>
          <a:p>
            <a:pPr marL="285750" indent="-285750">
              <a:buFontTx/>
              <a:buChar char="-"/>
            </a:pPr>
            <a:r>
              <a:rPr lang="en-US" sz="1500" b="1" dirty="0">
                <a:ea typeface="Calibri" panose="020F0502020204030204" pitchFamily="34" charset="0"/>
                <a:cs typeface="Times New Roman" panose="02020603050405020304" pitchFamily="18" charset="0"/>
              </a:rPr>
              <a:t>Neonatal Abstinence</a:t>
            </a:r>
            <a:endParaRPr lang="en-US" sz="1500" b="1" dirty="0">
              <a:effectLst/>
              <a:ea typeface="Calibri" panose="020F0502020204030204" pitchFamily="34" charset="0"/>
              <a:cs typeface="Times New Roman" panose="02020603050405020304" pitchFamily="18" charset="0"/>
            </a:endParaRPr>
          </a:p>
          <a:p>
            <a:pPr algn="ctr"/>
            <a:endParaRPr lang="en-US" sz="1500" b="1" dirty="0"/>
          </a:p>
        </p:txBody>
      </p:sp>
    </p:spTree>
    <p:extLst>
      <p:ext uri="{BB962C8B-B14F-4D97-AF65-F5344CB8AC3E}">
        <p14:creationId xmlns:p14="http://schemas.microsoft.com/office/powerpoint/2010/main" val="3774796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2609919D-2E79-43D1-AB18-4775ECBA5C5D}"/>
              </a:ext>
            </a:extLst>
          </p:cNvPr>
          <p:cNvSpPr>
            <a:spLocks noGrp="1"/>
          </p:cNvSpPr>
          <p:nvPr>
            <p:ph type="title"/>
          </p:nvPr>
        </p:nvSpPr>
        <p:spPr/>
        <p:txBody>
          <a:bodyPr>
            <a:normAutofit/>
          </a:bodyPr>
          <a:lstStyle/>
          <a:p>
            <a:r>
              <a:rPr lang="en-US" sz="4400" b="1" dirty="0"/>
              <a:t>Content Outline Impact</a:t>
            </a:r>
          </a:p>
        </p:txBody>
      </p:sp>
      <p:sp>
        <p:nvSpPr>
          <p:cNvPr id="6" name="Text Placeholder 5">
            <a:extLst>
              <a:ext uri="{FF2B5EF4-FFF2-40B4-BE49-F238E27FC236}">
                <a16:creationId xmlns:a16="http://schemas.microsoft.com/office/drawing/2014/main" id="{4C25504A-5772-49A5-AB00-1C8F0B0D9362}"/>
              </a:ext>
            </a:extLst>
          </p:cNvPr>
          <p:cNvSpPr>
            <a:spLocks noGrp="1"/>
          </p:cNvSpPr>
          <p:nvPr>
            <p:ph type="body" sz="half" idx="2"/>
          </p:nvPr>
        </p:nvSpPr>
        <p:spPr>
          <a:xfrm>
            <a:off x="457200" y="3124200"/>
            <a:ext cx="3200400" cy="3181004"/>
          </a:xfrm>
        </p:spPr>
        <p:txBody>
          <a:bodyPr>
            <a:normAutofit/>
          </a:bodyPr>
          <a:lstStyle/>
          <a:p>
            <a:r>
              <a:rPr lang="en-US" sz="2800" i="1" dirty="0"/>
              <a:t>PHARMACOLOGIC AGENTS</a:t>
            </a:r>
          </a:p>
        </p:txBody>
      </p:sp>
      <p:sp>
        <p:nvSpPr>
          <p:cNvPr id="23" name="Content Placeholder 22">
            <a:extLst>
              <a:ext uri="{FF2B5EF4-FFF2-40B4-BE49-F238E27FC236}">
                <a16:creationId xmlns:a16="http://schemas.microsoft.com/office/drawing/2014/main" id="{0E5EF861-5197-41F4-A241-0F18BD4D443D}"/>
              </a:ext>
            </a:extLst>
          </p:cNvPr>
          <p:cNvSpPr>
            <a:spLocks noGrp="1"/>
          </p:cNvSpPr>
          <p:nvPr>
            <p:ph idx="1"/>
          </p:nvPr>
        </p:nvSpPr>
        <p:spPr>
          <a:xfrm>
            <a:off x="4648201" y="594359"/>
            <a:ext cx="7086600" cy="5394961"/>
          </a:xfrm>
        </p:spPr>
        <p:txBody>
          <a:bodyPr vert="horz" lIns="0" tIns="45720" rIns="0" bIns="45720" rtlCol="0">
            <a:normAutofit fontScale="92500" lnSpcReduction="20000"/>
          </a:bodyPr>
          <a:lstStyle/>
          <a:p>
            <a:r>
              <a:rPr lang="en-US" sz="2800" b="1" dirty="0"/>
              <a:t>Pharmacologic Agents:  </a:t>
            </a:r>
          </a:p>
          <a:p>
            <a:r>
              <a:rPr lang="en-US" sz="2800" dirty="0"/>
              <a:t>At least 50% of respondents either recommended, prescribed, and/or monitored 9 of the 11 categories of pharmacologic agents surveyed. </a:t>
            </a:r>
          </a:p>
          <a:p>
            <a:r>
              <a:rPr lang="en-US" sz="2800" b="1" dirty="0">
                <a:solidFill>
                  <a:srgbClr val="956F47"/>
                </a:solidFill>
              </a:rPr>
              <a:t>This listing remains the same</a:t>
            </a:r>
            <a:r>
              <a:rPr lang="en-US" sz="2800" dirty="0"/>
              <a:t> from the previous study:</a:t>
            </a:r>
            <a:br>
              <a:rPr lang="en-US" sz="2800" dirty="0"/>
            </a:br>
            <a:endParaRPr lang="en-US" sz="2800" dirty="0"/>
          </a:p>
          <a:p>
            <a:pPr marL="461963" marR="0" lvl="0" indent="-292100">
              <a:lnSpc>
                <a:spcPct val="115000"/>
              </a:lnSpc>
              <a:spcBef>
                <a:spcPts val="0"/>
              </a:spcBef>
              <a:spcAft>
                <a:spcPts val="0"/>
              </a:spcAft>
              <a:buFont typeface="Symbol" panose="05050102010706020507" pitchFamily="18" charset="2"/>
              <a:buChar char=""/>
            </a:pPr>
            <a:r>
              <a:rPr lang="en-US" sz="2400" dirty="0">
                <a:effectLst/>
                <a:ea typeface="Times New Roman" panose="02020603050405020304" pitchFamily="18" charset="0"/>
                <a:cs typeface="Times New Roman" panose="02020603050405020304" pitchFamily="18" charset="0"/>
              </a:rPr>
              <a:t>Antidepressant medications </a:t>
            </a:r>
            <a:endParaRPr lang="en-US" sz="2400" dirty="0">
              <a:effectLst/>
              <a:ea typeface="Calibri" panose="020F0502020204030204" pitchFamily="34" charset="0"/>
              <a:cs typeface="Times New Roman" panose="02020603050405020304" pitchFamily="18" charset="0"/>
            </a:endParaRPr>
          </a:p>
          <a:p>
            <a:pPr marL="461963" marR="0" lvl="0" indent="-292100">
              <a:lnSpc>
                <a:spcPct val="115000"/>
              </a:lnSpc>
              <a:spcBef>
                <a:spcPts val="0"/>
              </a:spcBef>
              <a:spcAft>
                <a:spcPts val="0"/>
              </a:spcAft>
              <a:buFont typeface="Symbol" panose="05050102010706020507" pitchFamily="18" charset="2"/>
              <a:buChar char=""/>
            </a:pPr>
            <a:r>
              <a:rPr lang="en-US" sz="2400" dirty="0">
                <a:effectLst/>
                <a:ea typeface="Times New Roman" panose="02020603050405020304" pitchFamily="18" charset="0"/>
                <a:cs typeface="Times New Roman" panose="02020603050405020304" pitchFamily="18" charset="0"/>
              </a:rPr>
              <a:t>Anti-anxiety medications </a:t>
            </a:r>
            <a:endParaRPr lang="en-US" sz="2400" dirty="0">
              <a:effectLst/>
              <a:ea typeface="Calibri" panose="020F0502020204030204" pitchFamily="34" charset="0"/>
              <a:cs typeface="Times New Roman" panose="02020603050405020304" pitchFamily="18" charset="0"/>
            </a:endParaRPr>
          </a:p>
          <a:p>
            <a:pPr marL="461963" marR="0" lvl="0" indent="-292100">
              <a:lnSpc>
                <a:spcPct val="115000"/>
              </a:lnSpc>
              <a:spcBef>
                <a:spcPts val="0"/>
              </a:spcBef>
              <a:spcAft>
                <a:spcPts val="0"/>
              </a:spcAft>
              <a:buFont typeface="Symbol" panose="05050102010706020507" pitchFamily="18" charset="2"/>
              <a:buChar char=""/>
            </a:pPr>
            <a:r>
              <a:rPr lang="en-US" sz="2400" dirty="0">
                <a:effectLst/>
                <a:ea typeface="Times New Roman" panose="02020603050405020304" pitchFamily="18" charset="0"/>
                <a:cs typeface="Times New Roman" panose="02020603050405020304" pitchFamily="18" charset="0"/>
              </a:rPr>
              <a:t>ADHD medications </a:t>
            </a:r>
            <a:endParaRPr lang="en-US" sz="2400" dirty="0">
              <a:effectLst/>
              <a:ea typeface="Calibri" panose="020F0502020204030204" pitchFamily="34" charset="0"/>
              <a:cs typeface="Times New Roman" panose="02020603050405020304" pitchFamily="18" charset="0"/>
            </a:endParaRPr>
          </a:p>
          <a:p>
            <a:pPr marL="461963" marR="0" lvl="0" indent="-292100">
              <a:lnSpc>
                <a:spcPct val="115000"/>
              </a:lnSpc>
              <a:spcBef>
                <a:spcPts val="0"/>
              </a:spcBef>
              <a:spcAft>
                <a:spcPts val="0"/>
              </a:spcAft>
              <a:buFont typeface="Symbol" panose="05050102010706020507" pitchFamily="18" charset="2"/>
              <a:buChar char=""/>
            </a:pPr>
            <a:r>
              <a:rPr lang="en-US" sz="2400" dirty="0">
                <a:effectLst/>
                <a:ea typeface="Times New Roman" panose="02020603050405020304" pitchFamily="18" charset="0"/>
                <a:cs typeface="Times New Roman" panose="02020603050405020304" pitchFamily="18" charset="0"/>
              </a:rPr>
              <a:t>Over-the-counter medications </a:t>
            </a:r>
            <a:endParaRPr lang="en-US" sz="2400" dirty="0">
              <a:effectLst/>
              <a:ea typeface="Calibri" panose="020F0502020204030204" pitchFamily="34" charset="0"/>
              <a:cs typeface="Times New Roman" panose="02020603050405020304" pitchFamily="18" charset="0"/>
            </a:endParaRPr>
          </a:p>
          <a:p>
            <a:pPr marL="461963" marR="0" lvl="0" indent="-292100">
              <a:lnSpc>
                <a:spcPct val="115000"/>
              </a:lnSpc>
              <a:spcBef>
                <a:spcPts val="0"/>
              </a:spcBef>
              <a:spcAft>
                <a:spcPts val="0"/>
              </a:spcAft>
              <a:buFont typeface="Symbol" panose="05050102010706020507" pitchFamily="18" charset="2"/>
              <a:buChar char=""/>
            </a:pPr>
            <a:r>
              <a:rPr lang="en-US" sz="2400" dirty="0">
                <a:effectLst/>
                <a:ea typeface="Times New Roman" panose="02020603050405020304" pitchFamily="18" charset="0"/>
                <a:cs typeface="Times New Roman" panose="02020603050405020304" pitchFamily="18" charset="0"/>
              </a:rPr>
              <a:t>Sleep medications </a:t>
            </a:r>
            <a:endParaRPr lang="en-US" sz="2400" dirty="0">
              <a:effectLst/>
              <a:ea typeface="Calibri" panose="020F0502020204030204" pitchFamily="34" charset="0"/>
              <a:cs typeface="Times New Roman" panose="02020603050405020304" pitchFamily="18" charset="0"/>
            </a:endParaRPr>
          </a:p>
          <a:p>
            <a:pPr marL="461963" marR="0" lvl="0" indent="-292100">
              <a:lnSpc>
                <a:spcPct val="115000"/>
              </a:lnSpc>
              <a:spcBef>
                <a:spcPts val="0"/>
              </a:spcBef>
              <a:spcAft>
                <a:spcPts val="0"/>
              </a:spcAft>
              <a:buFont typeface="Symbol" panose="05050102010706020507" pitchFamily="18" charset="2"/>
              <a:buChar char=""/>
            </a:pPr>
            <a:r>
              <a:rPr lang="en-US" sz="2400" dirty="0">
                <a:effectLst/>
                <a:ea typeface="Times New Roman" panose="02020603050405020304" pitchFamily="18" charset="0"/>
                <a:cs typeface="Times New Roman" panose="02020603050405020304" pitchFamily="18" charset="0"/>
              </a:rPr>
              <a:t>Supplements (non-prescription) </a:t>
            </a:r>
            <a:endParaRPr lang="en-US" sz="2400" dirty="0">
              <a:effectLst/>
              <a:ea typeface="Calibri" panose="020F0502020204030204" pitchFamily="34" charset="0"/>
              <a:cs typeface="Times New Roman" panose="02020603050405020304" pitchFamily="18" charset="0"/>
            </a:endParaRPr>
          </a:p>
          <a:p>
            <a:pPr marL="461963" marR="0" lvl="0" indent="-292100">
              <a:lnSpc>
                <a:spcPct val="115000"/>
              </a:lnSpc>
              <a:spcBef>
                <a:spcPts val="0"/>
              </a:spcBef>
              <a:spcAft>
                <a:spcPts val="0"/>
              </a:spcAft>
              <a:buFont typeface="Symbol" panose="05050102010706020507" pitchFamily="18" charset="2"/>
              <a:buChar char=""/>
            </a:pPr>
            <a:r>
              <a:rPr lang="en-US" sz="2400" dirty="0">
                <a:effectLst/>
                <a:ea typeface="Times New Roman" panose="02020603050405020304" pitchFamily="18" charset="0"/>
                <a:cs typeface="Times New Roman" panose="02020603050405020304" pitchFamily="18" charset="0"/>
              </a:rPr>
              <a:t>Mood stabilizers </a:t>
            </a:r>
            <a:endParaRPr lang="en-US" sz="2400" dirty="0">
              <a:effectLst/>
              <a:ea typeface="Calibri" panose="020F0502020204030204" pitchFamily="34" charset="0"/>
              <a:cs typeface="Times New Roman" panose="02020603050405020304" pitchFamily="18" charset="0"/>
            </a:endParaRPr>
          </a:p>
          <a:p>
            <a:pPr marL="461963" marR="0" lvl="0" indent="-292100">
              <a:lnSpc>
                <a:spcPct val="115000"/>
              </a:lnSpc>
              <a:spcBef>
                <a:spcPts val="0"/>
              </a:spcBef>
              <a:spcAft>
                <a:spcPts val="0"/>
              </a:spcAft>
              <a:buFont typeface="Symbol" panose="05050102010706020507" pitchFamily="18" charset="2"/>
              <a:buChar char=""/>
            </a:pPr>
            <a:r>
              <a:rPr lang="en-US" sz="2400" dirty="0">
                <a:effectLst/>
                <a:ea typeface="Times New Roman" panose="02020603050405020304" pitchFamily="18" charset="0"/>
                <a:cs typeface="Times New Roman" panose="02020603050405020304" pitchFamily="18" charset="0"/>
              </a:rPr>
              <a:t>Antipsychotic medications </a:t>
            </a:r>
            <a:endParaRPr lang="en-US" sz="2400" dirty="0">
              <a:effectLst/>
              <a:ea typeface="Calibri" panose="020F0502020204030204" pitchFamily="34" charset="0"/>
              <a:cs typeface="Times New Roman" panose="02020603050405020304" pitchFamily="18" charset="0"/>
            </a:endParaRPr>
          </a:p>
          <a:p>
            <a:pPr marL="461963" marR="0" lvl="0" indent="-292100">
              <a:lnSpc>
                <a:spcPct val="115000"/>
              </a:lnSpc>
              <a:spcBef>
                <a:spcPts val="0"/>
              </a:spcBef>
              <a:spcAft>
                <a:spcPts val="0"/>
              </a:spcAft>
              <a:buFont typeface="Symbol" panose="05050102010706020507" pitchFamily="18" charset="2"/>
              <a:buChar char=""/>
            </a:pPr>
            <a:r>
              <a:rPr lang="en-US" sz="2400" dirty="0">
                <a:effectLst/>
                <a:ea typeface="Times New Roman" panose="02020603050405020304" pitchFamily="18" charset="0"/>
                <a:cs typeface="Times New Roman" panose="02020603050405020304" pitchFamily="18" charset="0"/>
              </a:rPr>
              <a:t>Antiepileptic medications </a:t>
            </a:r>
            <a:endParaRPr lang="en-US" sz="1800" dirty="0">
              <a:effectLs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79413563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2609919D-2E79-43D1-AB18-4775ECBA5C5D}"/>
              </a:ext>
            </a:extLst>
          </p:cNvPr>
          <p:cNvSpPr>
            <a:spLocks noGrp="1"/>
          </p:cNvSpPr>
          <p:nvPr>
            <p:ph type="title"/>
          </p:nvPr>
        </p:nvSpPr>
        <p:spPr/>
        <p:txBody>
          <a:bodyPr>
            <a:normAutofit/>
          </a:bodyPr>
          <a:lstStyle/>
          <a:p>
            <a:r>
              <a:rPr lang="en-US" sz="4400" b="1" dirty="0"/>
              <a:t>Content Outline Impact</a:t>
            </a:r>
          </a:p>
        </p:txBody>
      </p:sp>
      <p:sp>
        <p:nvSpPr>
          <p:cNvPr id="6" name="Text Placeholder 5">
            <a:extLst>
              <a:ext uri="{FF2B5EF4-FFF2-40B4-BE49-F238E27FC236}">
                <a16:creationId xmlns:a16="http://schemas.microsoft.com/office/drawing/2014/main" id="{4C25504A-5772-49A5-AB00-1C8F0B0D9362}"/>
              </a:ext>
            </a:extLst>
          </p:cNvPr>
          <p:cNvSpPr>
            <a:spLocks noGrp="1"/>
          </p:cNvSpPr>
          <p:nvPr>
            <p:ph type="body" sz="half" idx="2"/>
          </p:nvPr>
        </p:nvSpPr>
        <p:spPr/>
        <p:txBody>
          <a:bodyPr>
            <a:normAutofit/>
          </a:bodyPr>
          <a:lstStyle/>
          <a:p>
            <a:r>
              <a:rPr lang="en-US" sz="2800" i="1" dirty="0"/>
              <a:t>TREATMENT AND INTERVENTIONS</a:t>
            </a:r>
          </a:p>
        </p:txBody>
      </p:sp>
      <p:sp>
        <p:nvSpPr>
          <p:cNvPr id="23" name="Content Placeholder 22">
            <a:extLst>
              <a:ext uri="{FF2B5EF4-FFF2-40B4-BE49-F238E27FC236}">
                <a16:creationId xmlns:a16="http://schemas.microsoft.com/office/drawing/2014/main" id="{0E5EF861-5197-41F4-A241-0F18BD4D443D}"/>
              </a:ext>
            </a:extLst>
          </p:cNvPr>
          <p:cNvSpPr>
            <a:spLocks noGrp="1"/>
          </p:cNvSpPr>
          <p:nvPr>
            <p:ph idx="1"/>
          </p:nvPr>
        </p:nvSpPr>
        <p:spPr>
          <a:xfrm>
            <a:off x="4392089" y="399505"/>
            <a:ext cx="7586551" cy="6058989"/>
          </a:xfrm>
        </p:spPr>
        <p:txBody>
          <a:bodyPr vert="horz" lIns="0" tIns="45720" rIns="0" bIns="45720" rtlCol="0">
            <a:normAutofit fontScale="77500" lnSpcReduction="20000"/>
          </a:bodyPr>
          <a:lstStyle/>
          <a:p>
            <a:pPr>
              <a:lnSpc>
                <a:spcPct val="100000"/>
              </a:lnSpc>
            </a:pPr>
            <a:r>
              <a:rPr lang="en-US" sz="2400" b="1" dirty="0"/>
              <a:t>Treatments and Interventions:  </a:t>
            </a:r>
          </a:p>
          <a:p>
            <a:pPr>
              <a:lnSpc>
                <a:spcPct val="100000"/>
              </a:lnSpc>
            </a:pPr>
            <a:r>
              <a:rPr lang="en-US" sz="2400" dirty="0"/>
              <a:t>At least 50% of respondents performed or monitored </a:t>
            </a:r>
            <a:r>
              <a:rPr lang="en-US" sz="2400" b="1" dirty="0"/>
              <a:t>8</a:t>
            </a:r>
            <a:r>
              <a:rPr lang="en-US" sz="2400" dirty="0"/>
              <a:t> of the 31 of the treatments and interventions surveyed.  An </a:t>
            </a:r>
            <a:r>
              <a:rPr lang="en-US" sz="2400" b="1" dirty="0"/>
              <a:t>additional 5 </a:t>
            </a:r>
            <a:r>
              <a:rPr lang="en-US" sz="2400" dirty="0"/>
              <a:t>were performed or monitored by more than 50% of PMHSs, or at least one practice setting subgroup. </a:t>
            </a:r>
            <a:r>
              <a:rPr lang="en-US" sz="2400" b="1" dirty="0">
                <a:solidFill>
                  <a:srgbClr val="956F47"/>
                </a:solidFill>
              </a:rPr>
              <a:t>This listing has increased from 6 in the previous study to the 13 now seen below. </a:t>
            </a:r>
            <a:r>
              <a:rPr lang="en-US" sz="2400" dirty="0"/>
              <a:t>These appear below in </a:t>
            </a:r>
            <a:r>
              <a:rPr lang="en-US" sz="2400" u="sng" dirty="0"/>
              <a:t>descending</a:t>
            </a:r>
            <a:r>
              <a:rPr lang="en-US" sz="2400" dirty="0"/>
              <a:t>, priority order:</a:t>
            </a:r>
            <a:br>
              <a:rPr lang="en-US" sz="2400" dirty="0"/>
            </a:br>
            <a:endParaRPr lang="en-US" sz="2400" dirty="0"/>
          </a:p>
          <a:p>
            <a:pPr marL="461963" indent="-292100">
              <a:lnSpc>
                <a:spcPct val="135000"/>
              </a:lnSpc>
              <a:spcBef>
                <a:spcPts val="0"/>
              </a:spcBef>
              <a:spcAft>
                <a:spcPts val="0"/>
              </a:spcAft>
              <a:buFont typeface="Symbol" panose="05050102010706020507" pitchFamily="18" charset="2"/>
              <a:buChar char=""/>
            </a:pPr>
            <a:r>
              <a:rPr lang="en-US" sz="2300" dirty="0">
                <a:cs typeface="Times New Roman" panose="02020603050405020304" pitchFamily="18" charset="0"/>
              </a:rPr>
              <a:t>Diet and nutritional approaches</a:t>
            </a:r>
          </a:p>
          <a:p>
            <a:pPr marL="461963" indent="-292100">
              <a:lnSpc>
                <a:spcPct val="135000"/>
              </a:lnSpc>
              <a:spcBef>
                <a:spcPts val="0"/>
              </a:spcBef>
              <a:spcAft>
                <a:spcPts val="0"/>
              </a:spcAft>
              <a:buFont typeface="Symbol" panose="05050102010706020507" pitchFamily="18" charset="2"/>
              <a:buChar char=""/>
            </a:pPr>
            <a:r>
              <a:rPr lang="en-US" sz="2300" dirty="0">
                <a:cs typeface="Times New Roman" panose="02020603050405020304" pitchFamily="18" charset="0"/>
              </a:rPr>
              <a:t>Time management and limit setting </a:t>
            </a:r>
            <a:r>
              <a:rPr lang="en-US" sz="2300" dirty="0">
                <a:solidFill>
                  <a:schemeClr val="tx1"/>
                </a:solidFill>
                <a:highlight>
                  <a:srgbClr val="FFFF00"/>
                </a:highlight>
                <a:ea typeface="Times New Roman" panose="02020603050405020304" pitchFamily="18" charset="0"/>
                <a:cs typeface="Times New Roman" panose="02020603050405020304" pitchFamily="18" charset="0"/>
              </a:rPr>
              <a:t>NEW </a:t>
            </a:r>
            <a:endParaRPr lang="en-US" sz="2300" dirty="0">
              <a:cs typeface="Times New Roman" panose="02020603050405020304" pitchFamily="18" charset="0"/>
            </a:endParaRPr>
          </a:p>
          <a:p>
            <a:pPr marL="461963" indent="-292100">
              <a:lnSpc>
                <a:spcPct val="135000"/>
              </a:lnSpc>
              <a:spcBef>
                <a:spcPts val="0"/>
              </a:spcBef>
              <a:spcAft>
                <a:spcPts val="0"/>
              </a:spcAft>
              <a:buFont typeface="Symbol" panose="05050102010706020507" pitchFamily="18" charset="2"/>
              <a:buChar char=""/>
            </a:pPr>
            <a:r>
              <a:rPr lang="en-US" sz="2300" dirty="0">
                <a:cs typeface="Times New Roman" panose="02020603050405020304" pitchFamily="18" charset="0"/>
              </a:rPr>
              <a:t>Technology/electronics management </a:t>
            </a:r>
            <a:r>
              <a:rPr lang="en-US" sz="2300" dirty="0">
                <a:solidFill>
                  <a:schemeClr val="tx1"/>
                </a:solidFill>
                <a:highlight>
                  <a:srgbClr val="FFFF00"/>
                </a:highlight>
                <a:ea typeface="Times New Roman" panose="02020603050405020304" pitchFamily="18" charset="0"/>
                <a:cs typeface="Times New Roman" panose="02020603050405020304" pitchFamily="18" charset="0"/>
              </a:rPr>
              <a:t>NEW </a:t>
            </a:r>
            <a:endParaRPr lang="en-US" sz="2300" dirty="0">
              <a:cs typeface="Times New Roman" panose="02020603050405020304" pitchFamily="18" charset="0"/>
            </a:endParaRPr>
          </a:p>
          <a:p>
            <a:pPr marL="461963" indent="-292100">
              <a:lnSpc>
                <a:spcPct val="135000"/>
              </a:lnSpc>
              <a:spcBef>
                <a:spcPts val="0"/>
              </a:spcBef>
              <a:spcAft>
                <a:spcPts val="0"/>
              </a:spcAft>
              <a:buFont typeface="Symbol" panose="05050102010706020507" pitchFamily="18" charset="2"/>
              <a:buChar char=""/>
            </a:pPr>
            <a:r>
              <a:rPr lang="en-US" sz="2300" dirty="0">
                <a:cs typeface="Times New Roman" panose="02020603050405020304" pitchFamily="18" charset="0"/>
              </a:rPr>
              <a:t>Counseling for lifestyle management </a:t>
            </a:r>
            <a:r>
              <a:rPr lang="en-US" sz="2300" dirty="0">
                <a:solidFill>
                  <a:schemeClr val="tx1"/>
                </a:solidFill>
                <a:highlight>
                  <a:srgbClr val="FFFF00"/>
                </a:highlight>
                <a:ea typeface="Times New Roman" panose="02020603050405020304" pitchFamily="18" charset="0"/>
                <a:cs typeface="Times New Roman" panose="02020603050405020304" pitchFamily="18" charset="0"/>
              </a:rPr>
              <a:t>NEW </a:t>
            </a:r>
            <a:endParaRPr lang="en-US" sz="2300" dirty="0">
              <a:cs typeface="Times New Roman" panose="02020603050405020304" pitchFamily="18" charset="0"/>
            </a:endParaRPr>
          </a:p>
          <a:p>
            <a:pPr marL="461963" indent="-292100">
              <a:lnSpc>
                <a:spcPct val="135000"/>
              </a:lnSpc>
              <a:spcBef>
                <a:spcPts val="0"/>
              </a:spcBef>
              <a:spcAft>
                <a:spcPts val="0"/>
              </a:spcAft>
              <a:buFont typeface="Symbol" panose="05050102010706020507" pitchFamily="18" charset="2"/>
              <a:buChar char=""/>
            </a:pPr>
            <a:r>
              <a:rPr lang="en-US" sz="2300" dirty="0">
                <a:cs typeface="Times New Roman" panose="02020603050405020304" pitchFamily="18" charset="0"/>
              </a:rPr>
              <a:t>Motivational interviewing</a:t>
            </a:r>
          </a:p>
          <a:p>
            <a:pPr marL="461963" indent="-292100">
              <a:lnSpc>
                <a:spcPct val="135000"/>
              </a:lnSpc>
              <a:spcBef>
                <a:spcPts val="0"/>
              </a:spcBef>
              <a:spcAft>
                <a:spcPts val="0"/>
              </a:spcAft>
              <a:buFont typeface="Symbol" panose="05050102010706020507" pitchFamily="18" charset="2"/>
              <a:buChar char=""/>
            </a:pPr>
            <a:r>
              <a:rPr lang="en-US" sz="2300" dirty="0">
                <a:cs typeface="Times New Roman" panose="02020603050405020304" pitchFamily="18" charset="0"/>
              </a:rPr>
              <a:t>Educational support services, including counseling about accommodations</a:t>
            </a:r>
          </a:p>
          <a:p>
            <a:pPr marL="461963" indent="-292100">
              <a:lnSpc>
                <a:spcPct val="135000"/>
              </a:lnSpc>
              <a:spcBef>
                <a:spcPts val="0"/>
              </a:spcBef>
              <a:spcAft>
                <a:spcPts val="0"/>
              </a:spcAft>
              <a:buFont typeface="Symbol" panose="05050102010706020507" pitchFamily="18" charset="2"/>
              <a:buChar char=""/>
            </a:pPr>
            <a:r>
              <a:rPr lang="en-US" sz="2300" dirty="0">
                <a:cs typeface="Times New Roman" panose="02020603050405020304" pitchFamily="18" charset="0"/>
              </a:rPr>
              <a:t>Physical activity </a:t>
            </a:r>
            <a:r>
              <a:rPr lang="en-US" sz="2300" dirty="0">
                <a:solidFill>
                  <a:schemeClr val="tx1"/>
                </a:solidFill>
                <a:highlight>
                  <a:srgbClr val="FFFF00"/>
                </a:highlight>
                <a:ea typeface="Times New Roman" panose="02020603050405020304" pitchFamily="18" charset="0"/>
                <a:cs typeface="Times New Roman" panose="02020603050405020304" pitchFamily="18" charset="0"/>
              </a:rPr>
              <a:t>NEW </a:t>
            </a:r>
            <a:r>
              <a:rPr lang="en-US" sz="2300" dirty="0">
                <a:cs typeface="Times New Roman" panose="02020603050405020304" pitchFamily="18" charset="0"/>
              </a:rPr>
              <a:t> </a:t>
            </a:r>
          </a:p>
          <a:p>
            <a:pPr marL="461963" indent="-292100">
              <a:lnSpc>
                <a:spcPct val="135000"/>
              </a:lnSpc>
              <a:spcBef>
                <a:spcPts val="0"/>
              </a:spcBef>
              <a:spcAft>
                <a:spcPts val="0"/>
              </a:spcAft>
              <a:buFont typeface="Symbol" panose="05050102010706020507" pitchFamily="18" charset="2"/>
              <a:buChar char=""/>
            </a:pPr>
            <a:r>
              <a:rPr lang="en-US" sz="2300" dirty="0">
                <a:cs typeface="Times New Roman" panose="02020603050405020304" pitchFamily="18" charset="0"/>
              </a:rPr>
              <a:t>Sleep management </a:t>
            </a:r>
            <a:r>
              <a:rPr lang="en-US" sz="2300" dirty="0">
                <a:solidFill>
                  <a:schemeClr val="tx1"/>
                </a:solidFill>
                <a:highlight>
                  <a:srgbClr val="FFFF00"/>
                </a:highlight>
                <a:ea typeface="Times New Roman" panose="02020603050405020304" pitchFamily="18" charset="0"/>
                <a:cs typeface="Times New Roman" panose="02020603050405020304" pitchFamily="18" charset="0"/>
              </a:rPr>
              <a:t>NEW </a:t>
            </a:r>
            <a:endParaRPr lang="en-US" sz="2300" dirty="0">
              <a:cs typeface="Times New Roman" panose="02020603050405020304" pitchFamily="18" charset="0"/>
            </a:endParaRPr>
          </a:p>
          <a:p>
            <a:pPr marL="461963" indent="-292100">
              <a:lnSpc>
                <a:spcPct val="135000"/>
              </a:lnSpc>
              <a:spcBef>
                <a:spcPts val="0"/>
              </a:spcBef>
              <a:spcAft>
                <a:spcPts val="0"/>
              </a:spcAft>
              <a:buFont typeface="Symbol" panose="05050102010706020507" pitchFamily="18" charset="2"/>
              <a:buChar char=""/>
            </a:pPr>
            <a:r>
              <a:rPr lang="en-US" sz="2300" dirty="0">
                <a:cs typeface="Times New Roman" panose="02020603050405020304" pitchFamily="18" charset="0"/>
              </a:rPr>
              <a:t>Collaborative problem solving</a:t>
            </a:r>
          </a:p>
          <a:p>
            <a:pPr marL="461963" indent="-292100">
              <a:lnSpc>
                <a:spcPct val="135000"/>
              </a:lnSpc>
              <a:spcBef>
                <a:spcPts val="0"/>
              </a:spcBef>
              <a:spcAft>
                <a:spcPts val="0"/>
              </a:spcAft>
              <a:buFont typeface="Symbol" panose="05050102010706020507" pitchFamily="18" charset="2"/>
              <a:buChar char=""/>
            </a:pPr>
            <a:r>
              <a:rPr lang="en-US" sz="2300" dirty="0">
                <a:cs typeface="Times New Roman" panose="02020603050405020304" pitchFamily="18" charset="0"/>
              </a:rPr>
              <a:t>Mind-body approaches, including mindfulness and relaxation therapy </a:t>
            </a:r>
            <a:r>
              <a:rPr lang="en-US" sz="2300" dirty="0">
                <a:solidFill>
                  <a:schemeClr val="tx1"/>
                </a:solidFill>
                <a:highlight>
                  <a:srgbClr val="FFFF00"/>
                </a:highlight>
                <a:ea typeface="Times New Roman" panose="02020603050405020304" pitchFamily="18" charset="0"/>
                <a:cs typeface="Times New Roman" panose="02020603050405020304" pitchFamily="18" charset="0"/>
              </a:rPr>
              <a:t>NEW </a:t>
            </a:r>
            <a:endParaRPr lang="en-US" sz="2300" dirty="0">
              <a:cs typeface="Times New Roman" panose="02020603050405020304" pitchFamily="18" charset="0"/>
            </a:endParaRPr>
          </a:p>
          <a:p>
            <a:pPr marL="461963" indent="-292100">
              <a:lnSpc>
                <a:spcPct val="135000"/>
              </a:lnSpc>
              <a:spcBef>
                <a:spcPts val="0"/>
              </a:spcBef>
              <a:spcAft>
                <a:spcPts val="0"/>
              </a:spcAft>
              <a:buFont typeface="Symbol" panose="05050102010706020507" pitchFamily="18" charset="2"/>
              <a:buChar char=""/>
            </a:pPr>
            <a:r>
              <a:rPr lang="en-US" sz="2300" dirty="0">
                <a:cs typeface="Times New Roman" panose="02020603050405020304" pitchFamily="18" charset="0"/>
              </a:rPr>
              <a:t>Behavioral interventions</a:t>
            </a:r>
          </a:p>
          <a:p>
            <a:pPr marL="461963" indent="-292100">
              <a:lnSpc>
                <a:spcPct val="135000"/>
              </a:lnSpc>
              <a:spcBef>
                <a:spcPts val="0"/>
              </a:spcBef>
              <a:spcAft>
                <a:spcPts val="0"/>
              </a:spcAft>
              <a:buFont typeface="Symbol" panose="05050102010706020507" pitchFamily="18" charset="2"/>
              <a:buChar char=""/>
            </a:pPr>
            <a:r>
              <a:rPr lang="en-US" sz="2300" dirty="0">
                <a:cs typeface="Times New Roman" panose="02020603050405020304" pitchFamily="18" charset="0"/>
              </a:rPr>
              <a:t>Cognitive behavioral techniques </a:t>
            </a:r>
          </a:p>
          <a:p>
            <a:pPr marL="461963" indent="-292100">
              <a:lnSpc>
                <a:spcPct val="135000"/>
              </a:lnSpc>
              <a:spcBef>
                <a:spcPts val="0"/>
              </a:spcBef>
              <a:spcAft>
                <a:spcPts val="0"/>
              </a:spcAft>
              <a:buFont typeface="Symbol" panose="05050102010706020507" pitchFamily="18" charset="2"/>
              <a:buChar char=""/>
            </a:pPr>
            <a:r>
              <a:rPr lang="en-US" sz="2300" dirty="0">
                <a:cs typeface="Times New Roman" panose="02020603050405020304" pitchFamily="18" charset="0"/>
              </a:rPr>
              <a:t>Psychoeducation </a:t>
            </a:r>
            <a:r>
              <a:rPr lang="en-US" sz="2300" dirty="0">
                <a:solidFill>
                  <a:schemeClr val="tx1"/>
                </a:solidFill>
                <a:highlight>
                  <a:srgbClr val="FFFF00"/>
                </a:highlight>
                <a:ea typeface="Times New Roman" panose="02020603050405020304" pitchFamily="18" charset="0"/>
                <a:cs typeface="Times New Roman" panose="02020603050405020304" pitchFamily="18" charset="0"/>
              </a:rPr>
              <a:t>NEW </a:t>
            </a:r>
            <a:endParaRPr lang="en-US" sz="1900" dirty="0">
              <a:cs typeface="Times New Roman" panose="02020603050405020304" pitchFamily="18" charset="0"/>
            </a:endParaRPr>
          </a:p>
        </p:txBody>
      </p:sp>
    </p:spTree>
    <p:extLst>
      <p:ext uri="{BB962C8B-B14F-4D97-AF65-F5344CB8AC3E}">
        <p14:creationId xmlns:p14="http://schemas.microsoft.com/office/powerpoint/2010/main" val="100734997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2609919D-2E79-43D1-AB18-4775ECBA5C5D}"/>
              </a:ext>
            </a:extLst>
          </p:cNvPr>
          <p:cNvSpPr>
            <a:spLocks noGrp="1"/>
          </p:cNvSpPr>
          <p:nvPr>
            <p:ph type="title"/>
          </p:nvPr>
        </p:nvSpPr>
        <p:spPr/>
        <p:txBody>
          <a:bodyPr>
            <a:normAutofit/>
          </a:bodyPr>
          <a:lstStyle/>
          <a:p>
            <a:r>
              <a:rPr lang="en-US" sz="4400" b="1" dirty="0"/>
              <a:t>Content Outline Impact</a:t>
            </a:r>
          </a:p>
        </p:txBody>
      </p:sp>
      <p:sp>
        <p:nvSpPr>
          <p:cNvPr id="6" name="Text Placeholder 5">
            <a:extLst>
              <a:ext uri="{FF2B5EF4-FFF2-40B4-BE49-F238E27FC236}">
                <a16:creationId xmlns:a16="http://schemas.microsoft.com/office/drawing/2014/main" id="{4C25504A-5772-49A5-AB00-1C8F0B0D9362}"/>
              </a:ext>
            </a:extLst>
          </p:cNvPr>
          <p:cNvSpPr>
            <a:spLocks noGrp="1"/>
          </p:cNvSpPr>
          <p:nvPr>
            <p:ph type="body" sz="half" idx="2"/>
          </p:nvPr>
        </p:nvSpPr>
        <p:spPr>
          <a:xfrm>
            <a:off x="457200" y="2887683"/>
            <a:ext cx="3200400" cy="3126575"/>
          </a:xfrm>
        </p:spPr>
        <p:txBody>
          <a:bodyPr>
            <a:normAutofit/>
          </a:bodyPr>
          <a:lstStyle/>
          <a:p>
            <a:r>
              <a:rPr lang="en-US" sz="2800" i="1" dirty="0"/>
              <a:t>ASSESSMENT AND SCREENING TOOLS</a:t>
            </a:r>
          </a:p>
        </p:txBody>
      </p:sp>
      <p:sp>
        <p:nvSpPr>
          <p:cNvPr id="23" name="Content Placeholder 22">
            <a:extLst>
              <a:ext uri="{FF2B5EF4-FFF2-40B4-BE49-F238E27FC236}">
                <a16:creationId xmlns:a16="http://schemas.microsoft.com/office/drawing/2014/main" id="{0E5EF861-5197-41F4-A241-0F18BD4D443D}"/>
              </a:ext>
            </a:extLst>
          </p:cNvPr>
          <p:cNvSpPr>
            <a:spLocks noGrp="1"/>
          </p:cNvSpPr>
          <p:nvPr>
            <p:ph idx="1"/>
          </p:nvPr>
        </p:nvSpPr>
        <p:spPr>
          <a:xfrm>
            <a:off x="4567843" y="407324"/>
            <a:ext cx="7286106" cy="1596901"/>
          </a:xfrm>
        </p:spPr>
        <p:txBody>
          <a:bodyPr vert="horz" lIns="0" tIns="45720" rIns="0" bIns="45720" rtlCol="0">
            <a:normAutofit/>
          </a:bodyPr>
          <a:lstStyle/>
          <a:p>
            <a:r>
              <a:rPr lang="en-US" b="1" dirty="0"/>
              <a:t>Assessments and Screening Tools:  </a:t>
            </a:r>
            <a:r>
              <a:rPr lang="en-US" dirty="0"/>
              <a:t>ACT recommended a testing threshold of at least 25% of respondents either administering or interpreting the assessment (or both) in either the total sample or in the PMHS subgroup.  Nine universal screening tools and six behavioral and mental health risk-related tools met the threshold. </a:t>
            </a:r>
          </a:p>
        </p:txBody>
      </p:sp>
      <p:sp>
        <p:nvSpPr>
          <p:cNvPr id="5" name="Content Placeholder 22">
            <a:extLst>
              <a:ext uri="{FF2B5EF4-FFF2-40B4-BE49-F238E27FC236}">
                <a16:creationId xmlns:a16="http://schemas.microsoft.com/office/drawing/2014/main" id="{47BD7B5E-90A3-416F-A742-251BAF844AAD}"/>
              </a:ext>
            </a:extLst>
          </p:cNvPr>
          <p:cNvSpPr txBox="1">
            <a:spLocks/>
          </p:cNvSpPr>
          <p:nvPr/>
        </p:nvSpPr>
        <p:spPr>
          <a:xfrm>
            <a:off x="4667595" y="2004225"/>
            <a:ext cx="7286106" cy="2488676"/>
          </a:xfrm>
          <a:prstGeom prst="rect">
            <a:avLst/>
          </a:prstGeom>
          <a:solidFill>
            <a:schemeClr val="accent1">
              <a:lumMod val="20000"/>
              <a:lumOff val="80000"/>
            </a:schemeClr>
          </a:solidFill>
        </p:spPr>
        <p:txBody>
          <a:bodyPr vert="horz" lIns="0" tIns="45720" rIns="0" bIns="45720" rtlCol="0">
            <a:normAutofit fontScale="70000" lnSpcReduction="20000"/>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marL="137160" marR="0" indent="0">
              <a:lnSpc>
                <a:spcPct val="115000"/>
              </a:lnSpc>
              <a:spcBef>
                <a:spcPts val="1000"/>
              </a:spcBef>
              <a:spcAft>
                <a:spcPts val="600"/>
              </a:spcAft>
              <a:buNone/>
            </a:pPr>
            <a:r>
              <a:rPr lang="en-US" sz="1800" b="1" dirty="0">
                <a:solidFill>
                  <a:srgbClr val="000000"/>
                </a:solidFill>
                <a:effectLst/>
                <a:ea typeface="Times New Roman" panose="02020603050405020304" pitchFamily="18" charset="0"/>
                <a:cs typeface="Times New Roman" panose="02020603050405020304" pitchFamily="18" charset="0"/>
              </a:rPr>
              <a:t>Universal Screening tools</a:t>
            </a:r>
            <a:endParaRPr lang="en-US" sz="1800" dirty="0">
              <a:effectLst/>
              <a:ea typeface="Calibri" panose="020F0502020204030204" pitchFamily="34" charset="0"/>
              <a:cs typeface="Times New Roman" panose="02020603050405020304" pitchFamily="18" charset="0"/>
            </a:endParaRPr>
          </a:p>
          <a:p>
            <a:pPr marL="342900" marR="0" lvl="0" indent="-173038">
              <a:lnSpc>
                <a:spcPct val="115000"/>
              </a:lnSpc>
              <a:spcBef>
                <a:spcPts val="0"/>
              </a:spcBef>
              <a:spcAft>
                <a:spcPts val="0"/>
              </a:spcAft>
              <a:buFont typeface="Symbol" panose="05050102010706020507" pitchFamily="18" charset="2"/>
              <a:buChar char=""/>
            </a:pPr>
            <a:r>
              <a:rPr lang="en-US" dirty="0">
                <a:solidFill>
                  <a:schemeClr val="tx1"/>
                </a:solidFill>
                <a:effectLst/>
                <a:ea typeface="Times New Roman" panose="02020603050405020304" pitchFamily="18" charset="0"/>
                <a:cs typeface="Times New Roman" panose="02020603050405020304" pitchFamily="18" charset="0"/>
              </a:rPr>
              <a:t>Patient Health Questionnaire (PHQ, PHQ-9, etc.) </a:t>
            </a:r>
            <a:endParaRPr lang="en-US" dirty="0">
              <a:solidFill>
                <a:schemeClr val="tx1"/>
              </a:solidFill>
              <a:effectLst/>
              <a:ea typeface="Calibri" panose="020F0502020204030204" pitchFamily="34" charset="0"/>
              <a:cs typeface="Times New Roman" panose="02020603050405020304" pitchFamily="18" charset="0"/>
            </a:endParaRPr>
          </a:p>
          <a:p>
            <a:pPr marL="342900" marR="0" lvl="0" indent="-173038">
              <a:lnSpc>
                <a:spcPct val="115000"/>
              </a:lnSpc>
              <a:spcBef>
                <a:spcPts val="0"/>
              </a:spcBef>
              <a:spcAft>
                <a:spcPts val="0"/>
              </a:spcAft>
              <a:buFont typeface="Symbol" panose="05050102010706020507" pitchFamily="18" charset="2"/>
              <a:buChar char=""/>
            </a:pPr>
            <a:r>
              <a:rPr lang="en-US" dirty="0">
                <a:solidFill>
                  <a:schemeClr val="tx1"/>
                </a:solidFill>
                <a:effectLst/>
                <a:ea typeface="Times New Roman" panose="02020603050405020304" pitchFamily="18" charset="0"/>
                <a:cs typeface="Times New Roman" panose="02020603050405020304" pitchFamily="18" charset="0"/>
              </a:rPr>
              <a:t>Modified Checklist for Autism in Toddlers, Revised, with Follow-Up (M-CHAT-R/F)™ </a:t>
            </a:r>
            <a:endParaRPr lang="en-US" dirty="0">
              <a:solidFill>
                <a:schemeClr val="tx1"/>
              </a:solidFill>
              <a:effectLst/>
              <a:ea typeface="Calibri" panose="020F0502020204030204" pitchFamily="34" charset="0"/>
              <a:cs typeface="Times New Roman" panose="02020603050405020304" pitchFamily="18" charset="0"/>
            </a:endParaRPr>
          </a:p>
          <a:p>
            <a:pPr marL="342900" marR="0" lvl="0" indent="-173038">
              <a:lnSpc>
                <a:spcPct val="115000"/>
              </a:lnSpc>
              <a:spcBef>
                <a:spcPts val="0"/>
              </a:spcBef>
              <a:spcAft>
                <a:spcPts val="0"/>
              </a:spcAft>
              <a:buFont typeface="Symbol" panose="05050102010706020507" pitchFamily="18" charset="2"/>
              <a:buChar char=""/>
            </a:pPr>
            <a:r>
              <a:rPr lang="en-US" dirty="0">
                <a:solidFill>
                  <a:schemeClr val="tx1"/>
                </a:solidFill>
                <a:effectLst/>
                <a:ea typeface="Times New Roman" panose="02020603050405020304" pitchFamily="18" charset="0"/>
                <a:cs typeface="Times New Roman" panose="02020603050405020304" pitchFamily="18" charset="0"/>
              </a:rPr>
              <a:t>Ages &amp; Stages Questionnaire (ASQ) </a:t>
            </a:r>
            <a:endParaRPr lang="en-US" dirty="0">
              <a:solidFill>
                <a:schemeClr val="tx1"/>
              </a:solidFill>
              <a:effectLst/>
              <a:ea typeface="Calibri" panose="020F0502020204030204" pitchFamily="34" charset="0"/>
              <a:cs typeface="Times New Roman" panose="02020603050405020304" pitchFamily="18" charset="0"/>
            </a:endParaRPr>
          </a:p>
          <a:p>
            <a:pPr marL="342900" marR="0" lvl="0" indent="-173038">
              <a:lnSpc>
                <a:spcPct val="115000"/>
              </a:lnSpc>
              <a:spcBef>
                <a:spcPts val="0"/>
              </a:spcBef>
              <a:spcAft>
                <a:spcPts val="0"/>
              </a:spcAft>
              <a:buFont typeface="Symbol" panose="05050102010706020507" pitchFamily="18" charset="2"/>
              <a:buChar char=""/>
            </a:pPr>
            <a:r>
              <a:rPr lang="en-US" dirty="0">
                <a:solidFill>
                  <a:schemeClr val="tx1"/>
                </a:solidFill>
                <a:effectLst/>
                <a:ea typeface="Times New Roman" panose="02020603050405020304" pitchFamily="18" charset="0"/>
                <a:cs typeface="Times New Roman" panose="02020603050405020304" pitchFamily="18" charset="0"/>
              </a:rPr>
              <a:t>Home environment, Education and employment, Eating, peer-related Activities, Drugs, Sexuality, Suicide/depression, and Safety from injury and violence (HEEADSSS) </a:t>
            </a:r>
            <a:endParaRPr lang="en-US" dirty="0">
              <a:solidFill>
                <a:schemeClr val="tx1"/>
              </a:solidFill>
              <a:effectLst/>
              <a:ea typeface="Calibri" panose="020F0502020204030204" pitchFamily="34" charset="0"/>
              <a:cs typeface="Times New Roman" panose="02020603050405020304" pitchFamily="18" charset="0"/>
            </a:endParaRPr>
          </a:p>
          <a:p>
            <a:pPr marL="342900" marR="0" lvl="0" indent="-173038">
              <a:lnSpc>
                <a:spcPct val="115000"/>
              </a:lnSpc>
              <a:spcBef>
                <a:spcPts val="0"/>
              </a:spcBef>
              <a:spcAft>
                <a:spcPts val="0"/>
              </a:spcAft>
              <a:buFont typeface="Symbol" panose="05050102010706020507" pitchFamily="18" charset="2"/>
              <a:buChar char=""/>
            </a:pPr>
            <a:r>
              <a:rPr lang="en-US" dirty="0">
                <a:solidFill>
                  <a:schemeClr val="tx1"/>
                </a:solidFill>
                <a:effectLst/>
                <a:ea typeface="Times New Roman" panose="02020603050405020304" pitchFamily="18" charset="0"/>
                <a:cs typeface="Times New Roman" panose="02020603050405020304" pitchFamily="18" charset="0"/>
              </a:rPr>
              <a:t>CRAFFT Alcohol and Substance Screening Tool </a:t>
            </a:r>
            <a:endParaRPr lang="en-US" dirty="0">
              <a:solidFill>
                <a:schemeClr val="tx1"/>
              </a:solidFill>
              <a:effectLst/>
              <a:ea typeface="Calibri" panose="020F0502020204030204" pitchFamily="34" charset="0"/>
              <a:cs typeface="Times New Roman" panose="02020603050405020304" pitchFamily="18" charset="0"/>
            </a:endParaRPr>
          </a:p>
          <a:p>
            <a:pPr marL="342900" marR="0" lvl="0" indent="-173038">
              <a:lnSpc>
                <a:spcPct val="115000"/>
              </a:lnSpc>
              <a:spcBef>
                <a:spcPts val="0"/>
              </a:spcBef>
              <a:spcAft>
                <a:spcPts val="0"/>
              </a:spcAft>
              <a:buFont typeface="Symbol" panose="05050102010706020507" pitchFamily="18" charset="2"/>
              <a:buChar char=""/>
            </a:pPr>
            <a:r>
              <a:rPr lang="en-US" dirty="0">
                <a:solidFill>
                  <a:schemeClr val="tx1"/>
                </a:solidFill>
                <a:effectLst/>
                <a:ea typeface="Times New Roman" panose="02020603050405020304" pitchFamily="18" charset="0"/>
                <a:cs typeface="Times New Roman" panose="02020603050405020304" pitchFamily="18" charset="0"/>
              </a:rPr>
              <a:t>Pediatric Symptom Checklist (PSC) </a:t>
            </a:r>
            <a:endParaRPr lang="en-US" dirty="0">
              <a:solidFill>
                <a:schemeClr val="tx1"/>
              </a:solidFill>
              <a:effectLst/>
              <a:ea typeface="Calibri" panose="020F0502020204030204" pitchFamily="34" charset="0"/>
              <a:cs typeface="Times New Roman" panose="02020603050405020304" pitchFamily="18" charset="0"/>
            </a:endParaRPr>
          </a:p>
          <a:p>
            <a:pPr marL="342900" marR="0" lvl="0" indent="-173038">
              <a:lnSpc>
                <a:spcPct val="115000"/>
              </a:lnSpc>
              <a:spcBef>
                <a:spcPts val="0"/>
              </a:spcBef>
              <a:spcAft>
                <a:spcPts val="0"/>
              </a:spcAft>
              <a:buFont typeface="Symbol" panose="05050102010706020507" pitchFamily="18" charset="2"/>
              <a:buChar char=""/>
            </a:pPr>
            <a:r>
              <a:rPr lang="en-US" dirty="0">
                <a:solidFill>
                  <a:schemeClr val="tx1"/>
                </a:solidFill>
                <a:effectLst/>
                <a:ea typeface="Times New Roman" panose="02020603050405020304" pitchFamily="18" charset="0"/>
                <a:cs typeface="Times New Roman" panose="02020603050405020304" pitchFamily="18" charset="0"/>
              </a:rPr>
              <a:t>Ages &amp; Stages Questionnaire: Social-Emotional (ASQ-SE) </a:t>
            </a:r>
            <a:endParaRPr lang="en-US" dirty="0">
              <a:solidFill>
                <a:schemeClr val="tx1"/>
              </a:solidFill>
              <a:effectLst/>
              <a:ea typeface="Calibri" panose="020F0502020204030204" pitchFamily="34" charset="0"/>
              <a:cs typeface="Times New Roman" panose="02020603050405020304" pitchFamily="18" charset="0"/>
            </a:endParaRPr>
          </a:p>
          <a:p>
            <a:pPr marL="342900" marR="0" lvl="0" indent="-173038">
              <a:lnSpc>
                <a:spcPct val="115000"/>
              </a:lnSpc>
              <a:spcBef>
                <a:spcPts val="0"/>
              </a:spcBef>
              <a:spcAft>
                <a:spcPts val="0"/>
              </a:spcAft>
              <a:buFont typeface="Symbol" panose="05050102010706020507" pitchFamily="18" charset="2"/>
              <a:buChar char=""/>
            </a:pPr>
            <a:r>
              <a:rPr lang="en-US" dirty="0">
                <a:solidFill>
                  <a:schemeClr val="tx1"/>
                </a:solidFill>
                <a:effectLst/>
                <a:ea typeface="Times New Roman" panose="02020603050405020304" pitchFamily="18" charset="0"/>
                <a:cs typeface="Times New Roman" panose="02020603050405020304" pitchFamily="18" charset="0"/>
              </a:rPr>
              <a:t>Adverse Childhood Events (ACE) Questionnaire </a:t>
            </a:r>
            <a:r>
              <a:rPr lang="en-US" dirty="0">
                <a:solidFill>
                  <a:schemeClr val="tx1"/>
                </a:solidFill>
                <a:effectLst/>
                <a:highlight>
                  <a:srgbClr val="FFFF00"/>
                </a:highlight>
                <a:ea typeface="Times New Roman" panose="02020603050405020304" pitchFamily="18" charset="0"/>
                <a:cs typeface="Times New Roman" panose="02020603050405020304" pitchFamily="18" charset="0"/>
              </a:rPr>
              <a:t>NEW </a:t>
            </a:r>
            <a:endParaRPr lang="en-US" dirty="0">
              <a:solidFill>
                <a:schemeClr val="tx1"/>
              </a:solidFill>
              <a:effectLst/>
              <a:ea typeface="Calibri" panose="020F0502020204030204" pitchFamily="34" charset="0"/>
              <a:cs typeface="Times New Roman" panose="02020603050405020304" pitchFamily="18" charset="0"/>
            </a:endParaRPr>
          </a:p>
          <a:p>
            <a:pPr marL="342900" marR="0" lvl="0" indent="-173038">
              <a:lnSpc>
                <a:spcPct val="115000"/>
              </a:lnSpc>
              <a:spcBef>
                <a:spcPts val="0"/>
              </a:spcBef>
              <a:spcAft>
                <a:spcPts val="0"/>
              </a:spcAft>
              <a:buFont typeface="Symbol" panose="05050102010706020507" pitchFamily="18" charset="2"/>
              <a:buChar char=""/>
            </a:pPr>
            <a:r>
              <a:rPr lang="en-US" dirty="0">
                <a:solidFill>
                  <a:schemeClr val="tx1"/>
                </a:solidFill>
                <a:effectLst/>
                <a:ea typeface="Times New Roman" panose="02020603050405020304" pitchFamily="18" charset="0"/>
                <a:cs typeface="Times New Roman" panose="02020603050405020304" pitchFamily="18" charset="0"/>
              </a:rPr>
              <a:t>Parent Evaluation of Developmental Status (PEDS) </a:t>
            </a:r>
            <a:r>
              <a:rPr lang="en-US" dirty="0">
                <a:solidFill>
                  <a:schemeClr val="tx1"/>
                </a:solidFill>
                <a:effectLst/>
                <a:highlight>
                  <a:srgbClr val="FFFF00"/>
                </a:highlight>
                <a:ea typeface="Times New Roman" panose="02020603050405020304" pitchFamily="18" charset="0"/>
                <a:cs typeface="Times New Roman" panose="02020603050405020304" pitchFamily="18" charset="0"/>
              </a:rPr>
              <a:t>NEW </a:t>
            </a:r>
            <a:endParaRPr lang="en-US" dirty="0">
              <a:solidFill>
                <a:schemeClr val="tx1"/>
              </a:solidFill>
              <a:effectLst/>
              <a:ea typeface="Calibri" panose="020F0502020204030204" pitchFamily="34" charset="0"/>
              <a:cs typeface="Times New Roman" panose="02020603050405020304" pitchFamily="18" charset="0"/>
            </a:endParaRPr>
          </a:p>
        </p:txBody>
      </p:sp>
      <p:sp>
        <p:nvSpPr>
          <p:cNvPr id="7" name="Content Placeholder 22">
            <a:extLst>
              <a:ext uri="{FF2B5EF4-FFF2-40B4-BE49-F238E27FC236}">
                <a16:creationId xmlns:a16="http://schemas.microsoft.com/office/drawing/2014/main" id="{B16A693F-155B-43D5-8EE2-455078C86F8E}"/>
              </a:ext>
            </a:extLst>
          </p:cNvPr>
          <p:cNvSpPr txBox="1">
            <a:spLocks/>
          </p:cNvSpPr>
          <p:nvPr/>
        </p:nvSpPr>
        <p:spPr>
          <a:xfrm>
            <a:off x="4667595" y="4709976"/>
            <a:ext cx="7286106" cy="1596901"/>
          </a:xfrm>
          <a:prstGeom prst="rect">
            <a:avLst/>
          </a:prstGeom>
          <a:solidFill>
            <a:schemeClr val="accent1">
              <a:lumMod val="40000"/>
              <a:lumOff val="60000"/>
            </a:schemeClr>
          </a:solidFill>
        </p:spPr>
        <p:txBody>
          <a:bodyPr vert="horz" lIns="0" tIns="45720" rIns="0" bIns="45720" rtlCol="0">
            <a:normAutofit fontScale="25000" lnSpcReduction="20000"/>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marL="137160" indent="0">
              <a:lnSpc>
                <a:spcPct val="115000"/>
              </a:lnSpc>
              <a:spcBef>
                <a:spcPts val="1000"/>
              </a:spcBef>
              <a:spcAft>
                <a:spcPts val="600"/>
              </a:spcAft>
              <a:buNone/>
            </a:pPr>
            <a:r>
              <a:rPr lang="en-US" sz="5200" b="1" dirty="0">
                <a:solidFill>
                  <a:srgbClr val="000000"/>
                </a:solidFill>
                <a:cs typeface="Times New Roman" panose="02020603050405020304" pitchFamily="18" charset="0"/>
              </a:rPr>
              <a:t>Risk-Related Tools - Behavioral and Mental Health  </a:t>
            </a:r>
          </a:p>
          <a:p>
            <a:pPr marL="342900" indent="-173038">
              <a:lnSpc>
                <a:spcPct val="115000"/>
              </a:lnSpc>
              <a:spcBef>
                <a:spcPts val="0"/>
              </a:spcBef>
              <a:spcAft>
                <a:spcPts val="0"/>
              </a:spcAft>
              <a:buFont typeface="Symbol" panose="05050102010706020507" pitchFamily="18" charset="2"/>
              <a:buChar char=""/>
            </a:pPr>
            <a:r>
              <a:rPr lang="en-US" sz="5600" dirty="0">
                <a:solidFill>
                  <a:schemeClr val="tx1"/>
                </a:solidFill>
                <a:cs typeface="Times New Roman" panose="02020603050405020304" pitchFamily="18" charset="0"/>
              </a:rPr>
              <a:t>Vanderbilt Assessment Scales </a:t>
            </a:r>
          </a:p>
          <a:p>
            <a:pPr marL="342900" indent="-173038">
              <a:lnSpc>
                <a:spcPct val="115000"/>
              </a:lnSpc>
              <a:spcBef>
                <a:spcPts val="0"/>
              </a:spcBef>
              <a:spcAft>
                <a:spcPts val="0"/>
              </a:spcAft>
              <a:buFont typeface="Symbol" panose="05050102010706020507" pitchFamily="18" charset="2"/>
              <a:buChar char=""/>
            </a:pPr>
            <a:r>
              <a:rPr lang="en-US" sz="5600" dirty="0">
                <a:solidFill>
                  <a:schemeClr val="tx1"/>
                </a:solidFill>
                <a:cs typeface="Times New Roman" panose="02020603050405020304" pitchFamily="18" charset="0"/>
              </a:rPr>
              <a:t>Generalized Anxiety Disorder 7-item scale (GAD-7) </a:t>
            </a:r>
            <a:r>
              <a:rPr lang="en-US" sz="6000" dirty="0">
                <a:solidFill>
                  <a:schemeClr val="tx1"/>
                </a:solidFill>
                <a:effectLst/>
                <a:highlight>
                  <a:srgbClr val="FFFF00"/>
                </a:highlight>
                <a:ea typeface="Times New Roman" panose="02020603050405020304" pitchFamily="18" charset="0"/>
                <a:cs typeface="Times New Roman" panose="02020603050405020304" pitchFamily="18" charset="0"/>
              </a:rPr>
              <a:t>NEW </a:t>
            </a:r>
            <a:endParaRPr lang="en-US" sz="5600" dirty="0">
              <a:solidFill>
                <a:schemeClr val="tx1"/>
              </a:solidFill>
              <a:cs typeface="Times New Roman" panose="02020603050405020304" pitchFamily="18" charset="0"/>
            </a:endParaRPr>
          </a:p>
          <a:p>
            <a:pPr marL="342900" indent="-173038">
              <a:lnSpc>
                <a:spcPct val="115000"/>
              </a:lnSpc>
              <a:spcBef>
                <a:spcPts val="0"/>
              </a:spcBef>
              <a:spcAft>
                <a:spcPts val="0"/>
              </a:spcAft>
              <a:buFont typeface="Symbol" panose="05050102010706020507" pitchFamily="18" charset="2"/>
              <a:buChar char=""/>
            </a:pPr>
            <a:r>
              <a:rPr lang="en-US" sz="5600" dirty="0">
                <a:solidFill>
                  <a:schemeClr val="tx1"/>
                </a:solidFill>
                <a:cs typeface="Times New Roman" panose="02020603050405020304" pitchFamily="18" charset="0"/>
              </a:rPr>
              <a:t>Screen for Child Anxiety Related Emotional Disorders (SCARED) </a:t>
            </a:r>
          </a:p>
          <a:p>
            <a:pPr marL="342900" indent="-173038">
              <a:lnSpc>
                <a:spcPct val="115000"/>
              </a:lnSpc>
              <a:spcBef>
                <a:spcPts val="0"/>
              </a:spcBef>
              <a:spcAft>
                <a:spcPts val="0"/>
              </a:spcAft>
              <a:buFont typeface="Symbol" panose="05050102010706020507" pitchFamily="18" charset="2"/>
              <a:buChar char=""/>
            </a:pPr>
            <a:r>
              <a:rPr lang="en-US" sz="5600" dirty="0">
                <a:solidFill>
                  <a:schemeClr val="tx1"/>
                </a:solidFill>
                <a:cs typeface="Times New Roman" panose="02020603050405020304" pitchFamily="18" charset="0"/>
              </a:rPr>
              <a:t>Beck Depression Inventory (BDI) </a:t>
            </a:r>
            <a:r>
              <a:rPr lang="en-US" sz="6000" dirty="0">
                <a:solidFill>
                  <a:schemeClr val="tx1"/>
                </a:solidFill>
                <a:effectLst/>
                <a:highlight>
                  <a:srgbClr val="FFFF00"/>
                </a:highlight>
                <a:ea typeface="Times New Roman" panose="02020603050405020304" pitchFamily="18" charset="0"/>
                <a:cs typeface="Times New Roman" panose="02020603050405020304" pitchFamily="18" charset="0"/>
              </a:rPr>
              <a:t>NEW </a:t>
            </a:r>
            <a:endParaRPr lang="en-US" sz="5600" dirty="0">
              <a:solidFill>
                <a:schemeClr val="tx1"/>
              </a:solidFill>
              <a:cs typeface="Times New Roman" panose="02020603050405020304" pitchFamily="18" charset="0"/>
            </a:endParaRPr>
          </a:p>
          <a:p>
            <a:pPr marL="342900" indent="-173038">
              <a:lnSpc>
                <a:spcPct val="115000"/>
              </a:lnSpc>
              <a:spcBef>
                <a:spcPts val="0"/>
              </a:spcBef>
              <a:spcAft>
                <a:spcPts val="0"/>
              </a:spcAft>
              <a:buFont typeface="Symbol" panose="05050102010706020507" pitchFamily="18" charset="2"/>
              <a:buChar char=""/>
            </a:pPr>
            <a:r>
              <a:rPr lang="en-US" sz="5600" dirty="0">
                <a:solidFill>
                  <a:schemeClr val="tx1"/>
                </a:solidFill>
                <a:cs typeface="Times New Roman" panose="02020603050405020304" pitchFamily="18" charset="0"/>
              </a:rPr>
              <a:t>Conners Comprehensive Behavior Rating Scales (CBRS) </a:t>
            </a:r>
          </a:p>
          <a:p>
            <a:pPr marL="342900" indent="-173038">
              <a:lnSpc>
                <a:spcPct val="115000"/>
              </a:lnSpc>
              <a:spcBef>
                <a:spcPts val="0"/>
              </a:spcBef>
              <a:spcAft>
                <a:spcPts val="0"/>
              </a:spcAft>
              <a:buFont typeface="Symbol" panose="05050102010706020507" pitchFamily="18" charset="2"/>
              <a:buChar char=""/>
            </a:pPr>
            <a:r>
              <a:rPr lang="en-US" sz="5600" dirty="0">
                <a:solidFill>
                  <a:schemeClr val="tx1"/>
                </a:solidFill>
                <a:cs typeface="Times New Roman" panose="02020603050405020304" pitchFamily="18" charset="0"/>
              </a:rPr>
              <a:t>Child Behavior Checklist (CBCL) </a:t>
            </a:r>
          </a:p>
        </p:txBody>
      </p:sp>
    </p:spTree>
    <p:extLst>
      <p:ext uri="{BB962C8B-B14F-4D97-AF65-F5344CB8AC3E}">
        <p14:creationId xmlns:p14="http://schemas.microsoft.com/office/powerpoint/2010/main" val="245901354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0BFC35-83DE-474D-95D2-8428641C7CF9}"/>
              </a:ext>
            </a:extLst>
          </p:cNvPr>
          <p:cNvSpPr>
            <a:spLocks noGrp="1"/>
          </p:cNvSpPr>
          <p:nvPr>
            <p:ph type="title"/>
          </p:nvPr>
        </p:nvSpPr>
        <p:spPr/>
        <p:txBody>
          <a:bodyPr/>
          <a:lstStyle/>
          <a:p>
            <a:r>
              <a:rPr lang="en-US" dirty="0"/>
              <a:t>Exam Details</a:t>
            </a:r>
          </a:p>
        </p:txBody>
      </p:sp>
      <p:sp>
        <p:nvSpPr>
          <p:cNvPr id="3" name="Content Placeholder 2">
            <a:extLst>
              <a:ext uri="{FF2B5EF4-FFF2-40B4-BE49-F238E27FC236}">
                <a16:creationId xmlns:a16="http://schemas.microsoft.com/office/drawing/2014/main" id="{80D0BEBA-50AF-4E74-9372-4B232D45DE10}"/>
              </a:ext>
            </a:extLst>
          </p:cNvPr>
          <p:cNvSpPr>
            <a:spLocks noGrp="1"/>
          </p:cNvSpPr>
          <p:nvPr>
            <p:ph idx="1"/>
          </p:nvPr>
        </p:nvSpPr>
        <p:spPr>
          <a:xfrm>
            <a:off x="1198774" y="1864587"/>
            <a:ext cx="10264219" cy="4413665"/>
          </a:xfrm>
        </p:spPr>
        <p:txBody>
          <a:bodyPr>
            <a:normAutofit/>
          </a:bodyPr>
          <a:lstStyle/>
          <a:p>
            <a:pPr marL="282575" indent="-282575">
              <a:lnSpc>
                <a:spcPct val="120000"/>
              </a:lnSpc>
              <a:buFont typeface="Wingdings" panose="05000000000000000000" pitchFamily="2" charset="2"/>
              <a:buChar char="§"/>
            </a:pPr>
            <a:r>
              <a:rPr lang="en-US" sz="2400" b="1" dirty="0"/>
              <a:t>There were no changes in the number of questions </a:t>
            </a:r>
          </a:p>
          <a:p>
            <a:pPr marL="635508" lvl="1" indent="-342900">
              <a:lnSpc>
                <a:spcPct val="120000"/>
              </a:lnSpc>
              <a:buFont typeface="Wingdings" panose="05000000000000000000" pitchFamily="2" charset="2"/>
              <a:buChar char="ü"/>
            </a:pPr>
            <a:r>
              <a:rPr lang="en-US" sz="2200" b="1"/>
              <a:t>125 </a:t>
            </a:r>
            <a:r>
              <a:rPr lang="en-US" sz="2200" b="1" dirty="0"/>
              <a:t>scored items and 25 unscored items</a:t>
            </a:r>
          </a:p>
          <a:p>
            <a:pPr marL="635508" lvl="1" indent="-342900">
              <a:lnSpc>
                <a:spcPct val="120000"/>
              </a:lnSpc>
              <a:buFont typeface="Wingdings" panose="05000000000000000000" pitchFamily="2" charset="2"/>
              <a:buChar char="ü"/>
            </a:pPr>
            <a:r>
              <a:rPr lang="en-US" sz="2200" b="1" dirty="0"/>
              <a:t>You will not be able to distinguish between scored and non-scored questions. </a:t>
            </a:r>
          </a:p>
          <a:p>
            <a:pPr marL="282575" indent="-282575">
              <a:lnSpc>
                <a:spcPct val="120000"/>
              </a:lnSpc>
              <a:buFont typeface="Wingdings" panose="05000000000000000000" pitchFamily="2" charset="2"/>
              <a:buChar char="§"/>
            </a:pPr>
            <a:r>
              <a:rPr lang="en-US" sz="2400" b="1" dirty="0"/>
              <a:t>There was no change in time allotment</a:t>
            </a:r>
          </a:p>
          <a:p>
            <a:pPr marL="635508" lvl="1" indent="-342900">
              <a:lnSpc>
                <a:spcPct val="120000"/>
              </a:lnSpc>
              <a:buFont typeface="Wingdings" panose="05000000000000000000" pitchFamily="2" charset="2"/>
              <a:buChar char="ü"/>
            </a:pPr>
            <a:r>
              <a:rPr lang="en-US" sz="2200" b="1" dirty="0"/>
              <a:t>2.5 hours</a:t>
            </a:r>
          </a:p>
        </p:txBody>
      </p:sp>
    </p:spTree>
    <p:extLst>
      <p:ext uri="{BB962C8B-B14F-4D97-AF65-F5344CB8AC3E}">
        <p14:creationId xmlns:p14="http://schemas.microsoft.com/office/powerpoint/2010/main" val="407665285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0BFC35-83DE-474D-95D2-8428641C7CF9}"/>
              </a:ext>
            </a:extLst>
          </p:cNvPr>
          <p:cNvSpPr>
            <a:spLocks noGrp="1"/>
          </p:cNvSpPr>
          <p:nvPr>
            <p:ph type="title"/>
          </p:nvPr>
        </p:nvSpPr>
        <p:spPr>
          <a:xfrm>
            <a:off x="1097280" y="286603"/>
            <a:ext cx="10058400" cy="1237397"/>
          </a:xfrm>
        </p:spPr>
        <p:txBody>
          <a:bodyPr/>
          <a:lstStyle/>
          <a:p>
            <a:r>
              <a:rPr lang="en-US" dirty="0"/>
              <a:t>FAQs</a:t>
            </a:r>
          </a:p>
        </p:txBody>
      </p:sp>
      <p:sp>
        <p:nvSpPr>
          <p:cNvPr id="3" name="Content Placeholder 2">
            <a:extLst>
              <a:ext uri="{FF2B5EF4-FFF2-40B4-BE49-F238E27FC236}">
                <a16:creationId xmlns:a16="http://schemas.microsoft.com/office/drawing/2014/main" id="{80D0BEBA-50AF-4E74-9372-4B232D45DE10}"/>
              </a:ext>
            </a:extLst>
          </p:cNvPr>
          <p:cNvSpPr>
            <a:spLocks noGrp="1"/>
          </p:cNvSpPr>
          <p:nvPr>
            <p:ph idx="1"/>
          </p:nvPr>
        </p:nvSpPr>
        <p:spPr>
          <a:xfrm>
            <a:off x="1198773" y="1864587"/>
            <a:ext cx="10613611" cy="4413665"/>
          </a:xfrm>
        </p:spPr>
        <p:txBody>
          <a:bodyPr>
            <a:normAutofit fontScale="92500"/>
          </a:bodyPr>
          <a:lstStyle/>
          <a:p>
            <a:pPr marL="282575" indent="-282575">
              <a:lnSpc>
                <a:spcPct val="120000"/>
              </a:lnSpc>
              <a:buFont typeface="Wingdings" panose="05000000000000000000" pitchFamily="2" charset="2"/>
              <a:buChar char="§"/>
            </a:pPr>
            <a:r>
              <a:rPr lang="en-US" sz="2400" b="1" dirty="0"/>
              <a:t>Q: When does the updated exam launch?</a:t>
            </a:r>
            <a:br>
              <a:rPr lang="en-US" sz="2400" b="1" dirty="0"/>
            </a:br>
            <a:r>
              <a:rPr lang="en-US" sz="2400" dirty="0">
                <a:solidFill>
                  <a:schemeClr val="tx1"/>
                </a:solidFill>
              </a:rPr>
              <a:t>A: </a:t>
            </a:r>
            <a:r>
              <a:rPr lang="en-US" sz="2400" i="1" dirty="0">
                <a:solidFill>
                  <a:schemeClr val="tx1"/>
                </a:solidFill>
              </a:rPr>
              <a:t>The new exam will launch with the testing window beginning October 15, 2021.</a:t>
            </a:r>
          </a:p>
          <a:p>
            <a:pPr marL="282575" indent="-282575">
              <a:lnSpc>
                <a:spcPct val="120000"/>
              </a:lnSpc>
              <a:buFont typeface="Wingdings" panose="05000000000000000000" pitchFamily="2" charset="2"/>
              <a:buChar char="§"/>
            </a:pPr>
            <a:r>
              <a:rPr lang="en-US" sz="2400" b="1" dirty="0"/>
              <a:t>Q: Do I need to study differently with this updated outline?</a:t>
            </a:r>
            <a:br>
              <a:rPr lang="en-US" sz="2400" b="1" dirty="0"/>
            </a:br>
            <a:r>
              <a:rPr lang="en-US" sz="2400" dirty="0">
                <a:solidFill>
                  <a:schemeClr val="tx1"/>
                </a:solidFill>
              </a:rPr>
              <a:t>A: </a:t>
            </a:r>
            <a:r>
              <a:rPr lang="en-US" sz="2400" i="1" dirty="0">
                <a:solidFill>
                  <a:schemeClr val="tx1"/>
                </a:solidFill>
              </a:rPr>
              <a:t>No, the reference list remains the same because the tasks listed on the new outline have not changed significantly from the </a:t>
            </a:r>
            <a:r>
              <a:rPr lang="en-US" sz="2400" i="1" dirty="0">
                <a:solidFill>
                  <a:srgbClr val="FF0000"/>
                </a:solidFill>
              </a:rPr>
              <a:t>previous </a:t>
            </a:r>
            <a:r>
              <a:rPr lang="en-US" sz="2400" i="1" dirty="0">
                <a:solidFill>
                  <a:schemeClr val="tx1"/>
                </a:solidFill>
              </a:rPr>
              <a:t>one.</a:t>
            </a:r>
          </a:p>
          <a:p>
            <a:pPr marL="282575" indent="-282575">
              <a:lnSpc>
                <a:spcPct val="120000"/>
              </a:lnSpc>
              <a:buFont typeface="Wingdings" panose="05000000000000000000" pitchFamily="2" charset="2"/>
              <a:buChar char="§"/>
            </a:pPr>
            <a:r>
              <a:rPr lang="en-US" sz="2400" b="1" dirty="0"/>
              <a:t>Q: Have the eligibility requirements changed as a result of this study?</a:t>
            </a:r>
            <a:br>
              <a:rPr lang="en-US" sz="2400" b="1" dirty="0"/>
            </a:br>
            <a:r>
              <a:rPr lang="en-US" sz="2400" dirty="0">
                <a:solidFill>
                  <a:schemeClr val="tx1"/>
                </a:solidFill>
              </a:rPr>
              <a:t>A: </a:t>
            </a:r>
            <a:r>
              <a:rPr lang="en-US" sz="2400" i="1" dirty="0">
                <a:solidFill>
                  <a:schemeClr val="tx1"/>
                </a:solidFill>
              </a:rPr>
              <a:t>No, eligibility requirements have remained the same.</a:t>
            </a:r>
          </a:p>
          <a:p>
            <a:pPr marL="282575" indent="-282575">
              <a:lnSpc>
                <a:spcPct val="120000"/>
              </a:lnSpc>
              <a:buFont typeface="Wingdings" panose="05000000000000000000" pitchFamily="2" charset="2"/>
              <a:buChar char="§"/>
            </a:pPr>
            <a:r>
              <a:rPr lang="en-US" sz="2400" b="1" dirty="0"/>
              <a:t>Q: Where can I confirm my eligibility?</a:t>
            </a:r>
            <a:br>
              <a:rPr lang="en-US" sz="2400" b="1" dirty="0"/>
            </a:br>
            <a:r>
              <a:rPr lang="en-US" sz="2400" dirty="0">
                <a:solidFill>
                  <a:schemeClr val="tx1"/>
                </a:solidFill>
              </a:rPr>
              <a:t>A: </a:t>
            </a:r>
            <a:r>
              <a:rPr lang="en-US" sz="2400" i="1" dirty="0">
                <a:solidFill>
                  <a:schemeClr val="tx1"/>
                </a:solidFill>
              </a:rPr>
              <a:t>Visit PNCB’s website for more information: https://www.pncb.org/pmhs-exam-eligibility</a:t>
            </a:r>
          </a:p>
        </p:txBody>
      </p:sp>
    </p:spTree>
    <p:extLst>
      <p:ext uri="{BB962C8B-B14F-4D97-AF65-F5344CB8AC3E}">
        <p14:creationId xmlns:p14="http://schemas.microsoft.com/office/powerpoint/2010/main" val="247581443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3DEC5DB2-9A78-46D7-9204-D2124D4EFDD0}"/>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687283" y="444785"/>
            <a:ext cx="2902812" cy="2103127"/>
          </a:xfrm>
          <a:prstGeom prst="rect">
            <a:avLst/>
          </a:prstGeom>
        </p:spPr>
      </p:pic>
      <p:pic>
        <p:nvPicPr>
          <p:cNvPr id="11" name="Picture 10">
            <a:extLst>
              <a:ext uri="{FF2B5EF4-FFF2-40B4-BE49-F238E27FC236}">
                <a16:creationId xmlns:a16="http://schemas.microsoft.com/office/drawing/2014/main" id="{4155F40D-D0A0-48A7-9541-62B563B757E3}"/>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601907" y="651319"/>
            <a:ext cx="1896593" cy="1896593"/>
          </a:xfrm>
          <a:prstGeom prst="rect">
            <a:avLst/>
          </a:prstGeom>
        </p:spPr>
      </p:pic>
      <p:sp>
        <p:nvSpPr>
          <p:cNvPr id="13" name="TextBox 12">
            <a:extLst>
              <a:ext uri="{FF2B5EF4-FFF2-40B4-BE49-F238E27FC236}">
                <a16:creationId xmlns:a16="http://schemas.microsoft.com/office/drawing/2014/main" id="{3C130E5F-DFBF-4E92-8FB1-847FC78DD9A7}"/>
              </a:ext>
            </a:extLst>
          </p:cNvPr>
          <p:cNvSpPr txBox="1"/>
          <p:nvPr/>
        </p:nvSpPr>
        <p:spPr>
          <a:xfrm>
            <a:off x="1076227" y="2870636"/>
            <a:ext cx="10039546" cy="1739741"/>
          </a:xfrm>
          <a:prstGeom prst="snip1Rect">
            <a:avLst/>
          </a:prstGeom>
          <a:solidFill>
            <a:schemeClr val="accent1">
              <a:lumMod val="20000"/>
              <a:lumOff val="80000"/>
            </a:schemeClr>
          </a:solidFill>
          <a:ln w="28575"/>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n-US" sz="2800" b="1" dirty="0">
                <a:effectLst/>
                <a:ea typeface="Times New Roman" panose="02020603050405020304" pitchFamily="18" charset="0"/>
                <a:cs typeface="Times New Roman" panose="02020603050405020304" pitchFamily="18" charset="0"/>
              </a:rPr>
              <a:t>If you have questions, please visit: </a:t>
            </a:r>
          </a:p>
          <a:p>
            <a:pPr algn="ctr"/>
            <a:r>
              <a:rPr lang="en-US" sz="2800" b="1" dirty="0">
                <a:effectLst/>
                <a:ea typeface="Times New Roman" panose="02020603050405020304" pitchFamily="18" charset="0"/>
                <a:cs typeface="Times New Roman" panose="02020603050405020304" pitchFamily="18" charset="0"/>
              </a:rPr>
              <a:t>www.pncb.org or email exam@pncb.org. </a:t>
            </a:r>
          </a:p>
          <a:p>
            <a:pPr algn="ctr"/>
            <a:r>
              <a:rPr lang="en-US" sz="2800" b="1" dirty="0">
                <a:effectLst/>
                <a:ea typeface="Times New Roman" panose="02020603050405020304" pitchFamily="18" charset="0"/>
                <a:cs typeface="Times New Roman" panose="02020603050405020304" pitchFamily="18" charset="0"/>
              </a:rPr>
              <a:t>Our team will be glad to assist.</a:t>
            </a:r>
            <a:endParaRPr lang="en-US" sz="100" b="1" dirty="0">
              <a:effectLst/>
              <a:ea typeface="Times New Roman" panose="02020603050405020304" pitchFamily="18" charset="0"/>
              <a:cs typeface="Times New Roman" panose="02020603050405020304" pitchFamily="18" charset="0"/>
            </a:endParaRPr>
          </a:p>
          <a:p>
            <a:pPr algn="ctr"/>
            <a:endParaRPr lang="en-US" sz="1200" b="1" dirty="0">
              <a:effectLst/>
              <a:ea typeface="Times New Roman" panose="02020603050405020304" pitchFamily="18" charset="0"/>
              <a:cs typeface="Times New Roman" panose="02020603050405020304" pitchFamily="18" charset="0"/>
            </a:endParaRPr>
          </a:p>
        </p:txBody>
      </p:sp>
      <p:sp>
        <p:nvSpPr>
          <p:cNvPr id="15" name="TextBox 14">
            <a:extLst>
              <a:ext uri="{FF2B5EF4-FFF2-40B4-BE49-F238E27FC236}">
                <a16:creationId xmlns:a16="http://schemas.microsoft.com/office/drawing/2014/main" id="{0A7B1CB1-67BE-4247-9093-1B0A855EF72C}"/>
              </a:ext>
            </a:extLst>
          </p:cNvPr>
          <p:cNvSpPr txBox="1"/>
          <p:nvPr/>
        </p:nvSpPr>
        <p:spPr>
          <a:xfrm>
            <a:off x="1774989" y="4990516"/>
            <a:ext cx="8642022" cy="584775"/>
          </a:xfrm>
          <a:prstGeom prst="rect">
            <a:avLst/>
          </a:prstGeom>
          <a:noFill/>
        </p:spPr>
        <p:txBody>
          <a:bodyPr wrap="square">
            <a:spAutoFit/>
          </a:bodyPr>
          <a:lstStyle/>
          <a:p>
            <a:pPr algn="ctr"/>
            <a:r>
              <a:rPr lang="en-US" sz="3200" i="1" dirty="0">
                <a:solidFill>
                  <a:schemeClr val="tx2">
                    <a:lumMod val="75000"/>
                  </a:schemeClr>
                </a:solidFill>
                <a:latin typeface="Times New Roman" panose="02020603050405020304" pitchFamily="18" charset="0"/>
                <a:cs typeface="Times New Roman" panose="02020603050405020304" pitchFamily="18" charset="0"/>
              </a:rPr>
              <a:t>We wish you much success on your upcoming exam.</a:t>
            </a:r>
          </a:p>
        </p:txBody>
      </p:sp>
      <p:sp>
        <p:nvSpPr>
          <p:cNvPr id="6" name="TextBox 5">
            <a:extLst>
              <a:ext uri="{FF2B5EF4-FFF2-40B4-BE49-F238E27FC236}">
                <a16:creationId xmlns:a16="http://schemas.microsoft.com/office/drawing/2014/main" id="{22011B5B-6CF9-462E-A933-54221DC46A8A}"/>
              </a:ext>
            </a:extLst>
          </p:cNvPr>
          <p:cNvSpPr txBox="1"/>
          <p:nvPr/>
        </p:nvSpPr>
        <p:spPr>
          <a:xfrm>
            <a:off x="10886676" y="6520617"/>
            <a:ext cx="1305324" cy="261610"/>
          </a:xfrm>
          <a:prstGeom prst="rect">
            <a:avLst/>
          </a:prstGeom>
          <a:noFill/>
        </p:spPr>
        <p:txBody>
          <a:bodyPr wrap="square" rtlCol="0">
            <a:spAutoFit/>
          </a:bodyPr>
          <a:lstStyle/>
          <a:p>
            <a:r>
              <a:rPr lang="en-US" sz="1050" i="1" dirty="0">
                <a:solidFill>
                  <a:schemeClr val="bg1"/>
                </a:solidFill>
              </a:rPr>
              <a:t>Updated 08242021</a:t>
            </a:r>
          </a:p>
        </p:txBody>
      </p:sp>
    </p:spTree>
    <p:extLst>
      <p:ext uri="{BB962C8B-B14F-4D97-AF65-F5344CB8AC3E}">
        <p14:creationId xmlns:p14="http://schemas.microsoft.com/office/powerpoint/2010/main" val="19061023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5230A27-1553-42F8-99D7-829868E1371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a16="http://schemas.microsoft.com/office/drawing/2014/main" id="{A772232D-B4D6-429F-B3D1-2D9891B85E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564" y="320040"/>
            <a:ext cx="11548872" cy="6217920"/>
          </a:xfrm>
          <a:prstGeom prst="rect">
            <a:avLst/>
          </a:prstGeom>
          <a:solidFill>
            <a:schemeClr val="bg2"/>
          </a:solidFill>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49A87139-6642-49B3-AA48-9086314B9772}"/>
              </a:ext>
            </a:extLst>
          </p:cNvPr>
          <p:cNvSpPr>
            <a:spLocks noGrp="1"/>
          </p:cNvSpPr>
          <p:nvPr>
            <p:ph type="title"/>
          </p:nvPr>
        </p:nvSpPr>
        <p:spPr>
          <a:xfrm>
            <a:off x="965030" y="963997"/>
            <a:ext cx="3254691" cy="4938361"/>
          </a:xfrm>
        </p:spPr>
        <p:txBody>
          <a:bodyPr anchor="ctr">
            <a:normAutofit/>
          </a:bodyPr>
          <a:lstStyle/>
          <a:p>
            <a:r>
              <a:rPr lang="en-US" sz="6000" dirty="0">
                <a:effectLst>
                  <a:outerShdw blurRad="38100" dist="38100" dir="2700000" algn="tl">
                    <a:srgbClr val="000000">
                      <a:alpha val="43137"/>
                    </a:srgbClr>
                  </a:outerShdw>
                </a:effectLst>
              </a:rPr>
              <a:t>Purpose of the Study</a:t>
            </a:r>
          </a:p>
        </p:txBody>
      </p:sp>
      <p:cxnSp>
        <p:nvCxnSpPr>
          <p:cNvPr id="12" name="Straight Connector 11">
            <a:extLst>
              <a:ext uri="{FF2B5EF4-FFF2-40B4-BE49-F238E27FC236}">
                <a16:creationId xmlns:a16="http://schemas.microsoft.com/office/drawing/2014/main" id="{02CC3441-26B3-4381-B3DF-8AE3C288BC0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0251" y="2057399"/>
            <a:ext cx="0" cy="2743200"/>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EEA79FAA-5FED-434C-8714-416E22D586A1}"/>
              </a:ext>
            </a:extLst>
          </p:cNvPr>
          <p:cNvSpPr>
            <a:spLocks noGrp="1"/>
          </p:cNvSpPr>
          <p:nvPr>
            <p:ph idx="1"/>
          </p:nvPr>
        </p:nvSpPr>
        <p:spPr>
          <a:xfrm>
            <a:off x="4878972" y="588579"/>
            <a:ext cx="6762743" cy="5772464"/>
          </a:xfrm>
        </p:spPr>
        <p:txBody>
          <a:bodyPr anchor="ctr">
            <a:normAutofit/>
          </a:bodyPr>
          <a:lstStyle/>
          <a:p>
            <a:pPr marL="347663" indent="-347663">
              <a:buFont typeface="Wingdings" panose="05000000000000000000" pitchFamily="2" charset="2"/>
              <a:buChar char="ü"/>
            </a:pPr>
            <a:r>
              <a:rPr lang="en-US" b="1" dirty="0"/>
              <a:t>update and validate the inventory of tasks performed by advanced practice nurses (APRNs) with specialty expertise who provide DBMH services to children, adolescents, and young adults;</a:t>
            </a:r>
          </a:p>
          <a:p>
            <a:pPr marL="347663" indent="-347663">
              <a:buFont typeface="Wingdings" panose="05000000000000000000" pitchFamily="2" charset="2"/>
              <a:buChar char="ü"/>
            </a:pPr>
            <a:r>
              <a:rPr lang="en-US" b="1" dirty="0"/>
              <a:t>update the existing inventory of diagnoses presented by patients; </a:t>
            </a:r>
          </a:p>
          <a:p>
            <a:pPr marL="347663" indent="-347663">
              <a:buFont typeface="Wingdings" panose="05000000000000000000" pitchFamily="2" charset="2"/>
              <a:buChar char="ü"/>
            </a:pPr>
            <a:r>
              <a:rPr lang="en-US" b="1" dirty="0"/>
              <a:t>update the existing inventory of pharmacologic agents prescribed or monitored as well as the treatments and interventions performed or monitored; </a:t>
            </a:r>
          </a:p>
          <a:p>
            <a:pPr marL="347663" indent="-347663">
              <a:buFont typeface="Wingdings" panose="05000000000000000000" pitchFamily="2" charset="2"/>
              <a:buChar char="ü"/>
            </a:pPr>
            <a:r>
              <a:rPr lang="en-US" b="1" dirty="0"/>
              <a:t>update the inventory of screening and assessment tools used by APRNs in the specialty; </a:t>
            </a:r>
          </a:p>
          <a:p>
            <a:pPr marL="347663" indent="-347663">
              <a:buFont typeface="Wingdings" panose="05000000000000000000" pitchFamily="2" charset="2"/>
              <a:buChar char="ü"/>
            </a:pPr>
            <a:r>
              <a:rPr lang="en-US" b="1" dirty="0"/>
              <a:t>update and expand the inventory of social determinants of health (SDOH) by including adverse childhood events (ACEs) that may impact patient health; and</a:t>
            </a:r>
          </a:p>
          <a:p>
            <a:pPr marL="347663" indent="-347663">
              <a:buFont typeface="Wingdings" panose="05000000000000000000" pitchFamily="2" charset="2"/>
              <a:buChar char="ü"/>
            </a:pPr>
            <a:r>
              <a:rPr lang="en-US" b="1" dirty="0"/>
              <a:t>develop updated test specifications and a detailed content outline for the PMHS examination.</a:t>
            </a:r>
          </a:p>
        </p:txBody>
      </p:sp>
    </p:spTree>
    <p:extLst>
      <p:ext uri="{BB962C8B-B14F-4D97-AF65-F5344CB8AC3E}">
        <p14:creationId xmlns:p14="http://schemas.microsoft.com/office/powerpoint/2010/main" val="26545340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2CF2EE-3248-4E38-BC58-F65E417E5734}"/>
              </a:ext>
            </a:extLst>
          </p:cNvPr>
          <p:cNvSpPr>
            <a:spLocks noGrp="1"/>
          </p:cNvSpPr>
          <p:nvPr>
            <p:ph type="title"/>
          </p:nvPr>
        </p:nvSpPr>
        <p:spPr/>
        <p:txBody>
          <a:bodyPr/>
          <a:lstStyle/>
          <a:p>
            <a:r>
              <a:rPr lang="en-US" dirty="0"/>
              <a:t>History and Purpose, cont.</a:t>
            </a:r>
          </a:p>
        </p:txBody>
      </p:sp>
      <p:sp>
        <p:nvSpPr>
          <p:cNvPr id="3" name="Content Placeholder 2">
            <a:extLst>
              <a:ext uri="{FF2B5EF4-FFF2-40B4-BE49-F238E27FC236}">
                <a16:creationId xmlns:a16="http://schemas.microsoft.com/office/drawing/2014/main" id="{D39EF1D2-E5F4-4805-BEE0-1CC673DC60EF}"/>
              </a:ext>
            </a:extLst>
          </p:cNvPr>
          <p:cNvSpPr>
            <a:spLocks noGrp="1"/>
          </p:cNvSpPr>
          <p:nvPr>
            <p:ph idx="1"/>
          </p:nvPr>
        </p:nvSpPr>
        <p:spPr>
          <a:xfrm>
            <a:off x="1097279" y="1845734"/>
            <a:ext cx="5897410" cy="4507932"/>
          </a:xfrm>
        </p:spPr>
        <p:txBody>
          <a:bodyPr>
            <a:normAutofit/>
          </a:bodyPr>
          <a:lstStyle/>
          <a:p>
            <a:pPr>
              <a:buClr>
                <a:srgbClr val="1CADE4"/>
              </a:buClr>
            </a:pPr>
            <a:r>
              <a:rPr lang="en-US" sz="2400" dirty="0">
                <a:solidFill>
                  <a:schemeClr val="tx1"/>
                </a:solidFill>
              </a:rPr>
              <a:t>The inaugural role delineation of </a:t>
            </a:r>
            <a:r>
              <a:rPr lang="en-US" sz="2400" dirty="0">
                <a:solidFill>
                  <a:srgbClr val="FF0000"/>
                </a:solidFill>
              </a:rPr>
              <a:t>the</a:t>
            </a:r>
            <a:r>
              <a:rPr lang="en-US" sz="2400" dirty="0">
                <a:solidFill>
                  <a:schemeClr val="tx1"/>
                </a:solidFill>
              </a:rPr>
              <a:t> Pediatric Primary Care Mental Health Specialist was performed in 2009-2010, and </a:t>
            </a:r>
          </a:p>
          <a:p>
            <a:pPr>
              <a:buClr>
                <a:srgbClr val="1CADE4"/>
              </a:buClr>
            </a:pPr>
            <a:r>
              <a:rPr lang="en-US" sz="2400" dirty="0">
                <a:solidFill>
                  <a:schemeClr val="tx1"/>
                </a:solidFill>
              </a:rPr>
              <a:t>In order to </a:t>
            </a:r>
            <a:r>
              <a:rPr lang="en-US" sz="2400" dirty="0">
                <a:solidFill>
                  <a:srgbClr val="FF0000"/>
                </a:solidFill>
              </a:rPr>
              <a:t>receive or maintain </a:t>
            </a:r>
            <a:r>
              <a:rPr lang="en-US" sz="2400" dirty="0">
                <a:solidFill>
                  <a:schemeClr val="tx1"/>
                </a:solidFill>
              </a:rPr>
              <a:t>accreditation for an exam, accrediting agencies require this periodic study.</a:t>
            </a:r>
          </a:p>
          <a:p>
            <a:pPr>
              <a:buClr>
                <a:srgbClr val="1CADE4"/>
              </a:buClr>
            </a:pPr>
            <a:r>
              <a:rPr lang="en-US" sz="2400" dirty="0">
                <a:solidFill>
                  <a:schemeClr val="tx1"/>
                </a:solidFill>
              </a:rPr>
              <a:t>In keeping with best practices, PNCB conducts JTA studies </a:t>
            </a:r>
            <a:r>
              <a:rPr lang="en-US" sz="2400">
                <a:solidFill>
                  <a:schemeClr val="tx1"/>
                </a:solidFill>
              </a:rPr>
              <a:t>every 4-7 </a:t>
            </a:r>
            <a:r>
              <a:rPr lang="en-US" sz="2400" dirty="0">
                <a:solidFill>
                  <a:schemeClr val="tx1"/>
                </a:solidFill>
              </a:rPr>
              <a:t>years.</a:t>
            </a:r>
          </a:p>
          <a:p>
            <a:pPr>
              <a:buClr>
                <a:srgbClr val="1CADE4"/>
              </a:buClr>
            </a:pPr>
            <a:r>
              <a:rPr lang="en-US" sz="2400" dirty="0">
                <a:solidFill>
                  <a:schemeClr val="tx1"/>
                </a:solidFill>
              </a:rPr>
              <a:t>For the PMHS credential, this 2020-2021 study represents only the second ever follow-on job analysis, with new refinements.</a:t>
            </a:r>
            <a:endParaRPr lang="en-US" sz="2000" dirty="0"/>
          </a:p>
        </p:txBody>
      </p:sp>
      <p:graphicFrame>
        <p:nvGraphicFramePr>
          <p:cNvPr id="4" name="Diagram 3">
            <a:extLst>
              <a:ext uri="{FF2B5EF4-FFF2-40B4-BE49-F238E27FC236}">
                <a16:creationId xmlns:a16="http://schemas.microsoft.com/office/drawing/2014/main" id="{A38DB5DA-982E-477A-8D5B-4C142F1DC141}"/>
              </a:ext>
            </a:extLst>
          </p:cNvPr>
          <p:cNvGraphicFramePr/>
          <p:nvPr>
            <p:extLst>
              <p:ext uri="{D42A27DB-BD31-4B8C-83A1-F6EECF244321}">
                <p14:modId xmlns:p14="http://schemas.microsoft.com/office/powerpoint/2010/main" val="2994187133"/>
              </p:ext>
            </p:extLst>
          </p:nvPr>
        </p:nvGraphicFramePr>
        <p:xfrm>
          <a:off x="7154945" y="1791547"/>
          <a:ext cx="4297994" cy="461630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4540614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456406-854B-49DD-811F-0FAEC82AA597}"/>
              </a:ext>
            </a:extLst>
          </p:cNvPr>
          <p:cNvSpPr>
            <a:spLocks noGrp="1"/>
          </p:cNvSpPr>
          <p:nvPr>
            <p:ph type="title"/>
          </p:nvPr>
        </p:nvSpPr>
        <p:spPr/>
        <p:txBody>
          <a:bodyPr/>
          <a:lstStyle/>
          <a:p>
            <a:r>
              <a:rPr lang="en-US" dirty="0"/>
              <a:t>History and Purpose, cont.</a:t>
            </a:r>
          </a:p>
        </p:txBody>
      </p:sp>
      <p:sp>
        <p:nvSpPr>
          <p:cNvPr id="3" name="Content Placeholder 2">
            <a:extLst>
              <a:ext uri="{FF2B5EF4-FFF2-40B4-BE49-F238E27FC236}">
                <a16:creationId xmlns:a16="http://schemas.microsoft.com/office/drawing/2014/main" id="{5E22CCC2-32CB-48AA-85B4-DC9C2BFFB371}"/>
              </a:ext>
            </a:extLst>
          </p:cNvPr>
          <p:cNvSpPr>
            <a:spLocks noGrp="1"/>
          </p:cNvSpPr>
          <p:nvPr>
            <p:ph idx="1"/>
          </p:nvPr>
        </p:nvSpPr>
        <p:spPr>
          <a:xfrm>
            <a:off x="1097280" y="1845734"/>
            <a:ext cx="10058400" cy="4023360"/>
          </a:xfrm>
        </p:spPr>
        <p:txBody>
          <a:bodyPr vert="horz" lIns="0" tIns="45720" rIns="0" bIns="45720" rtlCol="0">
            <a:normAutofit/>
          </a:bodyPr>
          <a:lstStyle/>
          <a:p>
            <a:pPr>
              <a:buClr>
                <a:srgbClr val="1CADE4"/>
              </a:buClr>
            </a:pPr>
            <a:r>
              <a:rPr lang="en-US" sz="2400" dirty="0">
                <a:solidFill>
                  <a:schemeClr val="tx1"/>
                </a:solidFill>
              </a:rPr>
              <a:t>In order to develop a content outline for the certification examination, the JTA study identifies tasks, knowledge, skills, or abilities deemed to be important to APRNs who provide developmental, behavioral, and mental health services to children, adolescents, and young adults.</a:t>
            </a:r>
          </a:p>
          <a:p>
            <a:pPr>
              <a:buClr>
                <a:srgbClr val="1CADE4"/>
              </a:buClr>
            </a:pPr>
            <a:r>
              <a:rPr lang="en-US" sz="2400" dirty="0">
                <a:solidFill>
                  <a:schemeClr val="tx1"/>
                </a:solidFill>
              </a:rPr>
              <a:t>A task appears on the updated content outline only if it </a:t>
            </a:r>
            <a:r>
              <a:rPr lang="en-US" sz="2400" u="sng" dirty="0">
                <a:solidFill>
                  <a:schemeClr val="tx1"/>
                </a:solidFill>
              </a:rPr>
              <a:t>met validation</a:t>
            </a:r>
            <a:r>
              <a:rPr lang="en-US" sz="2400" dirty="0">
                <a:solidFill>
                  <a:schemeClr val="tx1"/>
                </a:solidFill>
              </a:rPr>
              <a:t> criteria according to JTA study results. </a:t>
            </a:r>
          </a:p>
          <a:p>
            <a:pPr>
              <a:buClr>
                <a:srgbClr val="1CADE4"/>
              </a:buClr>
            </a:pPr>
            <a:endParaRPr lang="en-US" sz="2400" dirty="0">
              <a:solidFill>
                <a:schemeClr val="tx1"/>
              </a:solidFill>
            </a:endParaRPr>
          </a:p>
        </p:txBody>
      </p:sp>
      <p:pic>
        <p:nvPicPr>
          <p:cNvPr id="7" name="Graphic 6" descr="Clipboard Mixed with solid fill">
            <a:extLst>
              <a:ext uri="{FF2B5EF4-FFF2-40B4-BE49-F238E27FC236}">
                <a16:creationId xmlns:a16="http://schemas.microsoft.com/office/drawing/2014/main" id="{0F8DF808-74D9-4BF6-A9F4-3CF2CCA7EF20}"/>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3489489" y="4046455"/>
            <a:ext cx="2223155" cy="2223155"/>
          </a:xfrm>
          <a:prstGeom prst="rect">
            <a:avLst/>
          </a:prstGeom>
        </p:spPr>
      </p:pic>
      <p:pic>
        <p:nvPicPr>
          <p:cNvPr id="8" name="Picture 7">
            <a:extLst>
              <a:ext uri="{FF2B5EF4-FFF2-40B4-BE49-F238E27FC236}">
                <a16:creationId xmlns:a16="http://schemas.microsoft.com/office/drawing/2014/main" id="{0A4773AF-7D38-48AF-ACDF-7B7458A98656}"/>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780323" y="4227612"/>
            <a:ext cx="2568397" cy="1860839"/>
          </a:xfrm>
          <a:prstGeom prst="rect">
            <a:avLst/>
          </a:prstGeom>
        </p:spPr>
      </p:pic>
    </p:spTree>
    <p:extLst>
      <p:ext uri="{BB962C8B-B14F-4D97-AF65-F5344CB8AC3E}">
        <p14:creationId xmlns:p14="http://schemas.microsoft.com/office/powerpoint/2010/main" val="1682524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1">
            <a:extLst>
              <a:ext uri="{FF2B5EF4-FFF2-40B4-BE49-F238E27FC236}">
                <a16:creationId xmlns:a16="http://schemas.microsoft.com/office/drawing/2014/main" id="{78030608-C290-4B7C-81C3-E53395432C59}"/>
              </a:ext>
            </a:extLst>
          </p:cNvPr>
          <p:cNvSpPr>
            <a:spLocks noGrp="1"/>
          </p:cNvSpPr>
          <p:nvPr>
            <p:ph type="title"/>
          </p:nvPr>
        </p:nvSpPr>
        <p:spPr>
          <a:xfrm>
            <a:off x="457200" y="979714"/>
            <a:ext cx="3200400" cy="1970316"/>
          </a:xfrm>
        </p:spPr>
        <p:txBody>
          <a:bodyPr>
            <a:normAutofit/>
          </a:bodyPr>
          <a:lstStyle/>
          <a:p>
            <a:r>
              <a:rPr lang="en-US" sz="4400" b="1" dirty="0"/>
              <a:t>What are </a:t>
            </a:r>
            <a:br>
              <a:rPr lang="en-US" sz="4400" b="1" dirty="0"/>
            </a:br>
            <a:r>
              <a:rPr lang="en-US" sz="4400" b="1" dirty="0"/>
              <a:t>the steps involved?</a:t>
            </a:r>
          </a:p>
        </p:txBody>
      </p:sp>
      <p:sp>
        <p:nvSpPr>
          <p:cNvPr id="13" name="Content Placeholder 12">
            <a:extLst>
              <a:ext uri="{FF2B5EF4-FFF2-40B4-BE49-F238E27FC236}">
                <a16:creationId xmlns:a16="http://schemas.microsoft.com/office/drawing/2014/main" id="{8486649E-52B9-498B-BA57-5A0BBE075BF8}"/>
              </a:ext>
            </a:extLst>
          </p:cNvPr>
          <p:cNvSpPr>
            <a:spLocks noGrp="1"/>
          </p:cNvSpPr>
          <p:nvPr>
            <p:ph idx="1"/>
          </p:nvPr>
        </p:nvSpPr>
        <p:spPr>
          <a:xfrm>
            <a:off x="4488024" y="423767"/>
            <a:ext cx="7246776" cy="5183156"/>
          </a:xfrm>
        </p:spPr>
        <p:txBody>
          <a:bodyPr>
            <a:normAutofit/>
          </a:bodyPr>
          <a:lstStyle/>
          <a:p>
            <a:pPr marL="0" indent="0">
              <a:buNone/>
            </a:pPr>
            <a:r>
              <a:rPr lang="en-US" sz="2800" b="1" dirty="0"/>
              <a:t>Over a period of several months between July 2020 and January 2021, the following occurred:</a:t>
            </a:r>
          </a:p>
          <a:p>
            <a:pPr marL="457200" indent="-457200">
              <a:buFont typeface="+mj-lt"/>
              <a:buAutoNum type="arabicPeriod"/>
            </a:pPr>
            <a:r>
              <a:rPr lang="en-US" sz="2800" dirty="0"/>
              <a:t>Development of the survey instrument with subject matter experts (SMEs) from around the country. This involved:</a:t>
            </a:r>
          </a:p>
          <a:p>
            <a:pPr marL="971550" indent="-284163">
              <a:lnSpc>
                <a:spcPct val="110000"/>
              </a:lnSpc>
              <a:spcBef>
                <a:spcPts val="0"/>
              </a:spcBef>
              <a:spcAft>
                <a:spcPts val="0"/>
              </a:spcAft>
              <a:buFont typeface="Wingdings" panose="05000000000000000000" pitchFamily="2" charset="2"/>
              <a:buChar char="§"/>
            </a:pPr>
            <a:r>
              <a:rPr lang="en-US" sz="2400" dirty="0"/>
              <a:t>Reflecting on trends in practice since the last study</a:t>
            </a:r>
          </a:p>
          <a:p>
            <a:pPr marL="971550" indent="-284163">
              <a:lnSpc>
                <a:spcPct val="110000"/>
              </a:lnSpc>
              <a:spcBef>
                <a:spcPts val="0"/>
              </a:spcBef>
              <a:spcAft>
                <a:spcPts val="0"/>
              </a:spcAft>
              <a:buFont typeface="Wingdings" panose="05000000000000000000" pitchFamily="2" charset="2"/>
              <a:buChar char="§"/>
            </a:pPr>
            <a:r>
              <a:rPr lang="en-US" sz="2400" dirty="0"/>
              <a:t>Commenting on the current outline</a:t>
            </a:r>
          </a:p>
          <a:p>
            <a:pPr marL="971550" indent="-284163">
              <a:lnSpc>
                <a:spcPct val="110000"/>
              </a:lnSpc>
              <a:spcBef>
                <a:spcPts val="0"/>
              </a:spcBef>
              <a:spcAft>
                <a:spcPts val="0"/>
              </a:spcAft>
              <a:buFont typeface="Wingdings" panose="05000000000000000000" pitchFamily="2" charset="2"/>
              <a:buChar char="§"/>
            </a:pPr>
            <a:r>
              <a:rPr lang="en-US" sz="2400" dirty="0"/>
              <a:t>Providing feedback or suggestions related to the delineation of practice</a:t>
            </a:r>
          </a:p>
          <a:p>
            <a:pPr marL="457200" indent="-457200">
              <a:buFont typeface="+mj-lt"/>
              <a:buAutoNum type="arabicPeriod" startAt="2"/>
            </a:pPr>
            <a:r>
              <a:rPr lang="en-US" sz="2800" dirty="0"/>
              <a:t>Pilot testing of the instrument for clarity and comprehensiveness.</a:t>
            </a:r>
          </a:p>
        </p:txBody>
      </p:sp>
    </p:spTree>
    <p:extLst>
      <p:ext uri="{BB962C8B-B14F-4D97-AF65-F5344CB8AC3E}">
        <p14:creationId xmlns:p14="http://schemas.microsoft.com/office/powerpoint/2010/main" val="26997607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1">
            <a:extLst>
              <a:ext uri="{FF2B5EF4-FFF2-40B4-BE49-F238E27FC236}">
                <a16:creationId xmlns:a16="http://schemas.microsoft.com/office/drawing/2014/main" id="{78030608-C290-4B7C-81C3-E53395432C59}"/>
              </a:ext>
            </a:extLst>
          </p:cNvPr>
          <p:cNvSpPr>
            <a:spLocks noGrp="1"/>
          </p:cNvSpPr>
          <p:nvPr>
            <p:ph type="title"/>
          </p:nvPr>
        </p:nvSpPr>
        <p:spPr>
          <a:xfrm>
            <a:off x="457200" y="979714"/>
            <a:ext cx="3200400" cy="1970316"/>
          </a:xfrm>
        </p:spPr>
        <p:txBody>
          <a:bodyPr>
            <a:normAutofit/>
          </a:bodyPr>
          <a:lstStyle/>
          <a:p>
            <a:r>
              <a:rPr lang="en-US" sz="4400" b="1" dirty="0"/>
              <a:t>What are </a:t>
            </a:r>
            <a:br>
              <a:rPr lang="en-US" sz="4400" b="1" dirty="0"/>
            </a:br>
            <a:r>
              <a:rPr lang="en-US" sz="4400" b="1" dirty="0"/>
              <a:t>the steps involved?</a:t>
            </a:r>
          </a:p>
        </p:txBody>
      </p:sp>
      <p:sp>
        <p:nvSpPr>
          <p:cNvPr id="13" name="Content Placeholder 12">
            <a:extLst>
              <a:ext uri="{FF2B5EF4-FFF2-40B4-BE49-F238E27FC236}">
                <a16:creationId xmlns:a16="http://schemas.microsoft.com/office/drawing/2014/main" id="{8486649E-52B9-498B-BA57-5A0BBE075BF8}"/>
              </a:ext>
            </a:extLst>
          </p:cNvPr>
          <p:cNvSpPr>
            <a:spLocks noGrp="1"/>
          </p:cNvSpPr>
          <p:nvPr>
            <p:ph idx="1"/>
          </p:nvPr>
        </p:nvSpPr>
        <p:spPr>
          <a:xfrm>
            <a:off x="4488023" y="423766"/>
            <a:ext cx="7408507" cy="5678453"/>
          </a:xfrm>
        </p:spPr>
        <p:txBody>
          <a:bodyPr>
            <a:noAutofit/>
          </a:bodyPr>
          <a:lstStyle/>
          <a:p>
            <a:pPr marL="0" indent="0">
              <a:buNone/>
            </a:pPr>
            <a:r>
              <a:rPr lang="en-US" sz="2800" b="1" dirty="0"/>
              <a:t>(cont.)</a:t>
            </a:r>
            <a:endParaRPr lang="en-US" sz="100" dirty="0"/>
          </a:p>
          <a:p>
            <a:pPr marL="514350" indent="-514350">
              <a:lnSpc>
                <a:spcPct val="110000"/>
              </a:lnSpc>
              <a:buFont typeface="+mj-lt"/>
              <a:buAutoNum type="arabicPeriod" startAt="3"/>
            </a:pPr>
            <a:r>
              <a:rPr lang="en-US" sz="2800" dirty="0"/>
              <a:t>Dissemination of the survey to </a:t>
            </a:r>
          </a:p>
          <a:p>
            <a:pPr marL="971550" indent="-284163">
              <a:lnSpc>
                <a:spcPct val="130000"/>
              </a:lnSpc>
              <a:spcBef>
                <a:spcPts val="0"/>
              </a:spcBef>
              <a:spcAft>
                <a:spcPts val="0"/>
              </a:spcAft>
              <a:buFont typeface="Wingdings" panose="05000000000000000000" pitchFamily="2" charset="2"/>
              <a:buChar char="§"/>
            </a:pPr>
            <a:r>
              <a:rPr lang="en-US" dirty="0"/>
              <a:t>all actively-certified PMHSs, </a:t>
            </a:r>
          </a:p>
          <a:p>
            <a:pPr marL="971550" indent="-284163">
              <a:lnSpc>
                <a:spcPct val="130000"/>
              </a:lnSpc>
              <a:spcBef>
                <a:spcPts val="0"/>
              </a:spcBef>
              <a:spcAft>
                <a:spcPts val="0"/>
              </a:spcAft>
              <a:buFont typeface="Wingdings" panose="05000000000000000000" pitchFamily="2" charset="2"/>
              <a:buChar char="§"/>
            </a:pPr>
            <a:r>
              <a:rPr lang="en-US" dirty="0"/>
              <a:t>all PNCB-certified Primary Care Pediatric Nurse Practitioners (CPNP-PCs) who did not otherwise hold the credential, and </a:t>
            </a:r>
          </a:p>
          <a:p>
            <a:pPr marL="971550" indent="-284163">
              <a:lnSpc>
                <a:spcPct val="130000"/>
              </a:lnSpc>
              <a:spcBef>
                <a:spcPts val="0"/>
              </a:spcBef>
              <a:spcAft>
                <a:spcPts val="0"/>
              </a:spcAft>
              <a:buFont typeface="Wingdings" panose="05000000000000000000" pitchFamily="2" charset="2"/>
              <a:buChar char="§"/>
            </a:pPr>
            <a:r>
              <a:rPr lang="en-US" dirty="0"/>
              <a:t>a volunteer sample of the Family Nurse Practitioners (FNPs) certified by the American Academy of Nurse Practitioners Certification Board (AANPCB)</a:t>
            </a:r>
          </a:p>
          <a:p>
            <a:pPr marL="514350" indent="-514350">
              <a:lnSpc>
                <a:spcPct val="110000"/>
              </a:lnSpc>
              <a:buFont typeface="+mj-lt"/>
              <a:buAutoNum type="arabicPeriod" startAt="4"/>
            </a:pPr>
            <a:r>
              <a:rPr lang="en-US" sz="2800" dirty="0"/>
              <a:t>Analysis of survey data</a:t>
            </a:r>
          </a:p>
          <a:p>
            <a:pPr marL="457200" indent="-457200">
              <a:lnSpc>
                <a:spcPct val="110000"/>
              </a:lnSpc>
              <a:buFont typeface="+mj-lt"/>
              <a:buAutoNum type="arabicPeriod" startAt="4"/>
            </a:pPr>
            <a:r>
              <a:rPr lang="en-US" sz="2800" dirty="0"/>
              <a:t>With input from the SMEs, development of test specifications and the updated content outline from survey finding.</a:t>
            </a:r>
          </a:p>
        </p:txBody>
      </p:sp>
    </p:spTree>
    <p:extLst>
      <p:ext uri="{BB962C8B-B14F-4D97-AF65-F5344CB8AC3E}">
        <p14:creationId xmlns:p14="http://schemas.microsoft.com/office/powerpoint/2010/main" val="9846406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45F948-3430-4C8B-A040-6EEFC926FE4D}"/>
              </a:ext>
            </a:extLst>
          </p:cNvPr>
          <p:cNvSpPr>
            <a:spLocks noGrp="1"/>
          </p:cNvSpPr>
          <p:nvPr>
            <p:ph type="title"/>
          </p:nvPr>
        </p:nvSpPr>
        <p:spPr/>
        <p:txBody>
          <a:bodyPr>
            <a:normAutofit/>
          </a:bodyPr>
          <a:lstStyle/>
          <a:p>
            <a:r>
              <a:rPr lang="en-US" b="1" dirty="0"/>
              <a:t>The survey participants responded to these sections. </a:t>
            </a:r>
          </a:p>
        </p:txBody>
      </p:sp>
      <p:graphicFrame>
        <p:nvGraphicFramePr>
          <p:cNvPr id="6" name="Content Placeholder 5">
            <a:extLst>
              <a:ext uri="{FF2B5EF4-FFF2-40B4-BE49-F238E27FC236}">
                <a16:creationId xmlns:a16="http://schemas.microsoft.com/office/drawing/2014/main" id="{F447976F-ED9C-4015-BC5B-6DDCBFF87325}"/>
              </a:ext>
            </a:extLst>
          </p:cNvPr>
          <p:cNvGraphicFramePr>
            <a:graphicFrameLocks noGrp="1"/>
          </p:cNvGraphicFramePr>
          <p:nvPr>
            <p:ph idx="1"/>
            <p:extLst>
              <p:ext uri="{D42A27DB-BD31-4B8C-83A1-F6EECF244321}">
                <p14:modId xmlns:p14="http://schemas.microsoft.com/office/powerpoint/2010/main" val="3062182024"/>
              </p:ext>
            </p:extLst>
          </p:nvPr>
        </p:nvGraphicFramePr>
        <p:xfrm>
          <a:off x="4500465" y="154604"/>
          <a:ext cx="7369628" cy="6548791"/>
        </p:xfrm>
        <a:graphic>
          <a:graphicData uri="http://schemas.openxmlformats.org/drawingml/2006/table">
            <a:tbl>
              <a:tblPr firstRow="1" bandRow="1">
                <a:tableStyleId>{5C22544A-7EE6-4342-B048-85BDC9FD1C3A}</a:tableStyleId>
              </a:tblPr>
              <a:tblGrid>
                <a:gridCol w="3738465">
                  <a:extLst>
                    <a:ext uri="{9D8B030D-6E8A-4147-A177-3AD203B41FA5}">
                      <a16:colId xmlns:a16="http://schemas.microsoft.com/office/drawing/2014/main" val="922264872"/>
                    </a:ext>
                  </a:extLst>
                </a:gridCol>
                <a:gridCol w="3631163">
                  <a:extLst>
                    <a:ext uri="{9D8B030D-6E8A-4147-A177-3AD203B41FA5}">
                      <a16:colId xmlns:a16="http://schemas.microsoft.com/office/drawing/2014/main" val="3888047240"/>
                    </a:ext>
                  </a:extLst>
                </a:gridCol>
              </a:tblGrid>
              <a:tr h="458887">
                <a:tc>
                  <a:txBody>
                    <a:bodyPr/>
                    <a:lstStyle/>
                    <a:p>
                      <a:pPr marL="0" marR="0">
                        <a:lnSpc>
                          <a:spcPct val="115000"/>
                        </a:lnSpc>
                        <a:spcBef>
                          <a:spcPts val="300"/>
                        </a:spcBef>
                        <a:spcAft>
                          <a:spcPts val="200"/>
                        </a:spcAft>
                      </a:pPr>
                      <a:r>
                        <a:rPr lang="en-US" sz="2400" dirty="0">
                          <a:effectLst/>
                        </a:rPr>
                        <a:t>Survey Section</a:t>
                      </a: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l" defTabSz="914400" rtl="0" eaLnBrk="1" latinLnBrk="0" hangingPunct="1">
                        <a:lnSpc>
                          <a:spcPct val="115000"/>
                        </a:lnSpc>
                        <a:spcBef>
                          <a:spcPts val="300"/>
                        </a:spcBef>
                        <a:spcAft>
                          <a:spcPts val="200"/>
                        </a:spcAft>
                      </a:pPr>
                      <a:r>
                        <a:rPr lang="en-US" sz="2400" b="1" kern="1200" dirty="0">
                          <a:solidFill>
                            <a:schemeClr val="lt1"/>
                          </a:solidFill>
                          <a:effectLst/>
                          <a:latin typeface="+mn-lt"/>
                          <a:ea typeface="+mn-ea"/>
                          <a:cs typeface="+mn-cs"/>
                        </a:rPr>
                        <a:t>Rating</a:t>
                      </a:r>
                    </a:p>
                  </a:txBody>
                  <a:tcPr marL="68580" marR="68580" marT="0" marB="0" anchor="ctr"/>
                </a:tc>
                <a:extLst>
                  <a:ext uri="{0D108BD9-81ED-4DB2-BD59-A6C34878D82A}">
                    <a16:rowId xmlns:a16="http://schemas.microsoft.com/office/drawing/2014/main" val="3185509329"/>
                  </a:ext>
                </a:extLst>
              </a:tr>
              <a:tr h="438912">
                <a:tc>
                  <a:txBody>
                    <a:bodyPr/>
                    <a:lstStyle/>
                    <a:p>
                      <a:pPr marL="0" marR="0" algn="l" defTabSz="914400" rtl="0" eaLnBrk="1" latinLnBrk="0" hangingPunct="1">
                        <a:lnSpc>
                          <a:spcPct val="115000"/>
                        </a:lnSpc>
                        <a:spcBef>
                          <a:spcPts val="300"/>
                        </a:spcBef>
                        <a:spcAft>
                          <a:spcPts val="200"/>
                        </a:spcAft>
                      </a:pPr>
                      <a:r>
                        <a:rPr lang="en-US" sz="1800" kern="1200" dirty="0">
                          <a:solidFill>
                            <a:schemeClr val="dk1"/>
                          </a:solidFill>
                          <a:effectLst/>
                          <a:latin typeface="+mn-lt"/>
                          <a:ea typeface="+mn-ea"/>
                          <a:cs typeface="+mn-cs"/>
                        </a:rPr>
                        <a:t>Screening</a:t>
                      </a:r>
                    </a:p>
                  </a:txBody>
                  <a:tcPr marL="68580" marR="68580" marT="0" marB="0" anchor="ctr"/>
                </a:tc>
                <a:tc>
                  <a:txBody>
                    <a:bodyPr/>
                    <a:lstStyle/>
                    <a:p>
                      <a:pPr marL="0" marR="0" algn="l" defTabSz="914400" rtl="0" eaLnBrk="1" latinLnBrk="0" hangingPunct="1">
                        <a:lnSpc>
                          <a:spcPct val="115000"/>
                        </a:lnSpc>
                        <a:spcBef>
                          <a:spcPts val="300"/>
                        </a:spcBef>
                        <a:spcAft>
                          <a:spcPts val="200"/>
                        </a:spcAft>
                      </a:pPr>
                      <a:r>
                        <a:rPr lang="en-US" sz="1800" kern="1200" dirty="0">
                          <a:solidFill>
                            <a:schemeClr val="dk1"/>
                          </a:solidFill>
                          <a:effectLst/>
                          <a:latin typeface="+mn-lt"/>
                          <a:ea typeface="+mn-ea"/>
                          <a:cs typeface="+mn-cs"/>
                        </a:rPr>
                        <a:t> Yes/No</a:t>
                      </a:r>
                    </a:p>
                  </a:txBody>
                  <a:tcPr marL="68580" marR="68580" marT="0" marB="0" anchor="ctr"/>
                </a:tc>
                <a:extLst>
                  <a:ext uri="{0D108BD9-81ED-4DB2-BD59-A6C34878D82A}">
                    <a16:rowId xmlns:a16="http://schemas.microsoft.com/office/drawing/2014/main" val="4251504718"/>
                  </a:ext>
                </a:extLst>
              </a:tr>
              <a:tr h="438912">
                <a:tc>
                  <a:txBody>
                    <a:bodyPr/>
                    <a:lstStyle/>
                    <a:p>
                      <a:pPr marL="0" marR="0" algn="l" defTabSz="914400" rtl="0" eaLnBrk="1" latinLnBrk="0" hangingPunct="1">
                        <a:lnSpc>
                          <a:spcPct val="115000"/>
                        </a:lnSpc>
                        <a:spcBef>
                          <a:spcPts val="300"/>
                        </a:spcBef>
                        <a:spcAft>
                          <a:spcPts val="200"/>
                        </a:spcAft>
                      </a:pPr>
                      <a:r>
                        <a:rPr lang="en-US" sz="1800" kern="1200" dirty="0">
                          <a:solidFill>
                            <a:schemeClr val="dk1"/>
                          </a:solidFill>
                          <a:effectLst/>
                          <a:latin typeface="+mn-lt"/>
                          <a:ea typeface="+mn-ea"/>
                          <a:cs typeface="+mn-cs"/>
                        </a:rPr>
                        <a:t>Tasks</a:t>
                      </a:r>
                    </a:p>
                  </a:txBody>
                  <a:tcPr marL="68580" marR="68580" marT="0" marB="0" anchor="ctr"/>
                </a:tc>
                <a:tc>
                  <a:txBody>
                    <a:bodyPr/>
                    <a:lstStyle/>
                    <a:p>
                      <a:pPr marL="0" marR="0" algn="l" defTabSz="914400" rtl="0" eaLnBrk="1" latinLnBrk="0" hangingPunct="1">
                        <a:lnSpc>
                          <a:spcPct val="115000"/>
                        </a:lnSpc>
                        <a:spcBef>
                          <a:spcPts val="300"/>
                        </a:spcBef>
                        <a:spcAft>
                          <a:spcPts val="200"/>
                        </a:spcAft>
                      </a:pPr>
                      <a:r>
                        <a:rPr lang="en-US" sz="1800" kern="1200" dirty="0">
                          <a:solidFill>
                            <a:schemeClr val="dk1"/>
                          </a:solidFill>
                          <a:effectLst/>
                          <a:latin typeface="+mn-lt"/>
                          <a:ea typeface="+mn-ea"/>
                          <a:cs typeface="+mn-cs"/>
                        </a:rPr>
                        <a:t>Frequency and Importance </a:t>
                      </a:r>
                    </a:p>
                  </a:txBody>
                  <a:tcPr marL="68580" marR="68580" marT="0" marB="0" anchor="ctr"/>
                </a:tc>
                <a:extLst>
                  <a:ext uri="{0D108BD9-81ED-4DB2-BD59-A6C34878D82A}">
                    <a16:rowId xmlns:a16="http://schemas.microsoft.com/office/drawing/2014/main" val="3523411774"/>
                  </a:ext>
                </a:extLst>
              </a:tr>
              <a:tr h="822960">
                <a:tc>
                  <a:txBody>
                    <a:bodyPr/>
                    <a:lstStyle/>
                    <a:p>
                      <a:pPr marL="0" marR="0" algn="l" defTabSz="914400" rtl="0" eaLnBrk="1" latinLnBrk="0" hangingPunct="1">
                        <a:lnSpc>
                          <a:spcPct val="115000"/>
                        </a:lnSpc>
                        <a:spcBef>
                          <a:spcPts val="300"/>
                        </a:spcBef>
                        <a:spcAft>
                          <a:spcPts val="200"/>
                        </a:spcAft>
                      </a:pPr>
                      <a:r>
                        <a:rPr lang="en-US" sz="1800" kern="1200" dirty="0">
                          <a:solidFill>
                            <a:schemeClr val="dk1"/>
                          </a:solidFill>
                          <a:effectLst/>
                          <a:latin typeface="+mn-lt"/>
                          <a:ea typeface="+mn-ea"/>
                          <a:cs typeface="+mn-cs"/>
                        </a:rPr>
                        <a:t>Domains</a:t>
                      </a:r>
                    </a:p>
                  </a:txBody>
                  <a:tcPr marL="68580" marR="68580" marT="0" marB="0" anchor="ctr"/>
                </a:tc>
                <a:tc>
                  <a:txBody>
                    <a:bodyPr/>
                    <a:lstStyle/>
                    <a:p>
                      <a:pPr marL="0" marR="0" algn="l" defTabSz="914400" rtl="0" eaLnBrk="1" latinLnBrk="0" hangingPunct="1">
                        <a:lnSpc>
                          <a:spcPct val="115000"/>
                        </a:lnSpc>
                        <a:spcBef>
                          <a:spcPts val="300"/>
                        </a:spcBef>
                        <a:spcAft>
                          <a:spcPts val="200"/>
                        </a:spcAft>
                      </a:pPr>
                      <a:r>
                        <a:rPr lang="en-US" sz="1800" kern="1200" dirty="0">
                          <a:solidFill>
                            <a:schemeClr val="dk1"/>
                          </a:solidFill>
                          <a:effectLst/>
                          <a:latin typeface="+mn-lt"/>
                          <a:ea typeface="+mn-ea"/>
                          <a:cs typeface="+mn-cs"/>
                        </a:rPr>
                        <a:t>Percentage of Time and Importance </a:t>
                      </a:r>
                      <a:r>
                        <a:rPr lang="en-US" sz="1800" u="sng" kern="1200" dirty="0">
                          <a:solidFill>
                            <a:schemeClr val="dk1"/>
                          </a:solidFill>
                          <a:effectLst/>
                          <a:latin typeface="+mn-lt"/>
                          <a:ea typeface="+mn-ea"/>
                          <a:cs typeface="+mn-cs"/>
                        </a:rPr>
                        <a:t>&amp; </a:t>
                      </a:r>
                      <a:r>
                        <a:rPr lang="en-US" sz="1800" kern="1200" dirty="0">
                          <a:solidFill>
                            <a:schemeClr val="dk1"/>
                          </a:solidFill>
                          <a:effectLst/>
                          <a:latin typeface="+mn-lt"/>
                          <a:ea typeface="+mn-ea"/>
                          <a:cs typeface="+mn-cs"/>
                        </a:rPr>
                        <a:t>Percentage of PMHS Examination</a:t>
                      </a:r>
                    </a:p>
                  </a:txBody>
                  <a:tcPr marL="68580" marR="68580" marT="0" marB="0" anchor="ctr"/>
                </a:tc>
                <a:extLst>
                  <a:ext uri="{0D108BD9-81ED-4DB2-BD59-A6C34878D82A}">
                    <a16:rowId xmlns:a16="http://schemas.microsoft.com/office/drawing/2014/main" val="1094717988"/>
                  </a:ext>
                </a:extLst>
              </a:tr>
              <a:tr h="438912">
                <a:tc>
                  <a:txBody>
                    <a:bodyPr/>
                    <a:lstStyle/>
                    <a:p>
                      <a:pPr marL="0" marR="0">
                        <a:lnSpc>
                          <a:spcPct val="115000"/>
                        </a:lnSpc>
                        <a:spcBef>
                          <a:spcPts val="300"/>
                        </a:spcBef>
                        <a:spcAft>
                          <a:spcPts val="200"/>
                        </a:spcAft>
                      </a:pPr>
                      <a:r>
                        <a:rPr lang="en-US" sz="1800" dirty="0">
                          <a:effectLst/>
                        </a:rPr>
                        <a:t>Diagnoses</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l" defTabSz="914400" rtl="0" eaLnBrk="1" latinLnBrk="0" hangingPunct="1">
                        <a:lnSpc>
                          <a:spcPct val="115000"/>
                        </a:lnSpc>
                        <a:spcBef>
                          <a:spcPts val="300"/>
                        </a:spcBef>
                        <a:spcAft>
                          <a:spcPts val="200"/>
                        </a:spcAft>
                      </a:pPr>
                      <a:r>
                        <a:rPr lang="en-US" sz="1800" kern="1200" dirty="0">
                          <a:solidFill>
                            <a:schemeClr val="dk1"/>
                          </a:solidFill>
                          <a:effectLst/>
                          <a:latin typeface="+mn-lt"/>
                          <a:ea typeface="+mn-ea"/>
                          <a:cs typeface="+mn-cs"/>
                        </a:rPr>
                        <a:t>Percentage of Patients  </a:t>
                      </a:r>
                    </a:p>
                  </a:txBody>
                  <a:tcPr marL="68580" marR="68580" marT="0" marB="0" anchor="ctr"/>
                </a:tc>
                <a:extLst>
                  <a:ext uri="{0D108BD9-81ED-4DB2-BD59-A6C34878D82A}">
                    <a16:rowId xmlns:a16="http://schemas.microsoft.com/office/drawing/2014/main" val="71686270"/>
                  </a:ext>
                </a:extLst>
              </a:tr>
              <a:tr h="438912">
                <a:tc>
                  <a:txBody>
                    <a:bodyPr/>
                    <a:lstStyle/>
                    <a:p>
                      <a:pPr marL="0" marR="0">
                        <a:lnSpc>
                          <a:spcPct val="115000"/>
                        </a:lnSpc>
                        <a:spcBef>
                          <a:spcPts val="300"/>
                        </a:spcBef>
                        <a:spcAft>
                          <a:spcPts val="200"/>
                        </a:spcAft>
                      </a:pPr>
                      <a:r>
                        <a:rPr lang="en-US" sz="1800" dirty="0">
                          <a:effectLst/>
                        </a:rPr>
                        <a:t>Risk Factors (SOHs and ACEs)</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l" defTabSz="914400" rtl="0" eaLnBrk="1" latinLnBrk="0" hangingPunct="1">
                        <a:lnSpc>
                          <a:spcPct val="115000"/>
                        </a:lnSpc>
                        <a:spcBef>
                          <a:spcPts val="300"/>
                        </a:spcBef>
                        <a:spcAft>
                          <a:spcPts val="200"/>
                        </a:spcAft>
                      </a:pPr>
                      <a:r>
                        <a:rPr lang="en-US" sz="1800" kern="1200" dirty="0">
                          <a:solidFill>
                            <a:schemeClr val="dk1"/>
                          </a:solidFill>
                          <a:effectLst/>
                          <a:latin typeface="+mn-lt"/>
                          <a:ea typeface="+mn-ea"/>
                          <a:cs typeface="+mn-cs"/>
                        </a:rPr>
                        <a:t>Percentage of Patients  </a:t>
                      </a:r>
                    </a:p>
                  </a:txBody>
                  <a:tcPr marL="68580" marR="68580" marT="0" marB="0" anchor="ctr"/>
                </a:tc>
                <a:extLst>
                  <a:ext uri="{0D108BD9-81ED-4DB2-BD59-A6C34878D82A}">
                    <a16:rowId xmlns:a16="http://schemas.microsoft.com/office/drawing/2014/main" val="2530561924"/>
                  </a:ext>
                </a:extLst>
              </a:tr>
              <a:tr h="438912">
                <a:tc>
                  <a:txBody>
                    <a:bodyPr/>
                    <a:lstStyle/>
                    <a:p>
                      <a:pPr marL="0" marR="0">
                        <a:lnSpc>
                          <a:spcPct val="115000"/>
                        </a:lnSpc>
                        <a:spcBef>
                          <a:spcPts val="300"/>
                        </a:spcBef>
                        <a:spcAft>
                          <a:spcPts val="200"/>
                        </a:spcAft>
                      </a:pPr>
                      <a:r>
                        <a:rPr lang="en-US" sz="1800" dirty="0">
                          <a:effectLst/>
                        </a:rPr>
                        <a:t>Pharmacologic Agents</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l" defTabSz="914400" rtl="0" eaLnBrk="1" latinLnBrk="0" hangingPunct="1">
                        <a:lnSpc>
                          <a:spcPct val="115000"/>
                        </a:lnSpc>
                        <a:spcBef>
                          <a:spcPts val="300"/>
                        </a:spcBef>
                        <a:spcAft>
                          <a:spcPts val="200"/>
                        </a:spcAft>
                      </a:pPr>
                      <a:r>
                        <a:rPr lang="en-US" sz="1800" kern="1200" dirty="0">
                          <a:solidFill>
                            <a:schemeClr val="dk1"/>
                          </a:solidFill>
                          <a:effectLst/>
                          <a:latin typeface="+mn-lt"/>
                          <a:ea typeface="+mn-ea"/>
                          <a:cs typeface="+mn-cs"/>
                        </a:rPr>
                        <a:t>Actions Performed</a:t>
                      </a:r>
                    </a:p>
                  </a:txBody>
                  <a:tcPr marL="68580" marR="68580" marT="0" marB="0" anchor="ctr"/>
                </a:tc>
                <a:extLst>
                  <a:ext uri="{0D108BD9-81ED-4DB2-BD59-A6C34878D82A}">
                    <a16:rowId xmlns:a16="http://schemas.microsoft.com/office/drawing/2014/main" val="148981151"/>
                  </a:ext>
                </a:extLst>
              </a:tr>
              <a:tr h="438912">
                <a:tc>
                  <a:txBody>
                    <a:bodyPr/>
                    <a:lstStyle/>
                    <a:p>
                      <a:pPr marL="0" marR="0">
                        <a:lnSpc>
                          <a:spcPct val="115000"/>
                        </a:lnSpc>
                        <a:spcBef>
                          <a:spcPts val="300"/>
                        </a:spcBef>
                        <a:spcAft>
                          <a:spcPts val="200"/>
                        </a:spcAft>
                      </a:pPr>
                      <a:r>
                        <a:rPr lang="en-US" sz="1800" dirty="0">
                          <a:effectLst/>
                        </a:rPr>
                        <a:t>Therapies and Interventions</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l" defTabSz="914400" rtl="0" eaLnBrk="1" latinLnBrk="0" hangingPunct="1">
                        <a:lnSpc>
                          <a:spcPct val="115000"/>
                        </a:lnSpc>
                        <a:spcBef>
                          <a:spcPts val="300"/>
                        </a:spcBef>
                        <a:spcAft>
                          <a:spcPts val="200"/>
                        </a:spcAft>
                      </a:pPr>
                      <a:r>
                        <a:rPr lang="en-US" sz="1800" kern="1200" dirty="0">
                          <a:solidFill>
                            <a:schemeClr val="dk1"/>
                          </a:solidFill>
                          <a:effectLst/>
                          <a:latin typeface="+mn-lt"/>
                          <a:ea typeface="+mn-ea"/>
                          <a:cs typeface="+mn-cs"/>
                        </a:rPr>
                        <a:t>Actions Performed</a:t>
                      </a:r>
                    </a:p>
                  </a:txBody>
                  <a:tcPr marL="68580" marR="68580" marT="0" marB="0" anchor="ctr"/>
                </a:tc>
                <a:extLst>
                  <a:ext uri="{0D108BD9-81ED-4DB2-BD59-A6C34878D82A}">
                    <a16:rowId xmlns:a16="http://schemas.microsoft.com/office/drawing/2014/main" val="2689034695"/>
                  </a:ext>
                </a:extLst>
              </a:tr>
              <a:tr h="438912">
                <a:tc>
                  <a:txBody>
                    <a:bodyPr/>
                    <a:lstStyle/>
                    <a:p>
                      <a:pPr marL="0" marR="0">
                        <a:lnSpc>
                          <a:spcPct val="115000"/>
                        </a:lnSpc>
                        <a:spcBef>
                          <a:spcPts val="300"/>
                        </a:spcBef>
                        <a:spcAft>
                          <a:spcPts val="200"/>
                        </a:spcAft>
                      </a:pPr>
                      <a:r>
                        <a:rPr lang="en-US" sz="1800" dirty="0">
                          <a:effectLst/>
                        </a:rPr>
                        <a:t>Screening and Assessment Tools</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l" defTabSz="914400" rtl="0" eaLnBrk="1" latinLnBrk="0" hangingPunct="1">
                        <a:lnSpc>
                          <a:spcPct val="115000"/>
                        </a:lnSpc>
                        <a:spcBef>
                          <a:spcPts val="300"/>
                        </a:spcBef>
                        <a:spcAft>
                          <a:spcPts val="200"/>
                        </a:spcAft>
                      </a:pPr>
                      <a:r>
                        <a:rPr lang="en-US" sz="1800" kern="1200" dirty="0">
                          <a:solidFill>
                            <a:schemeClr val="dk1"/>
                          </a:solidFill>
                          <a:effectLst/>
                          <a:latin typeface="+mn-lt"/>
                          <a:ea typeface="+mn-ea"/>
                          <a:cs typeface="+mn-cs"/>
                        </a:rPr>
                        <a:t>Actions Performed</a:t>
                      </a:r>
                    </a:p>
                  </a:txBody>
                  <a:tcPr marL="68580" marR="68580" marT="0" marB="0" anchor="ctr"/>
                </a:tc>
                <a:extLst>
                  <a:ext uri="{0D108BD9-81ED-4DB2-BD59-A6C34878D82A}">
                    <a16:rowId xmlns:a16="http://schemas.microsoft.com/office/drawing/2014/main" val="3478439837"/>
                  </a:ext>
                </a:extLst>
              </a:tr>
              <a:tr h="438912">
                <a:tc>
                  <a:txBody>
                    <a:bodyPr/>
                    <a:lstStyle/>
                    <a:p>
                      <a:pPr marL="0" marR="0">
                        <a:lnSpc>
                          <a:spcPct val="115000"/>
                        </a:lnSpc>
                        <a:spcBef>
                          <a:spcPts val="300"/>
                        </a:spcBef>
                        <a:spcAft>
                          <a:spcPts val="200"/>
                        </a:spcAft>
                      </a:pPr>
                      <a:r>
                        <a:rPr lang="en-US" sz="1800" dirty="0">
                          <a:effectLst/>
                        </a:rPr>
                        <a:t>COVID-related Changes in Practice</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l" defTabSz="914400" rtl="0" eaLnBrk="1" latinLnBrk="0" hangingPunct="1">
                        <a:lnSpc>
                          <a:spcPct val="115000"/>
                        </a:lnSpc>
                        <a:spcBef>
                          <a:spcPts val="300"/>
                        </a:spcBef>
                        <a:spcAft>
                          <a:spcPts val="200"/>
                        </a:spcAft>
                      </a:pPr>
                      <a:r>
                        <a:rPr lang="en-US" sz="1800" kern="1200" dirty="0">
                          <a:solidFill>
                            <a:schemeClr val="dk1"/>
                          </a:solidFill>
                          <a:effectLst/>
                          <a:latin typeface="+mn-lt"/>
                          <a:ea typeface="+mn-ea"/>
                          <a:cs typeface="+mn-cs"/>
                        </a:rPr>
                        <a:t>Write-in Response</a:t>
                      </a:r>
                    </a:p>
                  </a:txBody>
                  <a:tcPr marL="68580" marR="68580" marT="0" marB="0" anchor="ctr"/>
                </a:tc>
                <a:extLst>
                  <a:ext uri="{0D108BD9-81ED-4DB2-BD59-A6C34878D82A}">
                    <a16:rowId xmlns:a16="http://schemas.microsoft.com/office/drawing/2014/main" val="2885418831"/>
                  </a:ext>
                </a:extLst>
              </a:tr>
              <a:tr h="438912">
                <a:tc>
                  <a:txBody>
                    <a:bodyPr/>
                    <a:lstStyle/>
                    <a:p>
                      <a:pPr marL="0" marR="0">
                        <a:lnSpc>
                          <a:spcPct val="115000"/>
                        </a:lnSpc>
                        <a:spcBef>
                          <a:spcPts val="300"/>
                        </a:spcBef>
                        <a:spcAft>
                          <a:spcPts val="200"/>
                        </a:spcAft>
                      </a:pPr>
                      <a:r>
                        <a:rPr lang="en-US" sz="1800" dirty="0">
                          <a:effectLst/>
                        </a:rPr>
                        <a:t>Survey Comprehensiveness</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l" defTabSz="914400" rtl="0" eaLnBrk="1" latinLnBrk="0" hangingPunct="1">
                        <a:lnSpc>
                          <a:spcPct val="115000"/>
                        </a:lnSpc>
                        <a:spcBef>
                          <a:spcPts val="300"/>
                        </a:spcBef>
                        <a:spcAft>
                          <a:spcPts val="200"/>
                        </a:spcAft>
                      </a:pPr>
                      <a:r>
                        <a:rPr lang="en-US" sz="1800" kern="1200" dirty="0">
                          <a:solidFill>
                            <a:schemeClr val="dk1"/>
                          </a:solidFill>
                          <a:effectLst/>
                          <a:latin typeface="+mn-lt"/>
                          <a:ea typeface="+mn-ea"/>
                          <a:cs typeface="+mn-cs"/>
                        </a:rPr>
                        <a:t>Completeness of survey</a:t>
                      </a:r>
                    </a:p>
                  </a:txBody>
                  <a:tcPr marL="68580" marR="68580" marT="0" marB="0" anchor="ctr"/>
                </a:tc>
                <a:extLst>
                  <a:ext uri="{0D108BD9-81ED-4DB2-BD59-A6C34878D82A}">
                    <a16:rowId xmlns:a16="http://schemas.microsoft.com/office/drawing/2014/main" val="3517865213"/>
                  </a:ext>
                </a:extLst>
              </a:tr>
              <a:tr h="438912">
                <a:tc>
                  <a:txBody>
                    <a:bodyPr/>
                    <a:lstStyle/>
                    <a:p>
                      <a:pPr marL="0" marR="0">
                        <a:lnSpc>
                          <a:spcPct val="115000"/>
                        </a:lnSpc>
                        <a:spcBef>
                          <a:spcPts val="300"/>
                        </a:spcBef>
                        <a:spcAft>
                          <a:spcPts val="200"/>
                        </a:spcAft>
                      </a:pPr>
                      <a:r>
                        <a:rPr lang="en-US" sz="1800" dirty="0">
                          <a:effectLst/>
                        </a:rPr>
                        <a:t>Demographic/Professional Questions</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l" defTabSz="914400" rtl="0" eaLnBrk="1" latinLnBrk="0" hangingPunct="1">
                        <a:lnSpc>
                          <a:spcPct val="115000"/>
                        </a:lnSpc>
                        <a:spcBef>
                          <a:spcPts val="300"/>
                        </a:spcBef>
                        <a:spcAft>
                          <a:spcPts val="200"/>
                        </a:spcAft>
                      </a:pPr>
                      <a:r>
                        <a:rPr lang="en-US" sz="1800" kern="1200" dirty="0">
                          <a:solidFill>
                            <a:schemeClr val="dk1"/>
                          </a:solidFill>
                          <a:effectLst/>
                          <a:latin typeface="+mn-lt"/>
                          <a:ea typeface="+mn-ea"/>
                          <a:cs typeface="+mn-cs"/>
                        </a:rPr>
                        <a:t>Various Formats</a:t>
                      </a:r>
                    </a:p>
                  </a:txBody>
                  <a:tcPr marL="68580" marR="68580" marT="0" marB="0" anchor="ctr"/>
                </a:tc>
                <a:extLst>
                  <a:ext uri="{0D108BD9-81ED-4DB2-BD59-A6C34878D82A}">
                    <a16:rowId xmlns:a16="http://schemas.microsoft.com/office/drawing/2014/main" val="165666736"/>
                  </a:ext>
                </a:extLst>
              </a:tr>
              <a:tr h="438912">
                <a:tc>
                  <a:txBody>
                    <a:bodyPr/>
                    <a:lstStyle/>
                    <a:p>
                      <a:pPr marL="0" marR="0">
                        <a:lnSpc>
                          <a:spcPct val="115000"/>
                        </a:lnSpc>
                        <a:spcBef>
                          <a:spcPts val="300"/>
                        </a:spcBef>
                        <a:spcAft>
                          <a:spcPts val="200"/>
                        </a:spcAft>
                      </a:pPr>
                      <a:r>
                        <a:rPr lang="en-US" sz="1800" dirty="0">
                          <a:effectLst/>
                        </a:rPr>
                        <a:t>Salary Questions (PHMS only)</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lvl="0" indent="0" algn="l" defTabSz="914400" rtl="0" eaLnBrk="1" fontAlgn="auto" latinLnBrk="0" hangingPunct="1">
                        <a:lnSpc>
                          <a:spcPct val="115000"/>
                        </a:lnSpc>
                        <a:spcBef>
                          <a:spcPts val="300"/>
                        </a:spcBef>
                        <a:spcAft>
                          <a:spcPts val="20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Various Formats</a:t>
                      </a:r>
                    </a:p>
                  </a:txBody>
                  <a:tcPr marL="68580" marR="68580" marT="0" marB="0" anchor="ctr"/>
                </a:tc>
                <a:extLst>
                  <a:ext uri="{0D108BD9-81ED-4DB2-BD59-A6C34878D82A}">
                    <a16:rowId xmlns:a16="http://schemas.microsoft.com/office/drawing/2014/main" val="1297924282"/>
                  </a:ext>
                </a:extLst>
              </a:tr>
              <a:tr h="438912">
                <a:tc>
                  <a:txBody>
                    <a:bodyPr/>
                    <a:lstStyle/>
                    <a:p>
                      <a:pPr marL="0" marR="0">
                        <a:lnSpc>
                          <a:spcPct val="115000"/>
                        </a:lnSpc>
                        <a:spcBef>
                          <a:spcPts val="300"/>
                        </a:spcBef>
                        <a:spcAft>
                          <a:spcPts val="200"/>
                        </a:spcAft>
                      </a:pPr>
                      <a:r>
                        <a:rPr lang="en-US" sz="1800" dirty="0">
                          <a:effectLst/>
                        </a:rPr>
                        <a:t>Eligibility Criteria Questions</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lvl="0" indent="0" algn="l" defTabSz="914400" rtl="0" eaLnBrk="1" fontAlgn="auto" latinLnBrk="0" hangingPunct="1">
                        <a:lnSpc>
                          <a:spcPct val="115000"/>
                        </a:lnSpc>
                        <a:spcBef>
                          <a:spcPts val="300"/>
                        </a:spcBef>
                        <a:spcAft>
                          <a:spcPts val="20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Various Formats</a:t>
                      </a:r>
                    </a:p>
                  </a:txBody>
                  <a:tcPr marL="68580" marR="68580" marT="0" marB="0" anchor="ctr"/>
                </a:tc>
                <a:extLst>
                  <a:ext uri="{0D108BD9-81ED-4DB2-BD59-A6C34878D82A}">
                    <a16:rowId xmlns:a16="http://schemas.microsoft.com/office/drawing/2014/main" val="2278739968"/>
                  </a:ext>
                </a:extLst>
              </a:tr>
            </a:tbl>
          </a:graphicData>
        </a:graphic>
      </p:graphicFrame>
      <p:sp>
        <p:nvSpPr>
          <p:cNvPr id="8" name="Text Placeholder 7">
            <a:extLst>
              <a:ext uri="{FF2B5EF4-FFF2-40B4-BE49-F238E27FC236}">
                <a16:creationId xmlns:a16="http://schemas.microsoft.com/office/drawing/2014/main" id="{D75713DD-8897-4B0A-B54D-30D746C11E06}"/>
              </a:ext>
            </a:extLst>
          </p:cNvPr>
          <p:cNvSpPr>
            <a:spLocks noGrp="1"/>
          </p:cNvSpPr>
          <p:nvPr>
            <p:ph type="body" sz="half" idx="2"/>
          </p:nvPr>
        </p:nvSpPr>
        <p:spPr>
          <a:xfrm>
            <a:off x="457200" y="3200400"/>
            <a:ext cx="3200400" cy="3104804"/>
          </a:xfrm>
        </p:spPr>
        <p:txBody>
          <a:bodyPr>
            <a:normAutofit/>
          </a:bodyPr>
          <a:lstStyle/>
          <a:p>
            <a:r>
              <a:rPr lang="en-US" sz="2000" dirty="0">
                <a:effectLst/>
                <a:ea typeface="Calibri" panose="020F0502020204030204" pitchFamily="34" charset="0"/>
                <a:cs typeface="Times New Roman" panose="02020603050405020304" pitchFamily="18" charset="0"/>
              </a:rPr>
              <a:t>In addition to the delineation of practice, questions were also included on the PMHS eligibility criteria as well as a brief salary survey. </a:t>
            </a:r>
          </a:p>
        </p:txBody>
      </p:sp>
    </p:spTree>
    <p:extLst>
      <p:ext uri="{BB962C8B-B14F-4D97-AF65-F5344CB8AC3E}">
        <p14:creationId xmlns:p14="http://schemas.microsoft.com/office/powerpoint/2010/main" val="29690196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EA66B3-3DAA-4B08-915D-1BDE3DA11D8E}"/>
              </a:ext>
            </a:extLst>
          </p:cNvPr>
          <p:cNvSpPr>
            <a:spLocks noGrp="1"/>
          </p:cNvSpPr>
          <p:nvPr>
            <p:ph type="title"/>
          </p:nvPr>
        </p:nvSpPr>
        <p:spPr>
          <a:xfrm>
            <a:off x="457200" y="594359"/>
            <a:ext cx="3200400" cy="1735184"/>
          </a:xfrm>
        </p:spPr>
        <p:txBody>
          <a:bodyPr/>
          <a:lstStyle/>
          <a:p>
            <a:r>
              <a:rPr lang="en-US" b="1" dirty="0"/>
              <a:t>Results at a glance.</a:t>
            </a:r>
          </a:p>
        </p:txBody>
      </p:sp>
      <p:sp>
        <p:nvSpPr>
          <p:cNvPr id="6" name="TextBox 5">
            <a:extLst>
              <a:ext uri="{FF2B5EF4-FFF2-40B4-BE49-F238E27FC236}">
                <a16:creationId xmlns:a16="http://schemas.microsoft.com/office/drawing/2014/main" id="{085328A1-7B25-4BCB-97BA-1C0D2ED902BE}"/>
              </a:ext>
            </a:extLst>
          </p:cNvPr>
          <p:cNvSpPr txBox="1"/>
          <p:nvPr/>
        </p:nvSpPr>
        <p:spPr>
          <a:xfrm>
            <a:off x="529243" y="2575395"/>
            <a:ext cx="2804161" cy="2776895"/>
          </a:xfrm>
          <a:prstGeom prst="snip1Rect">
            <a:avLst/>
          </a:prstGeom>
          <a:solidFill>
            <a:schemeClr val="tx2">
              <a:lumMod val="20000"/>
              <a:lumOff val="80000"/>
            </a:schemeClr>
          </a:solidFill>
          <a:ln w="28575">
            <a:solidFill>
              <a:schemeClr val="bg1"/>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n-US" sz="1600" b="1" dirty="0">
                <a:effectLst/>
                <a:ea typeface="Times New Roman" panose="02020603050405020304" pitchFamily="18" charset="0"/>
                <a:cs typeface="Times New Roman" panose="02020603050405020304" pitchFamily="18" charset="0"/>
              </a:rPr>
              <a:t>Most survey participants indicated the role of the APRN providing services to children, adolescents, and young adults with developmental, behavioral, or mental health (DBMH) concerns was adequately to very well covered.</a:t>
            </a:r>
            <a:endParaRPr lang="en-US" sz="1600" b="1" dirty="0">
              <a:effectLst/>
              <a:ea typeface="Calibri" panose="020F0502020204030204" pitchFamily="34" charset="0"/>
              <a:cs typeface="Times New Roman" panose="02020603050405020304" pitchFamily="18" charset="0"/>
            </a:endParaRPr>
          </a:p>
          <a:p>
            <a:pPr algn="ctr"/>
            <a:endParaRPr lang="en-US" sz="1600" b="1" dirty="0"/>
          </a:p>
        </p:txBody>
      </p:sp>
      <p:graphicFrame>
        <p:nvGraphicFramePr>
          <p:cNvPr id="7" name="Content Placeholder 4">
            <a:extLst>
              <a:ext uri="{FF2B5EF4-FFF2-40B4-BE49-F238E27FC236}">
                <a16:creationId xmlns:a16="http://schemas.microsoft.com/office/drawing/2014/main" id="{8E2BE8F2-42F4-480F-9988-6883230A9695}"/>
              </a:ext>
            </a:extLst>
          </p:cNvPr>
          <p:cNvGraphicFramePr>
            <a:graphicFrameLocks noGrp="1"/>
          </p:cNvGraphicFramePr>
          <p:nvPr>
            <p:ph idx="1"/>
            <p:extLst>
              <p:ext uri="{D42A27DB-BD31-4B8C-83A1-F6EECF244321}">
                <p14:modId xmlns:p14="http://schemas.microsoft.com/office/powerpoint/2010/main" val="190721194"/>
              </p:ext>
            </p:extLst>
          </p:nvPr>
        </p:nvGraphicFramePr>
        <p:xfrm>
          <a:off x="5110957" y="156549"/>
          <a:ext cx="6551800" cy="654490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010003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11DAFB10-7BBD-464B-BF76-0D25C55E3DE2}"/>
              </a:ext>
            </a:extLst>
          </p:cNvPr>
          <p:cNvSpPr>
            <a:spLocks noGrp="1"/>
          </p:cNvSpPr>
          <p:nvPr>
            <p:ph type="title"/>
          </p:nvPr>
        </p:nvSpPr>
        <p:spPr>
          <a:xfrm>
            <a:off x="2301835" y="286604"/>
            <a:ext cx="9291452" cy="769311"/>
          </a:xfrm>
        </p:spPr>
        <p:txBody>
          <a:bodyPr>
            <a:normAutofit/>
          </a:bodyPr>
          <a:lstStyle/>
          <a:p>
            <a:r>
              <a:rPr lang="en-US" sz="4400" dirty="0"/>
              <a:t>Demographics of the PMHS Over Time… </a:t>
            </a:r>
          </a:p>
        </p:txBody>
      </p:sp>
      <p:graphicFrame>
        <p:nvGraphicFramePr>
          <p:cNvPr id="7" name="Table 7">
            <a:extLst>
              <a:ext uri="{FF2B5EF4-FFF2-40B4-BE49-F238E27FC236}">
                <a16:creationId xmlns:a16="http://schemas.microsoft.com/office/drawing/2014/main" id="{85B2A68C-EF69-4171-90DA-A5C43A1690CD}"/>
              </a:ext>
            </a:extLst>
          </p:cNvPr>
          <p:cNvGraphicFramePr>
            <a:graphicFrameLocks noGrp="1"/>
          </p:cNvGraphicFramePr>
          <p:nvPr>
            <p:ph idx="1"/>
            <p:extLst>
              <p:ext uri="{D42A27DB-BD31-4B8C-83A1-F6EECF244321}">
                <p14:modId xmlns:p14="http://schemas.microsoft.com/office/powerpoint/2010/main" val="2293932709"/>
              </p:ext>
            </p:extLst>
          </p:nvPr>
        </p:nvGraphicFramePr>
        <p:xfrm>
          <a:off x="805544" y="1157515"/>
          <a:ext cx="10787743" cy="4756978"/>
        </p:xfrm>
        <a:graphic>
          <a:graphicData uri="http://schemas.openxmlformats.org/drawingml/2006/table">
            <a:tbl>
              <a:tblPr firstRow="1" bandRow="1">
                <a:tableStyleId>{5C22544A-7EE6-4342-B048-85BDC9FD1C3A}</a:tableStyleId>
              </a:tblPr>
              <a:tblGrid>
                <a:gridCol w="1482517">
                  <a:extLst>
                    <a:ext uri="{9D8B030D-6E8A-4147-A177-3AD203B41FA5}">
                      <a16:colId xmlns:a16="http://schemas.microsoft.com/office/drawing/2014/main" val="2577714078"/>
                    </a:ext>
                  </a:extLst>
                </a:gridCol>
                <a:gridCol w="4652613">
                  <a:extLst>
                    <a:ext uri="{9D8B030D-6E8A-4147-A177-3AD203B41FA5}">
                      <a16:colId xmlns:a16="http://schemas.microsoft.com/office/drawing/2014/main" val="2662327341"/>
                    </a:ext>
                  </a:extLst>
                </a:gridCol>
                <a:gridCol w="4652613">
                  <a:extLst>
                    <a:ext uri="{9D8B030D-6E8A-4147-A177-3AD203B41FA5}">
                      <a16:colId xmlns:a16="http://schemas.microsoft.com/office/drawing/2014/main" val="2211156142"/>
                    </a:ext>
                  </a:extLst>
                </a:gridCol>
              </a:tblGrid>
              <a:tr h="395757">
                <a:tc>
                  <a:txBody>
                    <a:bodyPr/>
                    <a:lstStyle/>
                    <a:p>
                      <a:endParaRPr lang="en-US" dirty="0"/>
                    </a:p>
                  </a:txBody>
                  <a:tcPr>
                    <a:solidFill>
                      <a:schemeClr val="bg1"/>
                    </a:solidFill>
                  </a:tcPr>
                </a:tc>
                <a:tc>
                  <a:txBody>
                    <a:bodyPr/>
                    <a:lstStyle/>
                    <a:p>
                      <a:pPr algn="l"/>
                      <a:r>
                        <a:rPr lang="en-US" dirty="0"/>
                        <a:t>2016-2017</a:t>
                      </a:r>
                    </a:p>
                  </a:txBody>
                  <a:tcPr anchor="ctr"/>
                </a:tc>
                <a:tc>
                  <a:txBody>
                    <a:bodyPr/>
                    <a:lstStyle/>
                    <a:p>
                      <a:pPr algn="l"/>
                      <a:r>
                        <a:rPr lang="en-US" dirty="0"/>
                        <a:t>2020-2021</a:t>
                      </a:r>
                    </a:p>
                  </a:txBody>
                  <a:tcPr anchor="ctr"/>
                </a:tc>
                <a:extLst>
                  <a:ext uri="{0D108BD9-81ED-4DB2-BD59-A6C34878D82A}">
                    <a16:rowId xmlns:a16="http://schemas.microsoft.com/office/drawing/2014/main" val="925908043"/>
                  </a:ext>
                </a:extLst>
              </a:tr>
              <a:tr h="1170780">
                <a:tc>
                  <a:txBody>
                    <a:bodyPr/>
                    <a:lstStyle/>
                    <a:p>
                      <a:r>
                        <a:rPr lang="en-US" sz="1400" b="1" dirty="0"/>
                        <a:t>Practice Setting</a:t>
                      </a:r>
                    </a:p>
                  </a:txBody>
                  <a:tcPr anchor="ctr"/>
                </a:tc>
                <a:tc>
                  <a:txBody>
                    <a:bodyPr/>
                    <a:lstStyle/>
                    <a:p>
                      <a:pPr marL="174625" indent="-114300" algn="l" rtl="0" eaLnBrk="1" fontAlgn="b" latinLnBrk="0" hangingPunct="1">
                        <a:buFont typeface="Arial" pitchFamily="34" charset="0"/>
                        <a:buChar char="•"/>
                        <a:tabLst>
                          <a:tab pos="174625" algn="l"/>
                        </a:tabLst>
                      </a:pPr>
                      <a:r>
                        <a:rPr kumimoji="0" lang="en-US" sz="1350" kern="1200" dirty="0">
                          <a:solidFill>
                            <a:schemeClr val="tx1"/>
                          </a:solidFill>
                        </a:rPr>
                        <a:t>Primary Care Clinics 			      55.2%</a:t>
                      </a:r>
                    </a:p>
                    <a:p>
                      <a:pPr marL="174625" indent="-114300" algn="l" rtl="0" eaLnBrk="1" fontAlgn="b" latinLnBrk="0" hangingPunct="1">
                        <a:buFont typeface="Arial" pitchFamily="34" charset="0"/>
                        <a:buChar char="•"/>
                        <a:tabLst>
                          <a:tab pos="174625" algn="l"/>
                        </a:tabLst>
                      </a:pPr>
                      <a:r>
                        <a:rPr kumimoji="0" lang="en-US" sz="1350" kern="1200" dirty="0">
                          <a:solidFill>
                            <a:schemeClr val="tx1"/>
                          </a:solidFill>
                        </a:rPr>
                        <a:t>Developmental/Behavioral Pediatrics</a:t>
                      </a:r>
                      <a:r>
                        <a:rPr kumimoji="0" lang="en-US" sz="1350" kern="1200" baseline="0" dirty="0">
                          <a:solidFill>
                            <a:schemeClr val="tx1"/>
                          </a:solidFill>
                        </a:rPr>
                        <a:t> Clinics</a:t>
                      </a:r>
                      <a:r>
                        <a:rPr kumimoji="0" lang="en-US" sz="1350" kern="1200" dirty="0">
                          <a:solidFill>
                            <a:schemeClr val="tx1"/>
                          </a:solidFill>
                        </a:rPr>
                        <a:t>	      12.2%</a:t>
                      </a:r>
                    </a:p>
                    <a:p>
                      <a:pPr marL="174625" indent="-114300" algn="l" rtl="0" eaLnBrk="1" fontAlgn="b" latinLnBrk="0" hangingPunct="1">
                        <a:buFont typeface="Arial" pitchFamily="34" charset="0"/>
                        <a:buChar char="•"/>
                        <a:tabLst>
                          <a:tab pos="174625" algn="l"/>
                        </a:tabLst>
                      </a:pPr>
                      <a:r>
                        <a:rPr kumimoji="0" lang="en-US" sz="1350" kern="1200" dirty="0">
                          <a:solidFill>
                            <a:schemeClr val="tx1"/>
                          </a:solidFill>
                        </a:rPr>
                        <a:t>Pediatric Outpatient Clinic or Specialty Practice</a:t>
                      </a:r>
                      <a:r>
                        <a:rPr kumimoji="0" lang="en-US" sz="1350" kern="1200" baseline="0" dirty="0">
                          <a:solidFill>
                            <a:schemeClr val="tx1"/>
                          </a:solidFill>
                        </a:rPr>
                        <a:t>	      </a:t>
                      </a:r>
                      <a:r>
                        <a:rPr kumimoji="0" lang="en-US" sz="1350" kern="1200" dirty="0">
                          <a:solidFill>
                            <a:schemeClr val="tx1"/>
                          </a:solidFill>
                        </a:rPr>
                        <a:t>11.5%</a:t>
                      </a:r>
                    </a:p>
                    <a:p>
                      <a:pPr marL="174625" indent="-114300" algn="l" defTabSz="971550" rtl="0" eaLnBrk="1" fontAlgn="b" latinLnBrk="0" hangingPunct="1">
                        <a:buFont typeface="Arial" pitchFamily="34" charset="0"/>
                        <a:buChar char="•"/>
                        <a:tabLst>
                          <a:tab pos="174625" algn="l"/>
                        </a:tabLst>
                      </a:pPr>
                      <a:r>
                        <a:rPr kumimoji="0" lang="en-US" sz="1350" kern="1200" dirty="0">
                          <a:solidFill>
                            <a:schemeClr val="tx1"/>
                          </a:solidFill>
                        </a:rPr>
                        <a:t>Psychiatry</a:t>
                      </a:r>
                      <a:r>
                        <a:rPr kumimoji="0" lang="en-US" sz="1350" kern="1200" baseline="0" dirty="0">
                          <a:solidFill>
                            <a:schemeClr val="tx1"/>
                          </a:solidFill>
                        </a:rPr>
                        <a:t> Outpatient Clinic or Specialty Practice      	</a:t>
                      </a:r>
                      <a:r>
                        <a:rPr kumimoji="0" lang="en-US" sz="1350" kern="1200" dirty="0">
                          <a:solidFill>
                            <a:schemeClr val="tx1"/>
                          </a:solidFill>
                        </a:rPr>
                        <a:t>11.5%</a:t>
                      </a:r>
                      <a:endParaRPr kumimoji="0" lang="en-US" sz="1350" kern="1200" dirty="0">
                        <a:solidFill>
                          <a:schemeClr val="tx1"/>
                        </a:solidFill>
                        <a:latin typeface="+mn-lt"/>
                        <a:ea typeface="+mn-ea"/>
                        <a:cs typeface="+mn-cs"/>
                      </a:endParaRPr>
                    </a:p>
                  </a:txBody>
                  <a:tcPr marL="9525" marR="9525" marT="9525" marB="0" anchor="ctr"/>
                </a:tc>
                <a:tc>
                  <a:txBody>
                    <a:bodyPr/>
                    <a:lstStyle/>
                    <a:p>
                      <a:pPr marL="112713" indent="-112713" algn="l" rtl="0" eaLnBrk="1" fontAlgn="b" latinLnBrk="0" hangingPunct="1">
                        <a:buFont typeface="Arial" pitchFamily="34" charset="0"/>
                        <a:buChar char="•"/>
                        <a:tabLst>
                          <a:tab pos="174625" algn="l"/>
                        </a:tabLst>
                      </a:pPr>
                      <a:r>
                        <a:rPr kumimoji="0" lang="en-US" sz="1350" kern="1200" dirty="0">
                          <a:solidFill>
                            <a:schemeClr val="tx1"/>
                          </a:solidFill>
                        </a:rPr>
                        <a:t>Primary Care Clinics 			</a:t>
                      </a:r>
                      <a:r>
                        <a:rPr kumimoji="0" lang="en-US" sz="1350" kern="1200" dirty="0">
                          <a:solidFill>
                            <a:srgbClr val="0099FF"/>
                          </a:solidFill>
                          <a:latin typeface="+mn-lt"/>
                          <a:ea typeface="+mn-ea"/>
                          <a:cs typeface="+mn-cs"/>
                          <a:sym typeface="Wingdings" panose="05000000000000000000" pitchFamily="2" charset="2"/>
                        </a:rPr>
                        <a:t></a:t>
                      </a:r>
                      <a:r>
                        <a:rPr kumimoji="0" lang="en-US" sz="1350" kern="1200" dirty="0">
                          <a:solidFill>
                            <a:schemeClr val="tx1"/>
                          </a:solidFill>
                          <a:latin typeface="+mn-lt"/>
                          <a:ea typeface="+mn-ea"/>
                          <a:cs typeface="+mn-cs"/>
                          <a:sym typeface="Wingdings" panose="05000000000000000000" pitchFamily="2" charset="2"/>
                        </a:rPr>
                        <a:t> </a:t>
                      </a:r>
                      <a:r>
                        <a:rPr kumimoji="0" lang="en-US" sz="1350" kern="1200" dirty="0">
                          <a:solidFill>
                            <a:schemeClr val="tx1"/>
                          </a:solidFill>
                        </a:rPr>
                        <a:t>64.9%</a:t>
                      </a:r>
                    </a:p>
                    <a:p>
                      <a:pPr marL="112713" indent="-112713" algn="l" rtl="0" eaLnBrk="1" fontAlgn="b" latinLnBrk="0" hangingPunct="1">
                        <a:buFont typeface="Arial" pitchFamily="34" charset="0"/>
                        <a:buChar char="•"/>
                        <a:tabLst>
                          <a:tab pos="174625" algn="l"/>
                        </a:tabLst>
                      </a:pPr>
                      <a:r>
                        <a:rPr kumimoji="0" lang="en-US" sz="1350" kern="1200" dirty="0">
                          <a:solidFill>
                            <a:schemeClr val="tx1"/>
                          </a:solidFill>
                        </a:rPr>
                        <a:t>Developmental/Behavioral Pediatrics</a:t>
                      </a:r>
                      <a:r>
                        <a:rPr kumimoji="0" lang="en-US" sz="1350" kern="1200" baseline="0" dirty="0">
                          <a:solidFill>
                            <a:schemeClr val="tx1"/>
                          </a:solidFill>
                        </a:rPr>
                        <a:t> Clinics</a:t>
                      </a:r>
                      <a:r>
                        <a:rPr kumimoji="0" lang="en-US" sz="1350" kern="1200" dirty="0">
                          <a:solidFill>
                            <a:schemeClr val="tx1"/>
                          </a:solidFill>
                        </a:rPr>
                        <a:t>	</a:t>
                      </a:r>
                      <a:r>
                        <a:rPr kumimoji="0" lang="en-US" sz="1350" b="1" kern="1200" dirty="0">
                          <a:solidFill>
                            <a:schemeClr val="bg1">
                              <a:lumMod val="65000"/>
                            </a:schemeClr>
                          </a:solidFill>
                          <a:latin typeface="Calibri" panose="020F0502020204030204" pitchFamily="34" charset="0"/>
                          <a:ea typeface="+mn-ea"/>
                          <a:cs typeface="Calibri" panose="020F0502020204030204" pitchFamily="34" charset="0"/>
                        </a:rPr>
                        <a:t>↓</a:t>
                      </a:r>
                      <a:r>
                        <a:rPr kumimoji="0" lang="en-US" sz="1350" b="1" kern="1200" dirty="0">
                          <a:solidFill>
                            <a:schemeClr val="tx1"/>
                          </a:solidFill>
                          <a:latin typeface="Calibri" panose="020F0502020204030204" pitchFamily="34" charset="0"/>
                          <a:ea typeface="+mn-ea"/>
                          <a:cs typeface="Calibri" panose="020F0502020204030204" pitchFamily="34" charset="0"/>
                        </a:rPr>
                        <a:t> </a:t>
                      </a:r>
                      <a:r>
                        <a:rPr kumimoji="0" lang="en-US" sz="1350" kern="1200" dirty="0">
                          <a:solidFill>
                            <a:schemeClr val="tx1"/>
                          </a:solidFill>
                        </a:rPr>
                        <a:t>8.6%</a:t>
                      </a:r>
                    </a:p>
                    <a:p>
                      <a:pPr marL="112713" indent="-112713" algn="l" rtl="0" eaLnBrk="1" fontAlgn="b" latinLnBrk="0" hangingPunct="1">
                        <a:buFont typeface="Arial" pitchFamily="34" charset="0"/>
                        <a:buChar char="•"/>
                        <a:tabLst>
                          <a:tab pos="174625" algn="l"/>
                        </a:tabLst>
                      </a:pPr>
                      <a:r>
                        <a:rPr kumimoji="0" lang="en-US" sz="1350" kern="1200" dirty="0">
                          <a:solidFill>
                            <a:schemeClr val="tx1"/>
                          </a:solidFill>
                        </a:rPr>
                        <a:t>Pediatric Outpatient Clinic or Specialty Practice</a:t>
                      </a:r>
                      <a:r>
                        <a:rPr kumimoji="0" lang="en-US" sz="1350" kern="1200" baseline="0" dirty="0">
                          <a:solidFill>
                            <a:schemeClr val="tx1"/>
                          </a:solidFill>
                        </a:rPr>
                        <a:t>	</a:t>
                      </a:r>
                      <a:r>
                        <a:rPr kumimoji="0" lang="en-US" sz="1350" b="1" kern="1200" dirty="0">
                          <a:solidFill>
                            <a:schemeClr val="bg1">
                              <a:lumMod val="65000"/>
                            </a:schemeClr>
                          </a:solidFill>
                          <a:latin typeface="Calibri" panose="020F0502020204030204" pitchFamily="34" charset="0"/>
                          <a:ea typeface="+mn-ea"/>
                          <a:cs typeface="Calibri" panose="020F0502020204030204" pitchFamily="34" charset="0"/>
                        </a:rPr>
                        <a:t>↓</a:t>
                      </a:r>
                      <a:r>
                        <a:rPr kumimoji="0" lang="en-US" sz="1350" b="1" kern="1200" dirty="0">
                          <a:solidFill>
                            <a:schemeClr val="tx1"/>
                          </a:solidFill>
                          <a:latin typeface="Calibri" panose="020F0502020204030204" pitchFamily="34" charset="0"/>
                          <a:ea typeface="+mn-ea"/>
                          <a:cs typeface="Calibri" panose="020F0502020204030204" pitchFamily="34" charset="0"/>
                        </a:rPr>
                        <a:t> </a:t>
                      </a:r>
                      <a:r>
                        <a:rPr kumimoji="0" lang="en-US" sz="1350" kern="1200" dirty="0">
                          <a:solidFill>
                            <a:schemeClr val="tx1"/>
                          </a:solidFill>
                        </a:rPr>
                        <a:t>10.2%</a:t>
                      </a:r>
                    </a:p>
                    <a:p>
                      <a:pPr marL="112713" indent="-112713" algn="l" rtl="0" eaLnBrk="1" fontAlgn="b" latinLnBrk="0" hangingPunct="1">
                        <a:buFont typeface="Arial" pitchFamily="34" charset="0"/>
                        <a:buChar char="•"/>
                        <a:tabLst>
                          <a:tab pos="174625" algn="l"/>
                        </a:tabLst>
                      </a:pPr>
                      <a:r>
                        <a:rPr kumimoji="0" lang="en-US" sz="1350" kern="1200" dirty="0">
                          <a:solidFill>
                            <a:schemeClr val="tx1"/>
                          </a:solidFill>
                        </a:rPr>
                        <a:t>Psychiatry</a:t>
                      </a:r>
                      <a:r>
                        <a:rPr kumimoji="0" lang="en-US" sz="1350" kern="1200" baseline="0" dirty="0">
                          <a:solidFill>
                            <a:schemeClr val="tx1"/>
                          </a:solidFill>
                        </a:rPr>
                        <a:t> Outpatient Clinic or Specialty Practice	</a:t>
                      </a:r>
                      <a:r>
                        <a:rPr kumimoji="0" lang="en-US" sz="1350" b="1" kern="1200" dirty="0">
                          <a:solidFill>
                            <a:schemeClr val="bg1">
                              <a:lumMod val="65000"/>
                            </a:schemeClr>
                          </a:solidFill>
                          <a:latin typeface="Calibri" panose="020F0502020204030204" pitchFamily="34" charset="0"/>
                          <a:ea typeface="+mn-ea"/>
                          <a:cs typeface="Calibri" panose="020F0502020204030204" pitchFamily="34" charset="0"/>
                        </a:rPr>
                        <a:t>↓</a:t>
                      </a:r>
                      <a:r>
                        <a:rPr kumimoji="0" lang="en-US" sz="1350" b="1" kern="1200" dirty="0">
                          <a:solidFill>
                            <a:schemeClr val="tx1"/>
                          </a:solidFill>
                          <a:latin typeface="Calibri" panose="020F0502020204030204" pitchFamily="34" charset="0"/>
                          <a:ea typeface="+mn-ea"/>
                          <a:cs typeface="Calibri" panose="020F0502020204030204" pitchFamily="34" charset="0"/>
                        </a:rPr>
                        <a:t> </a:t>
                      </a:r>
                      <a:r>
                        <a:rPr kumimoji="0" lang="en-US" sz="1350" kern="1200" dirty="0">
                          <a:solidFill>
                            <a:schemeClr val="tx1"/>
                          </a:solidFill>
                        </a:rPr>
                        <a:t>4.6%</a:t>
                      </a:r>
                      <a:endParaRPr kumimoji="0" lang="en-US" sz="1350" kern="1200" dirty="0">
                        <a:solidFill>
                          <a:schemeClr val="tx1"/>
                        </a:solidFill>
                        <a:latin typeface="+mn-lt"/>
                        <a:ea typeface="+mn-ea"/>
                        <a:cs typeface="+mn-cs"/>
                      </a:endParaRPr>
                    </a:p>
                  </a:txBody>
                  <a:tcPr anchor="ctr"/>
                </a:tc>
                <a:extLst>
                  <a:ext uri="{0D108BD9-81ED-4DB2-BD59-A6C34878D82A}">
                    <a16:rowId xmlns:a16="http://schemas.microsoft.com/office/drawing/2014/main" val="3542434330"/>
                  </a:ext>
                </a:extLst>
              </a:tr>
              <a:tr h="848881">
                <a:tc>
                  <a:txBody>
                    <a:bodyPr/>
                    <a:lstStyle/>
                    <a:p>
                      <a:r>
                        <a:rPr lang="en-US" sz="1400" b="1" dirty="0"/>
                        <a:t>Location of Practice Testing</a:t>
                      </a:r>
                    </a:p>
                  </a:txBody>
                  <a:tcPr anchor="ctr"/>
                </a:tc>
                <a:tc>
                  <a:txBody>
                    <a:bodyPr/>
                    <a:lstStyle/>
                    <a:p>
                      <a:pPr marL="174625" indent="-114300" algn="l" defTabSz="485775" rtl="0" eaLnBrk="1" fontAlgn="b" latinLnBrk="0" hangingPunct="1">
                        <a:buFont typeface="Arial" pitchFamily="34" charset="0"/>
                        <a:buChar char="•"/>
                        <a:tabLst>
                          <a:tab pos="174625" algn="l"/>
                        </a:tabLst>
                      </a:pPr>
                      <a:r>
                        <a:rPr kumimoji="0" lang="en-US" sz="1350" kern="1200" dirty="0">
                          <a:solidFill>
                            <a:schemeClr val="tx1"/>
                          </a:solidFill>
                        </a:rPr>
                        <a:t>Urban							45.7%</a:t>
                      </a:r>
                    </a:p>
                    <a:p>
                      <a:pPr marL="174625" indent="-114300" algn="l" defTabSz="485775" rtl="0" eaLnBrk="1" fontAlgn="b" latinLnBrk="0" hangingPunct="1">
                        <a:buFont typeface="Arial" pitchFamily="34" charset="0"/>
                        <a:buChar char="•"/>
                        <a:tabLst>
                          <a:tab pos="174625" algn="l"/>
                        </a:tabLst>
                      </a:pPr>
                      <a:r>
                        <a:rPr kumimoji="0" lang="en-US" sz="1350" kern="1200" dirty="0">
                          <a:solidFill>
                            <a:schemeClr val="tx1"/>
                          </a:solidFill>
                        </a:rPr>
                        <a:t>Suburban							42%</a:t>
                      </a:r>
                    </a:p>
                    <a:p>
                      <a:pPr marL="174625" indent="-114300" algn="l" defTabSz="485775" rtl="0" eaLnBrk="1" fontAlgn="b" latinLnBrk="0" hangingPunct="1">
                        <a:buFont typeface="Arial" pitchFamily="34" charset="0"/>
                        <a:buChar char="•"/>
                        <a:tabLst>
                          <a:tab pos="174625" algn="l"/>
                        </a:tabLst>
                      </a:pPr>
                      <a:r>
                        <a:rPr kumimoji="0" lang="en-US" sz="1350" kern="1200" dirty="0">
                          <a:solidFill>
                            <a:schemeClr val="tx1"/>
                          </a:solidFill>
                        </a:rPr>
                        <a:t>Rural							12.6%</a:t>
                      </a:r>
                      <a:endParaRPr kumimoji="0" lang="en-US" sz="1350" kern="1200" dirty="0">
                        <a:solidFill>
                          <a:schemeClr val="tx1"/>
                        </a:solidFill>
                        <a:latin typeface="+mn-lt"/>
                        <a:ea typeface="+mn-ea"/>
                        <a:cs typeface="+mn-cs"/>
                      </a:endParaRPr>
                    </a:p>
                  </a:txBody>
                  <a:tcPr marL="9525" marR="9525" marT="9525" marB="0" anchor="ctr"/>
                </a:tc>
                <a:tc>
                  <a:txBody>
                    <a:bodyPr/>
                    <a:lstStyle/>
                    <a:p>
                      <a:pPr marL="112713" indent="-112713" algn="l" defTabSz="457200" rtl="0" eaLnBrk="1" fontAlgn="b" latinLnBrk="0" hangingPunct="1">
                        <a:buFont typeface="Arial" pitchFamily="34" charset="0"/>
                        <a:buChar char="•"/>
                        <a:tabLst>
                          <a:tab pos="174625" algn="l"/>
                        </a:tabLst>
                      </a:pPr>
                      <a:r>
                        <a:rPr kumimoji="0" lang="en-US" sz="1350" kern="1200" dirty="0">
                          <a:solidFill>
                            <a:schemeClr val="tx1"/>
                          </a:solidFill>
                        </a:rPr>
                        <a:t>Urban							</a:t>
                      </a:r>
                      <a:r>
                        <a:rPr kumimoji="0" lang="en-US" sz="1350" b="1" kern="1200" dirty="0">
                          <a:solidFill>
                            <a:schemeClr val="bg1">
                              <a:lumMod val="65000"/>
                            </a:schemeClr>
                          </a:solidFill>
                          <a:latin typeface="Calibri" panose="020F0502020204030204" pitchFamily="34" charset="0"/>
                          <a:ea typeface="+mn-ea"/>
                          <a:cs typeface="Calibri" panose="020F0502020204030204" pitchFamily="34" charset="0"/>
                        </a:rPr>
                        <a:t>↓</a:t>
                      </a:r>
                      <a:r>
                        <a:rPr kumimoji="0" lang="en-US" sz="1350" b="1" kern="1200" dirty="0">
                          <a:solidFill>
                            <a:schemeClr val="tx1"/>
                          </a:solidFill>
                          <a:latin typeface="Calibri" panose="020F0502020204030204" pitchFamily="34" charset="0"/>
                          <a:ea typeface="+mn-ea"/>
                          <a:cs typeface="Calibri" panose="020F0502020204030204" pitchFamily="34" charset="0"/>
                        </a:rPr>
                        <a:t> </a:t>
                      </a:r>
                      <a:r>
                        <a:rPr kumimoji="0" lang="en-US" sz="1350" kern="1200" dirty="0">
                          <a:solidFill>
                            <a:schemeClr val="tx1"/>
                          </a:solidFill>
                        </a:rPr>
                        <a:t>38.5%</a:t>
                      </a:r>
                    </a:p>
                    <a:p>
                      <a:pPr marL="112713" indent="-112713" algn="l" defTabSz="457200" rtl="0" eaLnBrk="1" fontAlgn="b" latinLnBrk="0" hangingPunct="1">
                        <a:buFont typeface="Arial" pitchFamily="34" charset="0"/>
                        <a:buChar char="•"/>
                        <a:tabLst>
                          <a:tab pos="174625" algn="l"/>
                        </a:tabLst>
                      </a:pPr>
                      <a:r>
                        <a:rPr kumimoji="0" lang="en-US" sz="1350" kern="1200" dirty="0">
                          <a:solidFill>
                            <a:schemeClr val="tx1"/>
                          </a:solidFill>
                        </a:rPr>
                        <a:t>Suburban							 </a:t>
                      </a:r>
                      <a:r>
                        <a:rPr kumimoji="0" lang="en-US" sz="1350" b="1" kern="1200" dirty="0">
                          <a:solidFill>
                            <a:srgbClr val="318649"/>
                          </a:solidFill>
                        </a:rPr>
                        <a:t>=</a:t>
                      </a:r>
                      <a:r>
                        <a:rPr kumimoji="0" lang="en-US" sz="1350" kern="1200" dirty="0">
                          <a:solidFill>
                            <a:schemeClr val="tx1"/>
                          </a:solidFill>
                        </a:rPr>
                        <a:t>  42%</a:t>
                      </a:r>
                    </a:p>
                    <a:p>
                      <a:pPr marL="112713" indent="-112713" algn="l" defTabSz="457200" rtl="0" eaLnBrk="1" fontAlgn="b" latinLnBrk="0" hangingPunct="1">
                        <a:buFont typeface="Arial" pitchFamily="34" charset="0"/>
                        <a:buChar char="•"/>
                        <a:tabLst>
                          <a:tab pos="174625" algn="l"/>
                        </a:tabLst>
                      </a:pPr>
                      <a:r>
                        <a:rPr kumimoji="0" lang="en-US" sz="1350" kern="1200" dirty="0">
                          <a:solidFill>
                            <a:schemeClr val="tx1"/>
                          </a:solidFill>
                        </a:rPr>
                        <a:t>Rural							</a:t>
                      </a:r>
                      <a:r>
                        <a:rPr kumimoji="0" lang="en-US" sz="1350" kern="1200" dirty="0">
                          <a:solidFill>
                            <a:srgbClr val="0099FF"/>
                          </a:solidFill>
                          <a:latin typeface="+mn-lt"/>
                          <a:ea typeface="+mn-ea"/>
                          <a:cs typeface="+mn-cs"/>
                          <a:sym typeface="Wingdings" panose="05000000000000000000" pitchFamily="2" charset="2"/>
                        </a:rPr>
                        <a:t></a:t>
                      </a:r>
                      <a:r>
                        <a:rPr kumimoji="0" lang="en-US" sz="1350" kern="1200" dirty="0">
                          <a:solidFill>
                            <a:schemeClr val="tx1"/>
                          </a:solidFill>
                          <a:latin typeface="+mn-lt"/>
                          <a:ea typeface="+mn-ea"/>
                          <a:cs typeface="+mn-cs"/>
                          <a:sym typeface="Wingdings" panose="05000000000000000000" pitchFamily="2" charset="2"/>
                        </a:rPr>
                        <a:t> </a:t>
                      </a:r>
                      <a:r>
                        <a:rPr kumimoji="0" lang="en-US" sz="1350" kern="1200" dirty="0">
                          <a:solidFill>
                            <a:schemeClr val="tx1"/>
                          </a:solidFill>
                        </a:rPr>
                        <a:t>19.5%</a:t>
                      </a:r>
                      <a:endParaRPr kumimoji="0" lang="en-US" sz="1350" kern="1200" dirty="0">
                        <a:solidFill>
                          <a:schemeClr val="tx1"/>
                        </a:solidFill>
                        <a:latin typeface="+mn-lt"/>
                        <a:ea typeface="+mn-ea"/>
                        <a:cs typeface="+mn-cs"/>
                      </a:endParaRPr>
                    </a:p>
                  </a:txBody>
                  <a:tcPr anchor="ctr"/>
                </a:tc>
                <a:extLst>
                  <a:ext uri="{0D108BD9-81ED-4DB2-BD59-A6C34878D82A}">
                    <a16:rowId xmlns:a16="http://schemas.microsoft.com/office/drawing/2014/main" val="251976487"/>
                  </a:ext>
                </a:extLst>
              </a:tr>
              <a:tr h="1170780">
                <a:tc>
                  <a:txBody>
                    <a:bodyPr/>
                    <a:lstStyle/>
                    <a:p>
                      <a:r>
                        <a:rPr lang="en-US" sz="1400" b="1" dirty="0"/>
                        <a:t>Top 5 </a:t>
                      </a:r>
                    </a:p>
                    <a:p>
                      <a:r>
                        <a:rPr lang="en-US" sz="1400" b="1" dirty="0"/>
                        <a:t>Referrals to Other Services</a:t>
                      </a:r>
                    </a:p>
                  </a:txBody>
                  <a:tcPr anchor="ctr"/>
                </a:tc>
                <a:tc>
                  <a:txBody>
                    <a:bodyPr/>
                    <a:lstStyle/>
                    <a:p>
                      <a:pPr marL="174625" indent="-114300" algn="l" defTabSz="485775" rtl="0" eaLnBrk="1" fontAlgn="b" latinLnBrk="0" hangingPunct="1">
                        <a:buFont typeface="Arial" pitchFamily="34" charset="0"/>
                        <a:buChar char="•"/>
                        <a:tabLst>
                          <a:tab pos="174625" algn="l"/>
                        </a:tabLst>
                      </a:pPr>
                      <a:r>
                        <a:rPr kumimoji="0" lang="en-US" sz="1350" kern="1200" dirty="0">
                          <a:solidFill>
                            <a:schemeClr val="tx1"/>
                          </a:solidFill>
                        </a:rPr>
                        <a:t>Counselor/Therapist					89%</a:t>
                      </a:r>
                    </a:p>
                    <a:p>
                      <a:pPr marL="174625" indent="-114300" algn="l" defTabSz="485775" rtl="0" eaLnBrk="1" fontAlgn="b" latinLnBrk="0" hangingPunct="1">
                        <a:buFont typeface="Arial" pitchFamily="34" charset="0"/>
                        <a:buChar char="•"/>
                        <a:tabLst>
                          <a:tab pos="174625" algn="l"/>
                        </a:tabLst>
                      </a:pPr>
                      <a:r>
                        <a:rPr kumimoji="0" lang="en-US" sz="1350" kern="1200" dirty="0">
                          <a:solidFill>
                            <a:schemeClr val="tx1"/>
                          </a:solidFill>
                        </a:rPr>
                        <a:t>Child/adolescent psychiatrist				82.5%</a:t>
                      </a:r>
                    </a:p>
                    <a:p>
                      <a:pPr marL="174625" indent="-114300" algn="l" defTabSz="485775" rtl="0" eaLnBrk="1" fontAlgn="b" latinLnBrk="0" hangingPunct="1">
                        <a:buFont typeface="Arial" pitchFamily="34" charset="0"/>
                        <a:buChar char="•"/>
                        <a:tabLst>
                          <a:tab pos="174625" algn="l"/>
                        </a:tabLst>
                      </a:pPr>
                      <a:r>
                        <a:rPr kumimoji="0" lang="en-US" sz="1350" kern="1200" dirty="0">
                          <a:solidFill>
                            <a:schemeClr val="tx1"/>
                          </a:solidFill>
                        </a:rPr>
                        <a:t>OT/PT/Speech						78.8%</a:t>
                      </a:r>
                    </a:p>
                    <a:p>
                      <a:pPr marL="174625" indent="-114300" algn="l" defTabSz="485775" rtl="0" eaLnBrk="1" fontAlgn="b" latinLnBrk="0" hangingPunct="1">
                        <a:buFont typeface="Arial" pitchFamily="34" charset="0"/>
                        <a:buChar char="•"/>
                        <a:tabLst>
                          <a:tab pos="174625" algn="l"/>
                        </a:tabLst>
                      </a:pPr>
                      <a:r>
                        <a:rPr kumimoji="0" lang="en-US" sz="1350" kern="1200" dirty="0">
                          <a:solidFill>
                            <a:schemeClr val="tx1"/>
                          </a:solidFill>
                        </a:rPr>
                        <a:t>Neurologist						69.9%</a:t>
                      </a:r>
                    </a:p>
                    <a:p>
                      <a:pPr marL="174625" indent="-114300" algn="l" defTabSz="485775" rtl="0" eaLnBrk="1" fontAlgn="b" latinLnBrk="0" hangingPunct="1">
                        <a:buFont typeface="Arial" pitchFamily="34" charset="0"/>
                        <a:buChar char="•"/>
                        <a:tabLst>
                          <a:tab pos="174625" algn="l"/>
                        </a:tabLst>
                      </a:pPr>
                      <a:r>
                        <a:rPr kumimoji="0" lang="en-US" sz="1350" kern="1200" dirty="0">
                          <a:solidFill>
                            <a:schemeClr val="tx1"/>
                          </a:solidFill>
                        </a:rPr>
                        <a:t>Pediatric psychologist					69.2%</a:t>
                      </a:r>
                      <a:endParaRPr kumimoji="0" lang="en-US" sz="1350" kern="1200" dirty="0">
                        <a:solidFill>
                          <a:schemeClr val="tx1"/>
                        </a:solidFill>
                        <a:latin typeface="+mn-lt"/>
                        <a:ea typeface="+mn-ea"/>
                        <a:cs typeface="+mn-cs"/>
                      </a:endParaRPr>
                    </a:p>
                  </a:txBody>
                  <a:tcPr marL="9525" marR="9525" marT="9525" marB="0" anchor="ctr"/>
                </a:tc>
                <a:tc>
                  <a:txBody>
                    <a:bodyPr/>
                    <a:lstStyle/>
                    <a:p>
                      <a:pPr marL="112713" indent="-112713" algn="l" defTabSz="914400" rtl="0" eaLnBrk="1" fontAlgn="b" latinLnBrk="0" hangingPunct="1">
                        <a:buFont typeface="Arial" pitchFamily="34" charset="0"/>
                        <a:buChar char="•"/>
                        <a:tabLst>
                          <a:tab pos="174625" algn="l"/>
                        </a:tabLst>
                      </a:pPr>
                      <a:r>
                        <a:rPr kumimoji="0" lang="en-US" sz="1350" kern="1200" dirty="0">
                          <a:solidFill>
                            <a:schemeClr val="tx1"/>
                          </a:solidFill>
                          <a:latin typeface="+mn-lt"/>
                          <a:ea typeface="+mn-ea"/>
                          <a:cs typeface="+mn-cs"/>
                        </a:rPr>
                        <a:t>Counselor/Therapist			</a:t>
                      </a:r>
                      <a:r>
                        <a:rPr kumimoji="0" lang="en-US" sz="1350" kern="1200" dirty="0">
                          <a:solidFill>
                            <a:srgbClr val="0099FF"/>
                          </a:solidFill>
                          <a:latin typeface="+mn-lt"/>
                          <a:ea typeface="+mn-ea"/>
                          <a:cs typeface="+mn-cs"/>
                          <a:sym typeface="Wingdings" panose="05000000000000000000" pitchFamily="2" charset="2"/>
                        </a:rPr>
                        <a:t></a:t>
                      </a:r>
                      <a:r>
                        <a:rPr kumimoji="0" lang="en-US" sz="1350" kern="1200" dirty="0">
                          <a:solidFill>
                            <a:schemeClr val="tx1"/>
                          </a:solidFill>
                          <a:latin typeface="+mn-lt"/>
                          <a:ea typeface="+mn-ea"/>
                          <a:cs typeface="+mn-cs"/>
                          <a:sym typeface="Wingdings" panose="05000000000000000000" pitchFamily="2" charset="2"/>
                        </a:rPr>
                        <a:t> </a:t>
                      </a:r>
                      <a:r>
                        <a:rPr kumimoji="0" lang="en-US" sz="1350" kern="1200" dirty="0">
                          <a:solidFill>
                            <a:schemeClr val="tx1"/>
                          </a:solidFill>
                          <a:latin typeface="+mn-lt"/>
                          <a:ea typeface="+mn-ea"/>
                          <a:cs typeface="+mn-cs"/>
                        </a:rPr>
                        <a:t>93%</a:t>
                      </a:r>
                    </a:p>
                    <a:p>
                      <a:pPr marL="112713" indent="-112713" algn="l" defTabSz="914400" rtl="0" eaLnBrk="1" fontAlgn="b" latinLnBrk="0" hangingPunct="1">
                        <a:buFont typeface="Arial" pitchFamily="34" charset="0"/>
                        <a:buChar char="•"/>
                        <a:tabLst>
                          <a:tab pos="174625" algn="l"/>
                        </a:tabLst>
                      </a:pPr>
                      <a:r>
                        <a:rPr kumimoji="0" lang="en-US" sz="1350" kern="1200" dirty="0">
                          <a:solidFill>
                            <a:schemeClr val="tx1"/>
                          </a:solidFill>
                          <a:latin typeface="+mn-lt"/>
                          <a:ea typeface="+mn-ea"/>
                          <a:cs typeface="+mn-cs"/>
                        </a:rPr>
                        <a:t>Child/adolescent psychiatrist		</a:t>
                      </a:r>
                      <a:r>
                        <a:rPr kumimoji="0" lang="en-US" sz="1350" kern="1200" dirty="0">
                          <a:solidFill>
                            <a:srgbClr val="0099FF"/>
                          </a:solidFill>
                          <a:latin typeface="+mn-lt"/>
                          <a:ea typeface="+mn-ea"/>
                          <a:cs typeface="+mn-cs"/>
                          <a:sym typeface="Wingdings" panose="05000000000000000000" pitchFamily="2" charset="2"/>
                        </a:rPr>
                        <a:t></a:t>
                      </a:r>
                      <a:r>
                        <a:rPr kumimoji="0" lang="en-US" sz="1350" kern="1200" dirty="0">
                          <a:solidFill>
                            <a:schemeClr val="tx1"/>
                          </a:solidFill>
                          <a:latin typeface="+mn-lt"/>
                          <a:ea typeface="+mn-ea"/>
                          <a:cs typeface="+mn-cs"/>
                          <a:sym typeface="Wingdings" panose="05000000000000000000" pitchFamily="2" charset="2"/>
                        </a:rPr>
                        <a:t> </a:t>
                      </a:r>
                      <a:r>
                        <a:rPr kumimoji="0" lang="en-US" sz="1350" kern="1200" dirty="0">
                          <a:solidFill>
                            <a:schemeClr val="tx1"/>
                          </a:solidFill>
                          <a:latin typeface="+mn-lt"/>
                          <a:ea typeface="+mn-ea"/>
                          <a:cs typeface="+mn-cs"/>
                        </a:rPr>
                        <a:t>86.9%</a:t>
                      </a:r>
                    </a:p>
                    <a:p>
                      <a:pPr marL="112713" indent="-112713" algn="l" defTabSz="914400" rtl="0" eaLnBrk="1" fontAlgn="b" latinLnBrk="0" hangingPunct="1">
                        <a:buFont typeface="Arial" pitchFamily="34" charset="0"/>
                        <a:buChar char="•"/>
                        <a:tabLst>
                          <a:tab pos="174625" algn="l"/>
                        </a:tabLst>
                      </a:pPr>
                      <a:r>
                        <a:rPr kumimoji="0" lang="en-US" sz="1350" kern="1200" dirty="0">
                          <a:solidFill>
                            <a:schemeClr val="tx1"/>
                          </a:solidFill>
                          <a:latin typeface="+mn-lt"/>
                          <a:ea typeface="+mn-ea"/>
                          <a:cs typeface="+mn-cs"/>
                        </a:rPr>
                        <a:t>OT/PT/Speech			</a:t>
                      </a:r>
                      <a:r>
                        <a:rPr kumimoji="0" lang="en-US" sz="1350" kern="1200" dirty="0">
                          <a:solidFill>
                            <a:srgbClr val="0099FF"/>
                          </a:solidFill>
                          <a:latin typeface="+mn-lt"/>
                          <a:ea typeface="+mn-ea"/>
                          <a:cs typeface="+mn-cs"/>
                          <a:sym typeface="Wingdings" panose="05000000000000000000" pitchFamily="2" charset="2"/>
                        </a:rPr>
                        <a:t></a:t>
                      </a:r>
                      <a:r>
                        <a:rPr kumimoji="0" lang="en-US" sz="1350" kern="1200" dirty="0">
                          <a:solidFill>
                            <a:schemeClr val="tx1"/>
                          </a:solidFill>
                          <a:latin typeface="+mn-lt"/>
                          <a:ea typeface="+mn-ea"/>
                          <a:cs typeface="+mn-cs"/>
                          <a:sym typeface="Wingdings" panose="05000000000000000000" pitchFamily="2" charset="2"/>
                        </a:rPr>
                        <a:t> </a:t>
                      </a:r>
                      <a:r>
                        <a:rPr kumimoji="0" lang="en-US" sz="1350" kern="1200" dirty="0">
                          <a:solidFill>
                            <a:schemeClr val="tx1"/>
                          </a:solidFill>
                          <a:latin typeface="+mn-lt"/>
                          <a:ea typeface="+mn-ea"/>
                          <a:cs typeface="+mn-cs"/>
                        </a:rPr>
                        <a:t>80%</a:t>
                      </a:r>
                    </a:p>
                    <a:p>
                      <a:pPr marL="112713" indent="-112713" algn="l" defTabSz="914400" rtl="0" eaLnBrk="1" fontAlgn="b" latinLnBrk="0" hangingPunct="1">
                        <a:buFont typeface="Arial" pitchFamily="34" charset="0"/>
                        <a:buChar char="•"/>
                        <a:tabLst>
                          <a:tab pos="174625" algn="l"/>
                        </a:tabLst>
                      </a:pPr>
                      <a:r>
                        <a:rPr kumimoji="0" lang="en-US" sz="1350" kern="1200" dirty="0">
                          <a:solidFill>
                            <a:schemeClr val="tx1"/>
                          </a:solidFill>
                          <a:latin typeface="+mn-lt"/>
                          <a:ea typeface="+mn-ea"/>
                          <a:cs typeface="+mn-cs"/>
                        </a:rPr>
                        <a:t>Neurologist			</a:t>
                      </a:r>
                      <a:r>
                        <a:rPr kumimoji="0" lang="en-US" sz="1350" b="1" kern="1200" dirty="0">
                          <a:solidFill>
                            <a:schemeClr val="bg1">
                              <a:lumMod val="65000"/>
                            </a:schemeClr>
                          </a:solidFill>
                          <a:latin typeface="Calibri" panose="020F0502020204030204" pitchFamily="34" charset="0"/>
                          <a:ea typeface="+mn-ea"/>
                          <a:cs typeface="Calibri" panose="020F0502020204030204" pitchFamily="34" charset="0"/>
                        </a:rPr>
                        <a:t>↓</a:t>
                      </a:r>
                      <a:r>
                        <a:rPr kumimoji="0" lang="en-US" sz="1350" b="1" kern="1200" dirty="0">
                          <a:solidFill>
                            <a:schemeClr val="tx1"/>
                          </a:solidFill>
                          <a:latin typeface="Calibri" panose="020F0502020204030204" pitchFamily="34" charset="0"/>
                          <a:ea typeface="+mn-ea"/>
                          <a:cs typeface="Calibri" panose="020F0502020204030204" pitchFamily="34" charset="0"/>
                        </a:rPr>
                        <a:t> </a:t>
                      </a:r>
                      <a:r>
                        <a:rPr kumimoji="0" lang="en-US" sz="1350" kern="1200" dirty="0">
                          <a:solidFill>
                            <a:schemeClr val="tx1"/>
                          </a:solidFill>
                          <a:latin typeface="+mn-lt"/>
                          <a:ea typeface="+mn-ea"/>
                          <a:cs typeface="+mn-cs"/>
                        </a:rPr>
                        <a:t>65.5%</a:t>
                      </a:r>
                    </a:p>
                    <a:p>
                      <a:pPr marL="112713" indent="-112713" algn="l" defTabSz="914400" rtl="0" eaLnBrk="1" fontAlgn="b" latinLnBrk="0" hangingPunct="1">
                        <a:buFont typeface="Arial" pitchFamily="34" charset="0"/>
                        <a:buChar char="•"/>
                        <a:tabLst>
                          <a:tab pos="174625" algn="l"/>
                        </a:tabLst>
                      </a:pPr>
                      <a:r>
                        <a:rPr kumimoji="0" lang="en-US" sz="1350" kern="1200" dirty="0">
                          <a:solidFill>
                            <a:schemeClr val="tx1"/>
                          </a:solidFill>
                          <a:latin typeface="+mn-lt"/>
                          <a:ea typeface="+mn-ea"/>
                          <a:cs typeface="+mn-cs"/>
                        </a:rPr>
                        <a:t>Pediatric psychologist			</a:t>
                      </a:r>
                      <a:r>
                        <a:rPr kumimoji="0" lang="en-US" sz="1350" b="1" kern="1200" dirty="0">
                          <a:solidFill>
                            <a:schemeClr val="bg1">
                              <a:lumMod val="65000"/>
                            </a:schemeClr>
                          </a:solidFill>
                          <a:latin typeface="Calibri" panose="020F0502020204030204" pitchFamily="34" charset="0"/>
                          <a:ea typeface="+mn-ea"/>
                          <a:cs typeface="Calibri" panose="020F0502020204030204" pitchFamily="34" charset="0"/>
                        </a:rPr>
                        <a:t>↓</a:t>
                      </a:r>
                      <a:r>
                        <a:rPr kumimoji="0" lang="en-US" sz="1350" b="1" kern="1200" dirty="0">
                          <a:solidFill>
                            <a:schemeClr val="tx1"/>
                          </a:solidFill>
                          <a:latin typeface="Calibri" panose="020F0502020204030204" pitchFamily="34" charset="0"/>
                          <a:ea typeface="+mn-ea"/>
                          <a:cs typeface="Calibri" panose="020F0502020204030204" pitchFamily="34" charset="0"/>
                        </a:rPr>
                        <a:t> </a:t>
                      </a:r>
                      <a:r>
                        <a:rPr kumimoji="0" lang="en-US" sz="1350" kern="1200" dirty="0">
                          <a:solidFill>
                            <a:schemeClr val="tx1"/>
                          </a:solidFill>
                          <a:latin typeface="+mn-lt"/>
                          <a:ea typeface="+mn-ea"/>
                          <a:cs typeface="+mn-cs"/>
                        </a:rPr>
                        <a:t>62.4%</a:t>
                      </a:r>
                    </a:p>
                  </a:txBody>
                  <a:tcPr anchor="ctr"/>
                </a:tc>
                <a:extLst>
                  <a:ext uri="{0D108BD9-81ED-4DB2-BD59-A6C34878D82A}">
                    <a16:rowId xmlns:a16="http://schemas.microsoft.com/office/drawing/2014/main" val="724446240"/>
                  </a:ext>
                </a:extLst>
              </a:tr>
              <a:tr h="1170780">
                <a:tc>
                  <a:txBody>
                    <a:bodyPr/>
                    <a:lstStyle/>
                    <a:p>
                      <a:r>
                        <a:rPr lang="en-US" sz="1400" b="1" dirty="0"/>
                        <a:t>Top 5 States, by volume, where the Role is represented</a:t>
                      </a:r>
                    </a:p>
                  </a:txBody>
                  <a:tcPr anchor="ctr"/>
                </a:tc>
                <a:tc>
                  <a:txBody>
                    <a:bodyPr/>
                    <a:lstStyle/>
                    <a:p>
                      <a:pPr marL="403225" indent="-342900" algn="l" defTabSz="457200" rtl="0" eaLnBrk="1" fontAlgn="b" latinLnBrk="0" hangingPunct="1">
                        <a:buFont typeface="+mj-lt"/>
                        <a:buAutoNum type="arabicPeriod"/>
                        <a:tabLst>
                          <a:tab pos="174625" algn="l"/>
                        </a:tabLst>
                      </a:pPr>
                      <a:r>
                        <a:rPr kumimoji="0" lang="en-US" sz="1350" kern="1200" dirty="0">
                          <a:solidFill>
                            <a:schemeClr val="tx1"/>
                          </a:solidFill>
                        </a:rPr>
                        <a:t>California							</a:t>
                      </a:r>
                    </a:p>
                    <a:p>
                      <a:pPr marL="403225" indent="-342900" algn="l" defTabSz="457200" rtl="0" eaLnBrk="1" fontAlgn="b" latinLnBrk="0" hangingPunct="1">
                        <a:buFont typeface="+mj-lt"/>
                        <a:buAutoNum type="arabicPeriod"/>
                        <a:tabLst>
                          <a:tab pos="174625" algn="l"/>
                        </a:tabLst>
                      </a:pPr>
                      <a:r>
                        <a:rPr kumimoji="0" lang="en-US" sz="1350" kern="1200" dirty="0">
                          <a:solidFill>
                            <a:schemeClr val="tx1"/>
                          </a:solidFill>
                        </a:rPr>
                        <a:t>Ohio							</a:t>
                      </a:r>
                    </a:p>
                    <a:p>
                      <a:pPr marL="403225" indent="-342900" algn="l" defTabSz="457200" rtl="0" eaLnBrk="1" fontAlgn="b" latinLnBrk="0" hangingPunct="1">
                        <a:buFont typeface="+mj-lt"/>
                        <a:buAutoNum type="arabicPeriod"/>
                        <a:tabLst>
                          <a:tab pos="174625" algn="l"/>
                        </a:tabLst>
                      </a:pPr>
                      <a:r>
                        <a:rPr kumimoji="0" lang="en-US" sz="1350" kern="1200" dirty="0">
                          <a:solidFill>
                            <a:schemeClr val="tx1"/>
                          </a:solidFill>
                        </a:rPr>
                        <a:t>New York</a:t>
                      </a:r>
                    </a:p>
                    <a:p>
                      <a:pPr marL="403225" indent="-342900" algn="l" defTabSz="457200" rtl="0" eaLnBrk="1" fontAlgn="b" latinLnBrk="0" hangingPunct="1">
                        <a:buFont typeface="+mj-lt"/>
                        <a:buAutoNum type="arabicPeriod"/>
                        <a:tabLst>
                          <a:tab pos="174625" algn="l"/>
                        </a:tabLst>
                      </a:pPr>
                      <a:r>
                        <a:rPr kumimoji="0" lang="en-US" sz="1350" kern="1200" dirty="0">
                          <a:solidFill>
                            <a:schemeClr val="tx1"/>
                          </a:solidFill>
                        </a:rPr>
                        <a:t>Minnesota</a:t>
                      </a:r>
                    </a:p>
                    <a:p>
                      <a:pPr marL="403225" indent="-342900" algn="l" defTabSz="457200" rtl="0" eaLnBrk="1" fontAlgn="b" latinLnBrk="0" hangingPunct="1">
                        <a:buFont typeface="+mj-lt"/>
                        <a:buAutoNum type="arabicPeriod"/>
                        <a:tabLst>
                          <a:tab pos="174625" algn="l"/>
                        </a:tabLst>
                      </a:pPr>
                      <a:r>
                        <a:rPr kumimoji="0" lang="en-US" sz="1350" kern="1200" dirty="0">
                          <a:solidFill>
                            <a:schemeClr val="tx1"/>
                          </a:solidFill>
                        </a:rPr>
                        <a:t>Pennsylvania</a:t>
                      </a:r>
                    </a:p>
                  </a:txBody>
                  <a:tcPr marL="9525" marR="9525" marT="9525" marB="0" anchor="ctr"/>
                </a:tc>
                <a:tc>
                  <a:txBody>
                    <a:bodyPr/>
                    <a:lstStyle/>
                    <a:p>
                      <a:pPr marL="342900" indent="-342900" algn="l" defTabSz="914400" rtl="0" eaLnBrk="1" fontAlgn="b" latinLnBrk="0" hangingPunct="1">
                        <a:buFont typeface="+mj-lt"/>
                        <a:buAutoNum type="arabicPeriod"/>
                        <a:tabLst>
                          <a:tab pos="174625" algn="l"/>
                        </a:tabLst>
                      </a:pPr>
                      <a:r>
                        <a:rPr kumimoji="0" lang="en-US" sz="1350" kern="1200" dirty="0">
                          <a:solidFill>
                            <a:schemeClr val="tx1"/>
                          </a:solidFill>
                          <a:latin typeface="+mn-lt"/>
                          <a:ea typeface="+mn-ea"/>
                          <a:cs typeface="+mn-cs"/>
                        </a:rPr>
                        <a:t>Texas			</a:t>
                      </a:r>
                    </a:p>
                    <a:p>
                      <a:pPr marL="342900" indent="-342900" algn="l" defTabSz="914400" rtl="0" eaLnBrk="1" fontAlgn="b" latinLnBrk="0" hangingPunct="1">
                        <a:buFont typeface="+mj-lt"/>
                        <a:buAutoNum type="arabicPeriod"/>
                        <a:tabLst>
                          <a:tab pos="174625" algn="l"/>
                        </a:tabLst>
                      </a:pPr>
                      <a:r>
                        <a:rPr kumimoji="0" lang="en-US" sz="1350" kern="1200" dirty="0">
                          <a:solidFill>
                            <a:schemeClr val="tx1"/>
                          </a:solidFill>
                          <a:latin typeface="+mn-lt"/>
                          <a:ea typeface="+mn-ea"/>
                          <a:cs typeface="+mn-cs"/>
                        </a:rPr>
                        <a:t>Ohio			</a:t>
                      </a:r>
                    </a:p>
                    <a:p>
                      <a:pPr marL="342900" indent="-342900" algn="l" defTabSz="914400" rtl="0" eaLnBrk="1" fontAlgn="b" latinLnBrk="0" hangingPunct="1">
                        <a:buFont typeface="+mj-lt"/>
                        <a:buAutoNum type="arabicPeriod"/>
                        <a:tabLst>
                          <a:tab pos="174625" algn="l"/>
                        </a:tabLst>
                      </a:pPr>
                      <a:r>
                        <a:rPr kumimoji="0" lang="en-US" sz="1350" kern="1200" dirty="0">
                          <a:solidFill>
                            <a:schemeClr val="tx1"/>
                          </a:solidFill>
                          <a:latin typeface="+mn-lt"/>
                          <a:ea typeface="+mn-ea"/>
                          <a:cs typeface="+mn-cs"/>
                        </a:rPr>
                        <a:t>California			</a:t>
                      </a:r>
                    </a:p>
                    <a:p>
                      <a:pPr marL="342900" indent="-342900" algn="l" defTabSz="914400" rtl="0" eaLnBrk="1" fontAlgn="b" latinLnBrk="0" hangingPunct="1">
                        <a:buFont typeface="+mj-lt"/>
                        <a:buAutoNum type="arabicPeriod"/>
                        <a:tabLst>
                          <a:tab pos="174625" algn="l"/>
                        </a:tabLst>
                      </a:pPr>
                      <a:r>
                        <a:rPr kumimoji="0" lang="en-US" sz="1350" kern="1200" dirty="0">
                          <a:solidFill>
                            <a:schemeClr val="tx1"/>
                          </a:solidFill>
                          <a:latin typeface="+mn-lt"/>
                          <a:ea typeface="+mn-ea"/>
                          <a:cs typeface="+mn-cs"/>
                        </a:rPr>
                        <a:t>New York	</a:t>
                      </a:r>
                    </a:p>
                    <a:p>
                      <a:pPr marL="342900" indent="-342900" algn="l" defTabSz="914400" rtl="0" eaLnBrk="1" fontAlgn="b" latinLnBrk="0" hangingPunct="1">
                        <a:buFont typeface="+mj-lt"/>
                        <a:buAutoNum type="arabicPeriod"/>
                        <a:tabLst>
                          <a:tab pos="174625" algn="l"/>
                        </a:tabLst>
                      </a:pPr>
                      <a:r>
                        <a:rPr kumimoji="0" lang="en-US" sz="1350" kern="1200" dirty="0">
                          <a:solidFill>
                            <a:schemeClr val="tx1"/>
                          </a:solidFill>
                          <a:latin typeface="+mn-lt"/>
                          <a:ea typeface="+mn-ea"/>
                          <a:cs typeface="+mn-cs"/>
                        </a:rPr>
                        <a:t>Pennsylvania		</a:t>
                      </a:r>
                    </a:p>
                  </a:txBody>
                  <a:tcPr anchor="ctr"/>
                </a:tc>
                <a:extLst>
                  <a:ext uri="{0D108BD9-81ED-4DB2-BD59-A6C34878D82A}">
                    <a16:rowId xmlns:a16="http://schemas.microsoft.com/office/drawing/2014/main" val="1367177747"/>
                  </a:ext>
                </a:extLst>
              </a:tr>
            </a:tbl>
          </a:graphicData>
        </a:graphic>
      </p:graphicFrame>
    </p:spTree>
    <p:extLst>
      <p:ext uri="{BB962C8B-B14F-4D97-AF65-F5344CB8AC3E}">
        <p14:creationId xmlns:p14="http://schemas.microsoft.com/office/powerpoint/2010/main" val="3707270679"/>
      </p:ext>
    </p:extLst>
  </p:cSld>
  <p:clrMapOvr>
    <a:masterClrMapping/>
  </p:clrMapOvr>
</p:sld>
</file>

<file path=ppt/theme/theme1.xml><?xml version="1.0" encoding="utf-8"?>
<a:theme xmlns:a="http://schemas.openxmlformats.org/drawingml/2006/main" name="Retrospect">
  <a:themeElements>
    <a:clrScheme name="Custom 5">
      <a:dk1>
        <a:sysClr val="windowText" lastClr="000000"/>
      </a:dk1>
      <a:lt1>
        <a:sysClr val="window" lastClr="FFFFFF"/>
      </a:lt1>
      <a:dk2>
        <a:srgbClr val="344068"/>
      </a:dk2>
      <a:lt2>
        <a:srgbClr val="D9E0E6"/>
      </a:lt2>
      <a:accent1>
        <a:srgbClr val="956F47"/>
      </a:accent1>
      <a:accent2>
        <a:srgbClr val="201E70"/>
      </a:accent2>
      <a:accent3>
        <a:srgbClr val="28C4CC"/>
      </a:accent3>
      <a:accent4>
        <a:srgbClr val="42BA97"/>
      </a:accent4>
      <a:accent5>
        <a:srgbClr val="3E8853"/>
      </a:accent5>
      <a:accent6>
        <a:srgbClr val="62A39F"/>
      </a:accent6>
      <a:hlink>
        <a:srgbClr val="6EAC1C"/>
      </a:hlink>
      <a:folHlink>
        <a:srgbClr val="B26B02"/>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9CC26709-368C-4D72-9060-94E5B3FF3CD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1250</TotalTime>
  <Words>1990</Words>
  <Application>Microsoft Office PowerPoint</Application>
  <PresentationFormat>Widescreen</PresentationFormat>
  <Paragraphs>204</Paragraphs>
  <Slides>18</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18</vt:i4>
      </vt:variant>
    </vt:vector>
  </HeadingPairs>
  <TitlesOfParts>
    <vt:vector size="26" baseType="lpstr">
      <vt:lpstr>Arial</vt:lpstr>
      <vt:lpstr>Arial Narrow</vt:lpstr>
      <vt:lpstr>Calibri</vt:lpstr>
      <vt:lpstr>Calibri Light</vt:lpstr>
      <vt:lpstr>Symbol</vt:lpstr>
      <vt:lpstr>Times New Roman</vt:lpstr>
      <vt:lpstr>Wingdings</vt:lpstr>
      <vt:lpstr>Retrospect</vt:lpstr>
      <vt:lpstr>2020-2021 Job Task Analysis for the Pediatric Primary Care  Mental Health Specialist (PMHS®) Exam</vt:lpstr>
      <vt:lpstr>Purpose of the Study</vt:lpstr>
      <vt:lpstr>History and Purpose, cont.</vt:lpstr>
      <vt:lpstr>History and Purpose, cont.</vt:lpstr>
      <vt:lpstr>What are  the steps involved?</vt:lpstr>
      <vt:lpstr>What are  the steps involved?</vt:lpstr>
      <vt:lpstr>The survey participants responded to these sections. </vt:lpstr>
      <vt:lpstr>Results at a glance.</vt:lpstr>
      <vt:lpstr>Demographics of the PMHS Over Time… </vt:lpstr>
      <vt:lpstr>Content Outline Impact</vt:lpstr>
      <vt:lpstr>Content Outline Impact</vt:lpstr>
      <vt:lpstr>Content Outline Impact</vt:lpstr>
      <vt:lpstr>Content Outline Impact</vt:lpstr>
      <vt:lpstr>Content Outline Impact</vt:lpstr>
      <vt:lpstr>Content Outline Impact</vt:lpstr>
      <vt:lpstr>Exam Details</vt:lpstr>
      <vt:lpstr>FAQs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Acute Care Pediatric Updates Committee</dc:title>
  <dc:creator>Caroline Bauer</dc:creator>
  <cp:lastModifiedBy>Lesley Lightfoot</cp:lastModifiedBy>
  <cp:revision>70</cp:revision>
  <dcterms:created xsi:type="dcterms:W3CDTF">2021-02-08T19:14:06Z</dcterms:created>
  <dcterms:modified xsi:type="dcterms:W3CDTF">2021-08-24T12:19:26Z</dcterms:modified>
</cp:coreProperties>
</file>